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B87-7390-4AED-9600-C48F61306F7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B28-2C72-4573-BBA0-3414B5BA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B87-7390-4AED-9600-C48F61306F7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B28-2C72-4573-BBA0-3414B5BA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9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B87-7390-4AED-9600-C48F61306F7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B28-2C72-4573-BBA0-3414B5BA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6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B87-7390-4AED-9600-C48F61306F7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B28-2C72-4573-BBA0-3414B5BA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4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B87-7390-4AED-9600-C48F61306F7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B28-2C72-4573-BBA0-3414B5BA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4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B87-7390-4AED-9600-C48F61306F7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B28-2C72-4573-BBA0-3414B5BA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5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B87-7390-4AED-9600-C48F61306F7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B28-2C72-4573-BBA0-3414B5BA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0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B87-7390-4AED-9600-C48F61306F7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B28-2C72-4573-BBA0-3414B5BA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3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B87-7390-4AED-9600-C48F61306F7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B28-2C72-4573-BBA0-3414B5BA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6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B87-7390-4AED-9600-C48F61306F7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B28-2C72-4573-BBA0-3414B5BA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5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4B87-7390-4AED-9600-C48F61306F7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B28-2C72-4573-BBA0-3414B5BA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0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44B87-7390-4AED-9600-C48F61306F7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BBB28-2C72-4573-BBA0-3414B5BA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9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fif"/><Relationship Id="rId3" Type="http://schemas.openxmlformats.org/officeDocument/2006/relationships/image" Target="../media/image8.jfif"/><Relationship Id="rId7" Type="http://schemas.openxmlformats.org/officeDocument/2006/relationships/image" Target="../media/image12.jf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11" Type="http://schemas.openxmlformats.org/officeDocument/2006/relationships/image" Target="../media/image16.jfif"/><Relationship Id="rId5" Type="http://schemas.openxmlformats.org/officeDocument/2006/relationships/image" Target="../media/image10.jpg"/><Relationship Id="rId10" Type="http://schemas.openxmlformats.org/officeDocument/2006/relationships/image" Target="../media/image15.jpg"/><Relationship Id="rId4" Type="http://schemas.openxmlformats.org/officeDocument/2006/relationships/image" Target="../media/image9.jfif"/><Relationship Id="rId9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14" y="-26127"/>
            <a:ext cx="12126686" cy="1227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</a:rPr>
              <a:t>সবাইকে</a:t>
            </a:r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r>
              <a:rPr lang="en-US" sz="72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</a:rPr>
              <a:t>শুভেচ্ছা</a:t>
            </a:r>
            <a:r>
              <a:rPr lang="en-US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endParaRPr lang="en-US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720"/>
            <a:ext cx="12192000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921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1999" cy="10711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একক কাজ  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1101474"/>
            <a:ext cx="6705599" cy="590441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2879" y="1201784"/>
            <a:ext cx="2379700" cy="3657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বাক্য</a:t>
            </a:r>
            <a:r>
              <a:rPr lang="en-US" sz="1600" dirty="0" smtClean="0"/>
              <a:t> </a:t>
            </a:r>
            <a:r>
              <a:rPr lang="en-US" sz="1600" dirty="0" err="1" smtClean="0"/>
              <a:t>তৈরী</a:t>
            </a:r>
            <a:r>
              <a:rPr lang="en-US" sz="1600" dirty="0" smtClean="0"/>
              <a:t> </a:t>
            </a:r>
            <a:r>
              <a:rPr lang="en-US" sz="1600" dirty="0" err="1" smtClean="0"/>
              <a:t>কর</a:t>
            </a:r>
            <a:r>
              <a:rPr lang="en-US" sz="1600" dirty="0" smtClean="0"/>
              <a:t> : 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182877" y="1894115"/>
            <a:ext cx="502920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 । বিশ্বকবির ‘সোনার বাংলা’-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78" y="4976949"/>
            <a:ext cx="5303522" cy="17765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বিশ্বকবি রবীন্দ্রনাথ ঠাকুর এই দেশকে ‘সোনার বাংলা’   বলে অভিহিত করেছেন তাঁর রচিত একটি দেশাত্নবোধক গানে – যার প্রথম দশ চরণ  আমাদের জাতীয় সংগীত হিসেবে স্বীকৃত ।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97955" y="1095023"/>
            <a:ext cx="1817512" cy="3499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100" dirty="0" smtClean="0"/>
              <a:t>সময়</a:t>
            </a:r>
          </a:p>
          <a:p>
            <a:pPr algn="ctr"/>
            <a:r>
              <a:rPr lang="bn-IN" sz="1100" dirty="0" smtClean="0"/>
              <a:t>৪ মিনিট 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867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1999" cy="9405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জোড়ায় কাজ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467" y="966651"/>
            <a:ext cx="6976533" cy="60350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8667" y="1567543"/>
            <a:ext cx="4716660" cy="444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উদ্দীপকটি পড়ে ১ ও ২ নং প্রশ্নের উত্তর দাও :     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365759" y="2063931"/>
            <a:ext cx="4650377" cy="64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‘এমন দেশটি কোথাও খুঁজে পাবে নাকো তুমি</a:t>
            </a:r>
          </a:p>
          <a:p>
            <a:pPr algn="ctr"/>
            <a:r>
              <a:rPr lang="bn-IN" sz="1600" dirty="0" smtClean="0"/>
              <a:t>সকল দেশের রাণী সে যে আমার জন্মভূমি।’ 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391885" y="2743200"/>
            <a:ext cx="4624251" cy="12148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 । উদ্দীপকে ‘শোন একটি মুজিবরের থেকে’ কবিতার কোন দিকটি ফুটে উঠেছে-</a:t>
            </a:r>
          </a:p>
          <a:p>
            <a:pPr algn="ctr"/>
            <a:r>
              <a:rPr lang="bn-IN" dirty="0" smtClean="0"/>
              <a:t>ক ) দেশপ্রেম খ) প্রভাব গ) নেতৃত্ব ঘ) সৌন্দর্য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1885" y="3944983"/>
            <a:ext cx="4624251" cy="18287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২) উক্ত দিকটি যে চরণে প্রকাশ পেয়েছে –</a:t>
            </a:r>
          </a:p>
          <a:p>
            <a:pPr algn="ctr"/>
            <a:r>
              <a:rPr lang="bn-IN" dirty="0" smtClean="0"/>
              <a:t>।,বাংলাদেশ, আমার বাংলাদেশ</a:t>
            </a:r>
          </a:p>
          <a:p>
            <a:pPr algn="ctr"/>
            <a:r>
              <a:rPr lang="bn-IN" dirty="0" smtClean="0"/>
              <a:t>।।, রুপের যে তার নাইকো শেষ</a:t>
            </a:r>
          </a:p>
          <a:p>
            <a:pPr algn="ctr"/>
            <a:r>
              <a:rPr lang="bn-IN" dirty="0" smtClean="0"/>
              <a:t>।।।, হারানো বাংলাকে আবার তো ফিরে পাব</a:t>
            </a:r>
          </a:p>
          <a:p>
            <a:pPr algn="ctr"/>
            <a:r>
              <a:rPr lang="bn-IN" dirty="0" smtClean="0"/>
              <a:t>নিচের কোনটি সঠিক ?</a:t>
            </a:r>
          </a:p>
          <a:p>
            <a:pPr algn="ctr"/>
            <a:r>
              <a:rPr lang="bn-IN" dirty="0" smtClean="0"/>
              <a:t>ক) </a:t>
            </a:r>
            <a:r>
              <a:rPr lang="en-US" dirty="0" smtClean="0"/>
              <a:t>|ও || খ) ।।</a:t>
            </a:r>
            <a:r>
              <a:rPr lang="bn-IN" dirty="0" smtClean="0"/>
              <a:t> </a:t>
            </a:r>
            <a:r>
              <a:rPr lang="en-US" dirty="0" smtClean="0"/>
              <a:t>ও ||| গ) ।ও।।। ঘ)</a:t>
            </a:r>
            <a:r>
              <a:rPr lang="bn-IN" dirty="0" smtClean="0"/>
              <a:t> </a:t>
            </a:r>
            <a:r>
              <a:rPr lang="en-US" dirty="0" smtClean="0"/>
              <a:t>।,।।</a:t>
            </a:r>
            <a:r>
              <a:rPr lang="bn-IN" dirty="0" smtClean="0"/>
              <a:t> </a:t>
            </a:r>
            <a:r>
              <a:rPr lang="en-US" dirty="0" smtClean="0"/>
              <a:t>ও</a:t>
            </a:r>
            <a:r>
              <a:rPr lang="bn-IN" dirty="0" smtClean="0"/>
              <a:t> </a:t>
            </a:r>
            <a:r>
              <a:rPr lang="en-US" dirty="0" smtClean="0"/>
              <a:t>।।।</a:t>
            </a:r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8667" y="6244046"/>
            <a:ext cx="4808099" cy="61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: ১) ক ২) ঘ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3821" y="1058093"/>
            <a:ext cx="3239911" cy="4094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অভিন্ন</a:t>
            </a:r>
            <a:r>
              <a:rPr lang="en-US" sz="1600" dirty="0" smtClean="0"/>
              <a:t> </a:t>
            </a:r>
            <a:r>
              <a:rPr lang="en-US" sz="1600" dirty="0" err="1" smtClean="0"/>
              <a:t>তথ্যভিত্তিক</a:t>
            </a:r>
            <a:r>
              <a:rPr lang="en-US" sz="1600" dirty="0" smtClean="0"/>
              <a:t> </a:t>
            </a:r>
            <a:r>
              <a:rPr lang="en-US" sz="1600" dirty="0" err="1" smtClean="0"/>
              <a:t>বহুনির্বাচনি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প্রশ্ন</a:t>
            </a:r>
            <a:r>
              <a:rPr lang="en-US" sz="1600" dirty="0" smtClean="0"/>
              <a:t>     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691467" y="1095023"/>
            <a:ext cx="1388533" cy="3047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100" dirty="0" smtClean="0"/>
              <a:t>সময়</a:t>
            </a:r>
          </a:p>
          <a:p>
            <a:pPr algn="ctr"/>
            <a:r>
              <a:rPr lang="bn-IN" sz="1100" dirty="0" smtClean="0"/>
              <a:t>৩ মিনিট  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1646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92000" cy="11756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দলিও কাজ </a:t>
            </a:r>
            <a:endParaRPr lang="en-US" sz="6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63" y="1267097"/>
            <a:ext cx="6792685" cy="559090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4322" y="1456507"/>
            <a:ext cx="1949589" cy="3722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জ্ঞানমূলক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প্রশ্ন</a:t>
            </a:r>
            <a:r>
              <a:rPr lang="en-US" sz="1600" dirty="0" smtClean="0"/>
              <a:t>   </a:t>
            </a:r>
            <a:r>
              <a:rPr lang="bn-IN" sz="1600" dirty="0" smtClean="0"/>
              <a:t>   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74321" y="3135087"/>
            <a:ext cx="1554480" cy="4180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খ= দল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1" y="3605349"/>
            <a:ext cx="5068387" cy="1005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/>
              <a:t>১</a:t>
            </a:r>
            <a:r>
              <a:rPr lang="bn-IN" dirty="0" smtClean="0"/>
              <a:t>। আমাদের দেশের জাতীত সংগীত রচয়িতা কে ?</a:t>
            </a:r>
          </a:p>
          <a:p>
            <a:pPr algn="ctr"/>
            <a:r>
              <a:rPr lang="bn-IN" dirty="0" smtClean="0"/>
              <a:t>২। নজরুলের ‘বাংলাদেশ’- এখানে ‘বাংলাদেশ’ কী?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4322" y="1856558"/>
            <a:ext cx="1706878" cy="4425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ক =দল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4321" y="2390502"/>
            <a:ext cx="4585062" cy="666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১। </a:t>
            </a:r>
            <a:r>
              <a:rPr lang="en-US" dirty="0" err="1" smtClean="0"/>
              <a:t>কার</a:t>
            </a:r>
            <a:r>
              <a:rPr lang="en-US" dirty="0" smtClean="0"/>
              <a:t> </a:t>
            </a:r>
            <a:r>
              <a:rPr lang="en-US" dirty="0" err="1" smtClean="0"/>
              <a:t>রুপের</a:t>
            </a:r>
            <a:r>
              <a:rPr lang="en-US" dirty="0" smtClean="0"/>
              <a:t> </a:t>
            </a:r>
            <a:r>
              <a:rPr lang="en-US" dirty="0" err="1" smtClean="0"/>
              <a:t>শেষ</a:t>
            </a:r>
            <a:r>
              <a:rPr lang="en-US" dirty="0" smtClean="0"/>
              <a:t> </a:t>
            </a:r>
            <a:r>
              <a:rPr lang="en-US" dirty="0" err="1" smtClean="0"/>
              <a:t>নেই</a:t>
            </a:r>
            <a:r>
              <a:rPr lang="en-US" dirty="0" smtClean="0"/>
              <a:t> ?</a:t>
            </a:r>
          </a:p>
          <a:p>
            <a:pPr algn="ctr"/>
            <a:r>
              <a:rPr lang="en-US" dirty="0" smtClean="0"/>
              <a:t>২। ‘</a:t>
            </a:r>
            <a:r>
              <a:rPr lang="en-US" dirty="0" err="1" smtClean="0"/>
              <a:t>জয়</a:t>
            </a:r>
            <a:r>
              <a:rPr lang="en-US" dirty="0" smtClean="0"/>
              <a:t> </a:t>
            </a:r>
            <a:r>
              <a:rPr lang="en-US" dirty="0" err="1" smtClean="0"/>
              <a:t>বাংলা</a:t>
            </a:r>
            <a:r>
              <a:rPr lang="en-US" dirty="0" smtClean="0"/>
              <a:t>’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কার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এখও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?     </a:t>
            </a:r>
            <a:r>
              <a:rPr lang="bn-IN" dirty="0" smtClean="0"/>
              <a:t> 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5408024"/>
            <a:ext cx="4972594" cy="12932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: ক=দল,১।বাংলাদেশের.২।কবির মনে। </a:t>
            </a:r>
          </a:p>
          <a:p>
            <a:pPr algn="ctr"/>
            <a:r>
              <a:rPr lang="bn-IN" dirty="0" smtClean="0"/>
              <a:t>খ=,১। রবীন্দ্রনাথ ঠাকুর। ২। কাজী নজরুল ইসলামের লেখা কবিতা।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49511" y="1298222"/>
            <a:ext cx="1286934" cy="50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সময়</a:t>
            </a:r>
            <a:endParaRPr lang="en-US" sz="1100" dirty="0" smtClean="0"/>
          </a:p>
          <a:p>
            <a:pPr algn="ctr"/>
            <a:r>
              <a:rPr lang="en-US" sz="1100" dirty="0" smtClean="0"/>
              <a:t>৩ </a:t>
            </a:r>
            <a:r>
              <a:rPr lang="en-US" sz="1100" dirty="0" err="1" smtClean="0"/>
              <a:t>মিনিট</a:t>
            </a:r>
            <a:r>
              <a:rPr lang="en-US" sz="1100" dirty="0" smtClean="0"/>
              <a:t> 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036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7" grpId="0" animBg="1"/>
      <p:bldP spid="8" grpId="0" animBg="1"/>
      <p:bldP spid="12" grpId="0" animBg="1"/>
      <p:bldP spid="3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062" y="156754"/>
            <a:ext cx="12205062" cy="11495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মূল্যায়ণ </a:t>
            </a:r>
            <a:endParaRPr lang="en-US" sz="6000" dirty="0"/>
          </a:p>
        </p:txBody>
      </p:sp>
      <p:sp>
        <p:nvSpPr>
          <p:cNvPr id="2" name="Rectangle 1"/>
          <p:cNvSpPr/>
          <p:nvPr/>
        </p:nvSpPr>
        <p:spPr>
          <a:xfrm>
            <a:off x="1" y="1342209"/>
            <a:ext cx="12191998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১ । </a:t>
            </a:r>
            <a:r>
              <a:rPr lang="en-US" sz="2400" dirty="0" err="1" smtClean="0">
                <a:solidFill>
                  <a:schemeClr val="tx1"/>
                </a:solidFill>
              </a:rPr>
              <a:t>গৌরীপ্রসন্ন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মজুমদার</a:t>
            </a:r>
            <a:r>
              <a:rPr lang="en-US" sz="2400" dirty="0" smtClean="0">
                <a:solidFill>
                  <a:schemeClr val="tx1"/>
                </a:solidFill>
              </a:rPr>
              <a:t> ‘</a:t>
            </a:r>
            <a:r>
              <a:rPr lang="en-US" sz="2400" dirty="0" err="1" smtClean="0">
                <a:solidFill>
                  <a:schemeClr val="tx1"/>
                </a:solidFill>
              </a:rPr>
              <a:t>শোন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একটি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মুজিবরের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থেকে</a:t>
            </a:r>
            <a:r>
              <a:rPr lang="bn-IN" sz="2400" dirty="0" smtClean="0">
                <a:solidFill>
                  <a:schemeClr val="tx1"/>
                </a:solidFill>
              </a:rPr>
              <a:t>’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কবিতাটি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কখন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রচনা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করেন</a:t>
            </a:r>
            <a:r>
              <a:rPr lang="en-US" sz="2400" dirty="0" smtClean="0">
                <a:solidFill>
                  <a:schemeClr val="tx1"/>
                </a:solidFill>
              </a:rPr>
              <a:t> ?   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2168435"/>
            <a:ext cx="12191999" cy="10319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২ ) দিনমণি কথাটির অর্থ কী ?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3200400"/>
            <a:ext cx="12191999" cy="9731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৩ ) বাংলাদেশকে কবি কিসের খনি বলেছেন ?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062549"/>
            <a:ext cx="12191998" cy="10972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৪ ) কার রুপের শেষ নেই ?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6126" y="5786846"/>
            <a:ext cx="1221812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: ১ ) ১৯৭১ সালে ২ )   সূর্য  ৩ ) সোনার ৪ )  বাংলাদেশের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9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1258"/>
            <a:ext cx="12191999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বাড়ির কাজ</a:t>
            </a:r>
            <a:endParaRPr lang="en-US" sz="6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834" y="1175658"/>
            <a:ext cx="6823165" cy="568234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2880" y="2338252"/>
            <a:ext cx="4859383" cy="12932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যত</a:t>
            </a:r>
            <a:r>
              <a:rPr lang="en-US" dirty="0" smtClean="0"/>
              <a:t> </a:t>
            </a:r>
            <a:r>
              <a:rPr lang="en-US" dirty="0" err="1" smtClean="0"/>
              <a:t>দিন</a:t>
            </a:r>
            <a:r>
              <a:rPr lang="en-US" dirty="0" smtClean="0"/>
              <a:t> </a:t>
            </a:r>
            <a:r>
              <a:rPr lang="en-US" dirty="0" err="1" smtClean="0"/>
              <a:t>রবে</a:t>
            </a:r>
            <a:r>
              <a:rPr lang="en-US" dirty="0" smtClean="0"/>
              <a:t> </a:t>
            </a:r>
            <a:r>
              <a:rPr lang="en-US" dirty="0" err="1" smtClean="0"/>
              <a:t>পদ্ম</a:t>
            </a:r>
            <a:r>
              <a:rPr lang="en-US" dirty="0" smtClean="0"/>
              <a:t>- </a:t>
            </a:r>
            <a:r>
              <a:rPr lang="en-US" dirty="0" err="1" smtClean="0"/>
              <a:t>মেঘনা</a:t>
            </a:r>
            <a:endParaRPr lang="en-US" dirty="0" smtClean="0"/>
          </a:p>
          <a:p>
            <a:pPr algn="ctr"/>
            <a:r>
              <a:rPr lang="en-US" dirty="0" err="1" smtClean="0"/>
              <a:t>গৌরী</a:t>
            </a:r>
            <a:r>
              <a:rPr lang="en-US" dirty="0" smtClean="0"/>
              <a:t>- </a:t>
            </a:r>
            <a:r>
              <a:rPr lang="en-US" dirty="0" err="1" smtClean="0"/>
              <a:t>যমুনা</a:t>
            </a:r>
            <a:r>
              <a:rPr lang="en-US" dirty="0" smtClean="0"/>
              <a:t> </a:t>
            </a:r>
            <a:r>
              <a:rPr lang="en-US" dirty="0" err="1" smtClean="0"/>
              <a:t>বহমান</a:t>
            </a:r>
            <a:endParaRPr lang="en-US" dirty="0" smtClean="0"/>
          </a:p>
          <a:p>
            <a:pPr algn="ctr"/>
            <a:r>
              <a:rPr lang="en-US" dirty="0" err="1" smtClean="0"/>
              <a:t>ততদিন</a:t>
            </a:r>
            <a:r>
              <a:rPr lang="en-US" dirty="0" smtClean="0"/>
              <a:t> </a:t>
            </a:r>
            <a:r>
              <a:rPr lang="en-US" dirty="0" err="1" smtClean="0"/>
              <a:t>রবে</a:t>
            </a:r>
            <a:r>
              <a:rPr lang="en-US" dirty="0" smtClean="0"/>
              <a:t> </a:t>
            </a:r>
            <a:r>
              <a:rPr lang="en-US" dirty="0" err="1" smtClean="0"/>
              <a:t>কীর্তি</a:t>
            </a:r>
            <a:r>
              <a:rPr lang="en-US" dirty="0" smtClean="0"/>
              <a:t> </a:t>
            </a:r>
            <a:r>
              <a:rPr lang="en-US" dirty="0" err="1" smtClean="0"/>
              <a:t>তোমার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শেখ</a:t>
            </a:r>
            <a:r>
              <a:rPr lang="en-US" dirty="0" smtClean="0"/>
              <a:t> </a:t>
            </a:r>
            <a:r>
              <a:rPr lang="en-US" dirty="0" err="1" smtClean="0"/>
              <a:t>মুজিবুর</a:t>
            </a:r>
            <a:r>
              <a:rPr lang="en-US" dirty="0" smtClean="0"/>
              <a:t> </a:t>
            </a:r>
            <a:r>
              <a:rPr lang="en-US" dirty="0" err="1" smtClean="0"/>
              <a:t>রহমান</a:t>
            </a:r>
            <a:r>
              <a:rPr lang="en-US" dirty="0" smtClean="0"/>
              <a:t> ।         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2879" y="3729445"/>
            <a:ext cx="4859383" cy="24100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ক ) সবুজের বুক চেরা কী ?</a:t>
            </a:r>
          </a:p>
          <a:p>
            <a:pPr algn="ctr"/>
            <a:r>
              <a:rPr lang="bn-IN" dirty="0" smtClean="0"/>
              <a:t>খ ) হারানো বাংলাদেশ আবার তো  ফিরে পাব- উক্তিটি বুঝিয়ে লেখ ।</a:t>
            </a:r>
          </a:p>
          <a:p>
            <a:pPr algn="ctr"/>
            <a:r>
              <a:rPr lang="bn-IN" dirty="0" smtClean="0"/>
              <a:t>গ) উদ্দীপকের সাথে ‘শোন একটি মুজিবরের থেকে’ কবিতার সাদৃশ্য কোথায় ?     </a:t>
            </a:r>
          </a:p>
          <a:p>
            <a:pPr algn="ctr"/>
            <a:r>
              <a:rPr lang="bn-IN" dirty="0" smtClean="0"/>
              <a:t>ঘ ) “উদ্দীপকটি ‘শোন একটি মুজিবরের থেকে’ কবিতার খন্ডাংশ মাত্র”-বিচার কর ।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14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0629"/>
            <a:ext cx="12192000" cy="11234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সবাইকে ধন্যবাদ  </a:t>
            </a:r>
            <a:endParaRPr lang="en-US" sz="6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4034"/>
            <a:ext cx="12074434" cy="560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2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46363"/>
            <a:ext cx="3709850" cy="3346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পাঠ-পরিচিতি</a:t>
            </a:r>
            <a:r>
              <a:rPr lang="bn-IN" sz="4400" dirty="0" smtClean="0"/>
              <a:t> 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শ্রেণি :সপ্তম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বিষয় :বাংলা প্রথম পত্র ,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সময়</a:t>
            </a:r>
            <a:r>
              <a:rPr lang="en-US" sz="2800" dirty="0" smtClean="0">
                <a:solidFill>
                  <a:srgbClr val="FF0000"/>
                </a:solidFill>
              </a:rPr>
              <a:t> : ৪৫ </a:t>
            </a:r>
            <a:r>
              <a:rPr lang="en-US" sz="2800" dirty="0" err="1" smtClean="0">
                <a:solidFill>
                  <a:srgbClr val="FF0000"/>
                </a:solidFill>
              </a:rPr>
              <a:t>মিনিট</a:t>
            </a:r>
            <a:r>
              <a:rPr lang="en-US" sz="2800" dirty="0" smtClean="0">
                <a:solidFill>
                  <a:srgbClr val="FF0000"/>
                </a:solidFill>
              </a:rPr>
              <a:t> ,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তারিখ</a:t>
            </a:r>
            <a:r>
              <a:rPr lang="en-US" sz="2800" dirty="0" smtClean="0">
                <a:solidFill>
                  <a:srgbClr val="FF0000"/>
                </a:solidFill>
              </a:rPr>
              <a:t> : ১৮-৯-১৯ </a:t>
            </a:r>
            <a:r>
              <a:rPr lang="en-US" sz="2800" dirty="0" err="1" smtClean="0">
                <a:solidFill>
                  <a:srgbClr val="FF0000"/>
                </a:solidFill>
              </a:rPr>
              <a:t>ইং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endParaRPr lang="bn-IN" sz="2800" dirty="0" smtClean="0">
              <a:solidFill>
                <a:srgbClr val="FF0000"/>
              </a:solidFill>
            </a:endParaRPr>
          </a:p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90412" y="881739"/>
            <a:ext cx="4001588" cy="297180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শিক্ষক-পরিচিতি   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নিমাই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চন্দ্র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মন্ডল</a:t>
            </a:r>
            <a:r>
              <a:rPr lang="en-US" sz="2800" dirty="0" smtClean="0">
                <a:solidFill>
                  <a:srgbClr val="FF0000"/>
                </a:solidFill>
              </a:rPr>
              <a:t> ,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সহকারী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পলাশী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মাধ্যমিক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রোহিতা,মনিরামপুর</a:t>
            </a:r>
            <a:r>
              <a:rPr lang="en-US" sz="2800" dirty="0" smtClean="0">
                <a:solidFill>
                  <a:srgbClr val="FF0000"/>
                </a:solidFill>
              </a:rPr>
              <a:t> ,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যশোর</a:t>
            </a:r>
            <a:r>
              <a:rPr lang="en-US" sz="2800" dirty="0" smtClean="0">
                <a:solidFill>
                  <a:srgbClr val="FF0000"/>
                </a:solidFill>
              </a:rPr>
              <a:t> ।       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-32661"/>
            <a:ext cx="12191998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7030A0"/>
                </a:solidFill>
              </a:rPr>
              <a:t>পরিচিতি 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068" y="846363"/>
            <a:ext cx="4598127" cy="334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71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978640" cy="14238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পাঠ</a:t>
            </a:r>
            <a:r>
              <a:rPr lang="en-US" sz="6600" dirty="0" smtClean="0"/>
              <a:t> –</a:t>
            </a:r>
            <a:r>
              <a:rPr lang="en-US" sz="6600" dirty="0" err="1" smtClean="0"/>
              <a:t>পরিচিতি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5" name="Rectangle 4"/>
          <p:cNvSpPr/>
          <p:nvPr/>
        </p:nvSpPr>
        <p:spPr>
          <a:xfrm>
            <a:off x="2572566" y="1423851"/>
            <a:ext cx="7472771" cy="12409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“শোন একটি মুজিবরের থেকে “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" y="1463041"/>
            <a:ext cx="2978331" cy="229579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32611" y="3758838"/>
            <a:ext cx="6113417" cy="10580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গৌরীপ্রসন্ন মজুমদার</a:t>
            </a:r>
            <a:r>
              <a:rPr lang="bn-IN" dirty="0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0" y="3130595"/>
            <a:ext cx="18478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12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77439" y="391886"/>
            <a:ext cx="6779623" cy="1358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শিখনফল   </a:t>
            </a:r>
            <a:endParaRPr lang="en-US" sz="6000" dirty="0"/>
          </a:p>
        </p:txBody>
      </p:sp>
      <p:sp>
        <p:nvSpPr>
          <p:cNvPr id="2" name="Rectangle 1"/>
          <p:cNvSpPr/>
          <p:nvPr/>
        </p:nvSpPr>
        <p:spPr>
          <a:xfrm>
            <a:off x="2220687" y="1750423"/>
            <a:ext cx="7432764" cy="17896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এই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dirty="0" smtClean="0"/>
              <a:t>---------</a:t>
            </a:r>
          </a:p>
          <a:p>
            <a:pPr algn="ctr"/>
            <a:r>
              <a:rPr lang="en-US" dirty="0" smtClean="0"/>
              <a:t>১ ) </a:t>
            </a:r>
            <a:r>
              <a:rPr lang="en-US" dirty="0" err="1" smtClean="0"/>
              <a:t>কবির</a:t>
            </a:r>
            <a:r>
              <a:rPr lang="en-US" dirty="0" smtClean="0"/>
              <a:t> </a:t>
            </a:r>
            <a:r>
              <a:rPr lang="en-US" dirty="0" err="1" smtClean="0"/>
              <a:t>জন্ম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লিখতে</a:t>
            </a:r>
            <a:r>
              <a:rPr lang="en-US" dirty="0" smtClean="0"/>
              <a:t> ও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pPr algn="ctr"/>
            <a:r>
              <a:rPr lang="en-US" dirty="0" smtClean="0"/>
              <a:t>২ ) </a:t>
            </a: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অর্থসহ</a:t>
            </a:r>
            <a:r>
              <a:rPr lang="en-US" dirty="0" smtClean="0"/>
              <a:t> </a:t>
            </a:r>
            <a:r>
              <a:rPr lang="en-US" dirty="0" err="1" smtClean="0"/>
              <a:t>বাক্য</a:t>
            </a:r>
            <a:r>
              <a:rPr lang="en-US" dirty="0" smtClean="0"/>
              <a:t> </a:t>
            </a:r>
            <a:r>
              <a:rPr lang="en-US" dirty="0" err="1" smtClean="0"/>
              <a:t>গঠণ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 </a:t>
            </a:r>
          </a:p>
          <a:p>
            <a:pPr algn="ctr"/>
            <a:r>
              <a:rPr lang="en-US" dirty="0" smtClean="0"/>
              <a:t>৩ ) </a:t>
            </a:r>
            <a:r>
              <a:rPr lang="en-US" dirty="0" err="1" smtClean="0"/>
              <a:t>জাতির</a:t>
            </a:r>
            <a:r>
              <a:rPr lang="en-US" dirty="0" smtClean="0"/>
              <a:t> </a:t>
            </a:r>
            <a:r>
              <a:rPr lang="en-US" dirty="0" err="1" smtClean="0"/>
              <a:t>জনক</a:t>
            </a:r>
            <a:r>
              <a:rPr lang="en-US" dirty="0" smtClean="0"/>
              <a:t> </a:t>
            </a:r>
            <a:r>
              <a:rPr lang="en-US" dirty="0" err="1" smtClean="0"/>
              <a:t>বঙ্গবন্ধু</a:t>
            </a:r>
            <a:r>
              <a:rPr lang="en-US" dirty="0" smtClean="0"/>
              <a:t> </a:t>
            </a:r>
            <a:r>
              <a:rPr lang="en-US" dirty="0" err="1" smtClean="0"/>
              <a:t>শেখ</a:t>
            </a:r>
            <a:r>
              <a:rPr lang="en-US" dirty="0" smtClean="0"/>
              <a:t> </a:t>
            </a:r>
            <a:r>
              <a:rPr lang="en-US" dirty="0" err="1" smtClean="0"/>
              <a:t>মুজিবুর</a:t>
            </a:r>
            <a:r>
              <a:rPr lang="en-US" dirty="0" smtClean="0"/>
              <a:t> </a:t>
            </a:r>
            <a:r>
              <a:rPr lang="en-US" dirty="0" err="1" smtClean="0"/>
              <a:t>রহমানের</a:t>
            </a:r>
            <a:r>
              <a:rPr lang="en-US" dirty="0" smtClean="0"/>
              <a:t> </a:t>
            </a:r>
            <a:r>
              <a:rPr lang="en-US" dirty="0" err="1" smtClean="0"/>
              <a:t>আদর্শ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9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26570"/>
            <a:ext cx="12191999" cy="12540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কবি – পরিচিতি  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21" y="1866764"/>
            <a:ext cx="2770142" cy="26137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5943" y="1036660"/>
            <a:ext cx="2847704" cy="4786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/>
              <a:t>গৌরীপ্রসন্ন মজুমদার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13463" y="927463"/>
            <a:ext cx="8978535" cy="129322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জন্ম পরিচয় :  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জন্ম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তারিখ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১৯২৪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খ্রিষ্টাব্দে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।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জন্মস্থান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কলকাতা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।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আদি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পৈতৃক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নিবাস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বাংলাদেশের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পাবনা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জেলা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।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পিতার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নাম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গিরিজাপ্রসান্ন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মজুমদার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।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পেশা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উদ্ভিদবিজ্ঞানী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।     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61211" y="2220686"/>
            <a:ext cx="9030789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শিক্ষাজীবন : ম্যাট্রিক ১৯৩৬ সালে । আইএ : কলকাতা প্রেসিডেন্সি কলেজ । উচ্চতর শিক্ষা : কলকাতা বিশ্ববিদ্যালয় ।          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161212" y="3173662"/>
            <a:ext cx="9030786" cy="2012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সাহিত্যকর্ম : গিতিকার : আজ  দুজনার দুটি পথ , কফি হাউসের সেই আড্ডাটা আজ আর নেই , ও নদীরে , নিশিরাত বাঁকা চাঁদ আকাশে , যদি হিমালয় –আল্পসের , ও পলাশ ও শিমুল, আকাশ কেন ডাকে ইত্যাদি কালজয়ী গানের রচয়িতা ।  এ ছাড়া 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তাঁর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রচিত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বেশ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কয়েকটি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গান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যেমন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শোন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একটি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মুজিবরের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থেকে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আমরা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সবাই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বাঙালি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মাগো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ভাবনা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কেন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পথের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ক্লান্তি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ভুলে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১৯৭১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সালের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মুক্তিযুদ্ধের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সময়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মুক্তিযোদ্ধাদের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প্রেরণার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উৎস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ছিল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।                 </a:t>
            </a:r>
            <a:r>
              <a:rPr lang="bn-I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3461" y="5185953"/>
            <a:ext cx="8978536" cy="16720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</a:rPr>
              <a:t>সন্মাননা  : মুক্তিযুদ্ধে অমুক্তিযুদ্ধসামান্য অবদানের স্বীকৃতিস্বরুপ গণপ্রজাতন্ত্রী বাংলাদেশ সরকারের পক্ষ থেকে তাঁকে মুক্তিযুদ্ধ মৈত্রী  সন্মান না জানানো হয় ২০১২ সালে ।           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690" y="5419860"/>
            <a:ext cx="3069769" cy="14381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</a:rPr>
              <a:t>জীবনাবসান : ২০ আগস্ট, ১৯৮৬ খ্রিষ্টাব্দ ।  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0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2" grpId="0" animBg="1"/>
      <p:bldP spid="3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31934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</a:rPr>
              <a:t>আদর্শ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পাঠ</a:t>
            </a:r>
            <a:r>
              <a:rPr lang="en-US" sz="6600" dirty="0" smtClean="0">
                <a:solidFill>
                  <a:schemeClr val="tx1"/>
                </a:solidFill>
              </a:rPr>
              <a:t>  </a:t>
            </a:r>
            <a:r>
              <a:rPr lang="bn-IN" sz="6600" dirty="0" smtClean="0">
                <a:solidFill>
                  <a:schemeClr val="tx1"/>
                </a:solidFill>
              </a:rPr>
              <a:t>  </a:t>
            </a:r>
            <a:endParaRPr lang="en-US" sz="6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497" y="1254034"/>
            <a:ext cx="7724503" cy="560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91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50" y="300445"/>
            <a:ext cx="12139749" cy="129322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সরব পাঠ  </a:t>
            </a:r>
            <a:endParaRPr lang="en-US" sz="6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869" y="1593668"/>
            <a:ext cx="7855131" cy="526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50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পাঠ – বিশ্লেষণ 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817" y="914402"/>
            <a:ext cx="4114799" cy="14107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শোন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মুজিবরের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endParaRPr lang="en-US" dirty="0" smtClean="0"/>
          </a:p>
          <a:p>
            <a:pPr algn="ctr"/>
            <a:r>
              <a:rPr lang="en-US" dirty="0" err="1" smtClean="0"/>
              <a:t>লক্ষ</a:t>
            </a:r>
            <a:r>
              <a:rPr lang="en-US" dirty="0" smtClean="0"/>
              <a:t> </a:t>
            </a:r>
            <a:r>
              <a:rPr lang="en-US" dirty="0" err="1" smtClean="0"/>
              <a:t>মুজিবরের</a:t>
            </a:r>
            <a:r>
              <a:rPr lang="en-US" dirty="0" smtClean="0"/>
              <a:t> </a:t>
            </a:r>
            <a:r>
              <a:rPr lang="en-US" dirty="0" err="1" smtClean="0"/>
              <a:t>কন্ঠস্বরের</a:t>
            </a:r>
            <a:r>
              <a:rPr lang="en-US" dirty="0" smtClean="0"/>
              <a:t> </a:t>
            </a:r>
            <a:r>
              <a:rPr lang="en-US" dirty="0" err="1" smtClean="0"/>
              <a:t>ধ্বনি-প্রতিধ্বনি</a:t>
            </a:r>
            <a:endParaRPr lang="en-US" dirty="0" smtClean="0"/>
          </a:p>
          <a:p>
            <a:pPr algn="ctr"/>
            <a:r>
              <a:rPr lang="en-US" dirty="0" err="1" smtClean="0"/>
              <a:t>আকাশে</a:t>
            </a:r>
            <a:r>
              <a:rPr lang="en-US" dirty="0" smtClean="0"/>
              <a:t> </a:t>
            </a:r>
            <a:r>
              <a:rPr lang="en-US" dirty="0" err="1" smtClean="0"/>
              <a:t>বাতাসে</a:t>
            </a:r>
            <a:r>
              <a:rPr lang="en-US" dirty="0" smtClean="0"/>
              <a:t> </a:t>
            </a:r>
            <a:r>
              <a:rPr lang="en-US" dirty="0" err="1" smtClean="0"/>
              <a:t>ওঠে</a:t>
            </a:r>
            <a:r>
              <a:rPr lang="en-US" dirty="0" smtClean="0"/>
              <a:t> </a:t>
            </a:r>
            <a:r>
              <a:rPr lang="en-US" dirty="0" err="1" smtClean="0"/>
              <a:t>রণি</a:t>
            </a:r>
            <a:endParaRPr lang="en-US" dirty="0" smtClean="0"/>
          </a:p>
          <a:p>
            <a:pPr algn="ctr"/>
            <a:r>
              <a:rPr lang="en-US" dirty="0" err="1" smtClean="0"/>
              <a:t>বাংলাদেশ</a:t>
            </a:r>
            <a:r>
              <a:rPr lang="en-US" dirty="0" smtClean="0"/>
              <a:t> , </a:t>
            </a:r>
            <a:r>
              <a:rPr lang="en-US" dirty="0" err="1" smtClean="0"/>
              <a:t>আমার</a:t>
            </a:r>
            <a:r>
              <a:rPr lang="en-US" dirty="0" smtClean="0"/>
              <a:t> </a:t>
            </a:r>
            <a:r>
              <a:rPr lang="en-US" dirty="0" err="1" smtClean="0"/>
              <a:t>বাংলাদেশ</a:t>
            </a:r>
            <a:r>
              <a:rPr lang="en-US" dirty="0" smtClean="0"/>
              <a:t>। ।        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2880" y="2325188"/>
            <a:ext cx="4101735" cy="14891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সেই সবুজের বুক চেরা মেঠোপথে</a:t>
            </a:r>
          </a:p>
          <a:p>
            <a:pPr algn="ctr"/>
            <a:r>
              <a:rPr lang="bn-IN" dirty="0" smtClean="0"/>
              <a:t>আবার যে যাব ফিরে, আমার</a:t>
            </a:r>
          </a:p>
          <a:p>
            <a:pPr algn="ctr"/>
            <a:r>
              <a:rPr lang="bn-IN" dirty="0" smtClean="0"/>
              <a:t>হারানো বাংলাকে আবার তো ফিরে পাব</a:t>
            </a:r>
          </a:p>
          <a:p>
            <a:pPr algn="ctr"/>
            <a:r>
              <a:rPr lang="bn-IN" dirty="0" smtClean="0"/>
              <a:t>শিল্পের-কাব্যে কোথায় আছে</a:t>
            </a:r>
          </a:p>
          <a:p>
            <a:pPr algn="ctr"/>
            <a:r>
              <a:rPr lang="bn-IN" dirty="0" smtClean="0"/>
              <a:t>হায়রে এমন সোনার খনি । ।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" y="3814353"/>
            <a:ext cx="4101734" cy="14630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বিশ্বকবির ‘সোনার বাংলা’ </a:t>
            </a:r>
          </a:p>
          <a:p>
            <a:pPr algn="ctr"/>
            <a:r>
              <a:rPr lang="bn-IN" dirty="0" smtClean="0"/>
              <a:t>নজরুলের ‘বাংলাদেশ’ </a:t>
            </a:r>
          </a:p>
          <a:p>
            <a:pPr algn="ctr"/>
            <a:r>
              <a:rPr lang="bn-IN" dirty="0" smtClean="0"/>
              <a:t>জীবনানন্দের ‘রুপসী বাংলা’</a:t>
            </a:r>
          </a:p>
          <a:p>
            <a:pPr algn="ctr"/>
            <a:r>
              <a:rPr lang="bn-IN" dirty="0" smtClean="0"/>
              <a:t>রুপের যে তার নেই কো শেষ,বাংলাদেশ ।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6755" y="5277393"/>
            <a:ext cx="4127860" cy="17112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‘জয় বাংলা’ বলতে মনরে আমার</a:t>
            </a:r>
          </a:p>
          <a:p>
            <a:pPr algn="ctr"/>
            <a:r>
              <a:rPr lang="bn-IN" dirty="0" smtClean="0"/>
              <a:t>এখন কেন ভাব, আমার</a:t>
            </a:r>
          </a:p>
          <a:p>
            <a:pPr algn="ctr"/>
            <a:r>
              <a:rPr lang="bn-IN" dirty="0" smtClean="0"/>
              <a:t>হারানো বাংলাকে আবার তো ফিরে পাব</a:t>
            </a:r>
          </a:p>
          <a:p>
            <a:pPr algn="ctr"/>
            <a:r>
              <a:rPr lang="bn-IN" dirty="0" smtClean="0"/>
              <a:t>অন্ধকারে পুব আকাশে</a:t>
            </a:r>
          </a:p>
          <a:p>
            <a:pPr algn="ctr"/>
            <a:r>
              <a:rPr lang="bn-IN" dirty="0" smtClean="0"/>
              <a:t>উঠবে আবার দিনমণি ।।           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614" y="914400"/>
            <a:ext cx="7907386" cy="59435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806" y="770709"/>
            <a:ext cx="7868194" cy="60872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869" y="770710"/>
            <a:ext cx="7855130" cy="62179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806" y="914400"/>
            <a:ext cx="7881258" cy="5943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617" y="914399"/>
            <a:ext cx="7907381" cy="60872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62" y="940522"/>
            <a:ext cx="7881254" cy="62179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882" y="1097285"/>
            <a:ext cx="8138931" cy="59827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62" y="940521"/>
            <a:ext cx="8112016" cy="624404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182" y="783771"/>
            <a:ext cx="8195137" cy="64530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497" y="757649"/>
            <a:ext cx="8129822" cy="660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2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5314" y="156753"/>
            <a:ext cx="12257313" cy="15022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নতুন শব্দের অর্থ   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680753"/>
            <a:ext cx="4650377" cy="13389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১ । ‘একটি মুজিবর’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376" y="3019698"/>
            <a:ext cx="3853544" cy="148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২ । ‘দিনমণি’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6126" y="4794068"/>
            <a:ext cx="3853544" cy="20639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৩ । ‘জয় বাংলা’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47166" y="4415246"/>
            <a:ext cx="3814354" cy="24427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৩ । স্লোগান ।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47166" y="2817222"/>
            <a:ext cx="3844833" cy="1598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২ । সূর্য ।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29599" y="1692728"/>
            <a:ext cx="3931921" cy="11244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১ । একজন মুজিব । 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0" y="1611085"/>
            <a:ext cx="4415246" cy="16045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985" y="3252651"/>
            <a:ext cx="4371702" cy="16203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418" y="4921159"/>
            <a:ext cx="4519747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61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744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99</cp:revision>
  <dcterms:created xsi:type="dcterms:W3CDTF">2019-09-13T16:12:35Z</dcterms:created>
  <dcterms:modified xsi:type="dcterms:W3CDTF">2019-10-15T17:24:18Z</dcterms:modified>
</cp:coreProperties>
</file>