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44" r:id="rId4"/>
    <p:sldId id="260" r:id="rId5"/>
    <p:sldId id="259" r:id="rId6"/>
    <p:sldId id="262" r:id="rId7"/>
    <p:sldId id="286" r:id="rId8"/>
    <p:sldId id="287" r:id="rId9"/>
    <p:sldId id="288" r:id="rId10"/>
    <p:sldId id="290" r:id="rId11"/>
    <p:sldId id="285" r:id="rId12"/>
    <p:sldId id="342" r:id="rId13"/>
    <p:sldId id="271" r:id="rId14"/>
    <p:sldId id="291" r:id="rId15"/>
    <p:sldId id="283" r:id="rId16"/>
    <p:sldId id="343" r:id="rId17"/>
    <p:sldId id="274" r:id="rId18"/>
    <p:sldId id="277" r:id="rId19"/>
    <p:sldId id="276" r:id="rId20"/>
    <p:sldId id="278" r:id="rId21"/>
    <p:sldId id="275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912" autoAdjust="0"/>
    <p:restoredTop sz="94660"/>
  </p:normalViewPr>
  <p:slideViewPr>
    <p:cSldViewPr snapToGrid="0">
      <p:cViewPr varScale="1">
        <p:scale>
          <a:sx n="47" d="100"/>
          <a:sy n="47" d="100"/>
        </p:scale>
        <p:origin x="78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1" d="100"/>
        <a:sy n="4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F03617-0F06-4DA1-9711-D450AC5A8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CDCE02B-D1BB-4AE6-B8D7-55FCC71D6A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778412D-802C-4701-B766-151BD760D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6420B-6344-4C9C-8217-18911840FFF4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93A59D-2CEB-4621-9CAC-575D289C4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03EADD-3A73-4DEC-874E-81293F3C2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0D05-3FAA-44A4-8CA3-595260A56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35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432C05-CEA6-4EA3-9303-0669101EA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8CD315-7CAC-4AC5-B62A-83A603E33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2650B71-B126-4420-9C32-0200D1407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6420B-6344-4C9C-8217-18911840FFF4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4E15DF4-0013-4821-83A1-E93A64238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4EEA7F1-261C-46EC-BF49-4895DAA24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0D05-3FAA-44A4-8CA3-595260A56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79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47A695-8BB3-4856-A24C-F86F06A34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054C9B6-6891-4ED0-9C73-D749C7D2F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DF43F9-A6C2-4252-85ED-324A2AC65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6420B-6344-4C9C-8217-18911840FFF4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A178AB-FD61-41BD-B4D8-0B25259A1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D3C78D-8EB4-44F1-8E20-A90D5E187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0D05-3FAA-44A4-8CA3-595260A56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910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82D130-D254-4D36-ADE6-665B64A1F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8C0B45-A895-47E1-A312-7F7A37B93F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B2DCF02-52B7-489B-AC72-63199156F0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FC9FBF5-92A4-4708-A56E-2D1896A73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6420B-6344-4C9C-8217-18911840FFF4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F8F787B-1954-4706-8CB0-6F9D52492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0801454-0295-4A75-8829-77D3AA0F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0D05-3FAA-44A4-8CA3-595260A56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963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05139D-2600-43FD-9E67-8F101C047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6D73FEE-80C1-4FAA-B404-C38E91FA8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3C1B63D-1AB1-4376-A1C4-057483593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CBC0581-37AA-49E5-A0D3-9484AF670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62310F0-2817-474D-BEAF-A631A0FD98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986D852-170E-4867-8210-E5D086222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6420B-6344-4C9C-8217-18911840FFF4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CB4C520-344A-4615-8986-F9B279A84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D8D8647-D524-4E47-960A-9DF98C1BD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0D05-3FAA-44A4-8CA3-595260A56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10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505D38-67DB-4428-BEB6-C55361322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E3F3C74-53AD-4AB6-BEED-45EEB32F5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6420B-6344-4C9C-8217-18911840FFF4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0FEB3A7-CE44-4874-8617-2C9ECDF9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37B0D08-7182-4F6B-B4A7-E5D7862AA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0D05-3FAA-44A4-8CA3-595260A56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66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6238DED-5E01-449E-902C-3AFD257F2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6420B-6344-4C9C-8217-18911840FFF4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FE40E41-1A45-4ACF-8D5E-F5B45C6F3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0D256E6-B6DA-4EC5-8AD3-6C6CAA85B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0D05-3FAA-44A4-8CA3-595260A56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85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A2138C-113F-47FF-B5D8-A2A77F528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F94F45-1CB6-4DB7-A461-70EDF013D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88F8B74-8083-4801-B61C-C686ACE929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C96966A-BFA8-443E-B3BF-595BF4347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6420B-6344-4C9C-8217-18911840FFF4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CD50A41-828E-46FA-925A-8B8E4E4F9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D877808-37C9-45F5-A4CE-65A17A213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0D05-3FAA-44A4-8CA3-595260A56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36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2D18CE-027C-4D6F-BAED-5B3C0424F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E510FBF-E9B9-470D-B493-30E3F505E3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E06A9F5-BDEB-4902-9D76-DBBCE02263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736A527-E052-4FBB-8932-5F28C1A1D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6420B-6344-4C9C-8217-18911840FFF4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172263E-3095-47CB-9604-FA593B6B6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7EFF73-98A7-4971-87B0-8983B5909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0D05-3FAA-44A4-8CA3-595260A56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682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10508C-50DD-480E-95ED-2BD3565EC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C72E246-E875-4F93-B06B-0834FCD636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B55B3B-9318-451D-B3A5-078E7667F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6420B-6344-4C9C-8217-18911840FFF4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4EE4F52-280B-4D71-BAE7-44716EF1E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0BBEDE3-DA05-4DE1-8793-AD572B847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0D05-3FAA-44A4-8CA3-595260A56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4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81689CC-5611-462C-8898-31AC45A314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44FAD54-63C6-4564-8D49-6471773DF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7B15324-8402-4AFB-B42D-5210D183D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6420B-6344-4C9C-8217-18911840FFF4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7BDC24-CB1E-4FFC-97EB-BAB6C5AF2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BA12590-9640-43A0-986C-E6D9CCFC9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F0D05-3FAA-44A4-8CA3-595260A56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78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D953185-BC61-4329-B803-D7BC3B1DA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4CA079E-1BA8-40F1-8D15-7317165AE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05D1A79-DAE7-4452-92F3-63C74BA46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6420B-6344-4C9C-8217-18911840FFF4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7132AF-296F-4DA6-8985-90B7E425A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69D5018-928D-4DFE-BEEE-2BA45225E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F0D05-3FAA-44A4-8CA3-595260A56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3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&#8212;sahida.akter1985@gmail.com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22.jp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22.jpg"/><Relationship Id="rId4" Type="http://schemas.openxmlformats.org/officeDocument/2006/relationships/image" Target="../media/image1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B2C6479-545D-40CB-B374-C5259527B537}"/>
              </a:ext>
            </a:extLst>
          </p:cNvPr>
          <p:cNvSpPr txBox="1"/>
          <p:nvPr/>
        </p:nvSpPr>
        <p:spPr>
          <a:xfrm>
            <a:off x="6810703" y="504497"/>
            <a:ext cx="5189607" cy="317398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IN" sz="7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 সবাইকে স্বাগতম </a:t>
            </a:r>
            <a:endParaRPr lang="en-US" sz="7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F0B69DC-9866-402E-920A-55A5F99CA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609" y="742122"/>
            <a:ext cx="1921565" cy="17360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9323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0C53592-70F9-4F91-AAA2-0BC36E23B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850296"/>
            <a:ext cx="3154015" cy="20077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1C20426-01D4-4749-8E6E-A6A7456A2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379" y="4850296"/>
            <a:ext cx="3140763" cy="20077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704E36A-39DF-45C9-9E4E-56B8677F6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024" y="4850296"/>
            <a:ext cx="3140763" cy="20077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FEF8C78-FB12-45E4-B1DB-AF19CC2E9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787" y="4850296"/>
            <a:ext cx="2796213" cy="200770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7D3BF25-7E4F-4EB8-AD48-D65E6B7A9B21}"/>
              </a:ext>
            </a:extLst>
          </p:cNvPr>
          <p:cNvSpPr/>
          <p:nvPr/>
        </p:nvSpPr>
        <p:spPr>
          <a:xfrm>
            <a:off x="870330" y="3358584"/>
            <a:ext cx="4617049" cy="2495564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সাহিদা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IN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বাসাইল সরকারি প্রাথমিক বিদ্যালয়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</a:t>
            </a:r>
            <a:r>
              <a:rPr lang="bn-BD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</a:t>
            </a:r>
          </a:p>
          <a:p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শিবালয়</a:t>
            </a:r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মানিকগঞ্জ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E</a:t>
            </a:r>
            <a:r>
              <a:rPr lang="bn-BD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-</a:t>
            </a:r>
            <a:r>
              <a:rPr lang="en-US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ma</a:t>
            </a:r>
            <a:r>
              <a:rPr lang="bn-BD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il</a:t>
            </a:r>
            <a:r>
              <a:rPr lang="bn-BD" sz="3600" dirty="0">
                <a:solidFill>
                  <a:srgbClr val="002060"/>
                </a:solidFill>
                <a:latin typeface="Arial Narrow" panose="020B0606020202030204" pitchFamily="34" charset="0"/>
              </a:rPr>
              <a:t>:</a:t>
            </a:r>
            <a:r>
              <a:rPr lang="en-US" sz="2400" dirty="0" smtClean="0">
                <a:solidFill>
                  <a:srgbClr val="002060"/>
                </a:solidFill>
                <a:latin typeface="Arial Narrow" panose="020B0606020202030204" pitchFamily="34" charset="0"/>
                <a:cs typeface="Nikosh" panose="02000000000000000000" pitchFamily="2" charset="0"/>
                <a:hlinkClick r:id="rId3"/>
              </a:rPr>
              <a:t>sahida.akter1985@gmail.com</a:t>
            </a:r>
            <a:r>
              <a:rPr lang="en-US" sz="2400" dirty="0" smtClean="0">
                <a:solidFill>
                  <a:srgbClr val="002060"/>
                </a:solidFill>
                <a:latin typeface="Arial Narrow" panose="020B0606020202030204" pitchFamily="34" charset="0"/>
                <a:cs typeface="Nikosh" panose="02000000000000000000" pitchFamily="2" charset="0"/>
              </a:rPr>
              <a:t> </a:t>
            </a:r>
            <a:r>
              <a:rPr lang="bn-BD" sz="2400" dirty="0" smtClean="0">
                <a:solidFill>
                  <a:srgbClr val="002060"/>
                </a:solidFill>
                <a:latin typeface="Arial Narrow" panose="020B0606020202030204" pitchFamily="34" charset="0"/>
                <a:cs typeface="Nikosh" panose="02000000000000000000" pitchFamily="2" charset="0"/>
              </a:rPr>
              <a:t> </a:t>
            </a:r>
            <a:endParaRPr lang="en-US" sz="3600" dirty="0">
              <a:solidFill>
                <a:srgbClr val="002060"/>
              </a:solidFill>
              <a:latin typeface="Arial Narrow" panose="020B0606020202030204" pitchFamily="34" charset="0"/>
              <a:cs typeface="Nikosh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4F2A64D-4EA9-403B-9BC3-044D797F10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2" t="5676" r="8646" b="33126"/>
          <a:stretch/>
        </p:blipFill>
        <p:spPr>
          <a:xfrm>
            <a:off x="629136" y="251237"/>
            <a:ext cx="3772891" cy="29409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09D87C5-DE0E-4EC9-B28B-0E2B4DA99E44}"/>
              </a:ext>
            </a:extLst>
          </p:cNvPr>
          <p:cNvSpPr/>
          <p:nvPr/>
        </p:nvSpPr>
        <p:spPr>
          <a:xfrm>
            <a:off x="0" y="-6555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E0A0A52-E435-4ABC-AD5F-E41C53338B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" t="2788" r="6659"/>
          <a:stretch/>
        </p:blipFill>
        <p:spPr bwMode="auto">
          <a:xfrm>
            <a:off x="7520152" y="756745"/>
            <a:ext cx="3515710" cy="4457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691690CB-5580-4EA4-B25E-2786605A7C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120" y="1576552"/>
            <a:ext cx="1014342" cy="34294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25760" y="174687"/>
            <a:ext cx="2274130" cy="89736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b="1" u="sng" dirty="0" smtClean="0"/>
              <a:t>পরিচিতি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2108385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3667446-9F72-4D7B-AC75-7AB9237DCE2B}"/>
              </a:ext>
            </a:extLst>
          </p:cNvPr>
          <p:cNvSpPr/>
          <p:nvPr/>
        </p:nvSpPr>
        <p:spPr>
          <a:xfrm>
            <a:off x="30162" y="0"/>
            <a:ext cx="12161838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403B6CA-2396-4710-AA7F-6D6B8985A8BF}"/>
              </a:ext>
            </a:extLst>
          </p:cNvPr>
          <p:cNvSpPr/>
          <p:nvPr/>
        </p:nvSpPr>
        <p:spPr>
          <a:xfrm>
            <a:off x="4674342" y="533512"/>
            <a:ext cx="60901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ছড়ায় ছন্দে বর্ণ শিখি আনন্দে</a:t>
            </a:r>
            <a:endParaRPr lang="en-US" sz="5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7A459AE-812D-436F-9F5B-DF6C8C713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8118" y="1456842"/>
            <a:ext cx="7639896" cy="50783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alt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as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alt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োমল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হাতে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রেখে</a:t>
            </a:r>
            <a:endParaRPr lang="en-US" alt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শিখব</a:t>
            </a:r>
            <a:r>
              <a:rPr kumimoji="0" lang="as-IN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as-IN" altLang="en-US" sz="3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alt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োরা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</a:t>
            </a:r>
            <a:r>
              <a:rPr lang="as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alt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্ণ</a:t>
            </a:r>
            <a:r>
              <a:rPr lang="as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alt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আনন্দে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--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তে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অরুণ আলোয় প্রভাত হলে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--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অলক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অলী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অধম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অধিক।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--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আমরা জাগি রোজ সকালে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kumimoji="0" lang="as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kumimoji="0" lang="as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en-US" alt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 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হাত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altLang="en-US" sz="36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হাত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altLang="en-US" sz="36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রাখ</a:t>
            </a:r>
            <a:r>
              <a:rPr kumimoji="0" lang="as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as-IN" altLang="en-US" sz="3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alt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োখে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চ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 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সুরে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alt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্যে</a:t>
            </a:r>
            <a:r>
              <a:rPr lang="en-US" alt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।।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2FCCC53-519B-4C9E-9D96-09896F07C8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72"/>
          <a:stretch/>
        </p:blipFill>
        <p:spPr>
          <a:xfrm>
            <a:off x="841322" y="1736062"/>
            <a:ext cx="3442811" cy="45198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189593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13A2F4D-C4BF-4F50-86E6-7428872E1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21844"/>
            <a:ext cx="3377477" cy="25361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08620CD-0121-4968-BE05-808552422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408" y="4321844"/>
            <a:ext cx="3377477" cy="25361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CD7736E-F90E-4195-9E04-430CDC04C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846" y="4321844"/>
            <a:ext cx="3377477" cy="25361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CA02B96-E19F-4593-9B2A-5B90EF64D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9811" y="4321844"/>
            <a:ext cx="3152190" cy="25361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5EF658C-4B19-42A1-BBCB-A3F1A921CCCF}"/>
              </a:ext>
            </a:extLst>
          </p:cNvPr>
          <p:cNvSpPr txBox="1"/>
          <p:nvPr/>
        </p:nvSpPr>
        <p:spPr>
          <a:xfrm>
            <a:off x="2570194" y="2773017"/>
            <a:ext cx="7715304" cy="2118259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prstTxWarp prst="textWave2">
              <a:avLst>
                <a:gd name="adj1" fmla="val 8515"/>
                <a:gd name="adj2" fmla="val 214"/>
              </a:avLst>
            </a:prstTxWarp>
            <a:spAutoFit/>
          </a:bodyPr>
          <a:lstStyle/>
          <a:p>
            <a:r>
              <a:rPr lang="en-US" sz="7200" b="1" dirty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ক, </a:t>
            </a:r>
            <a:r>
              <a:rPr lang="en-US" sz="7200" b="1" dirty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 , </a:t>
            </a:r>
            <a:r>
              <a:rPr lang="en-US" sz="7200" b="1" dirty="0">
                <a:ln>
                  <a:solidFill>
                    <a:srgbClr val="C00000"/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গ, </a:t>
            </a:r>
            <a:r>
              <a:rPr lang="en-US" sz="7200" b="1" dirty="0">
                <a:ln>
                  <a:solidFill>
                    <a:srgbClr val="C00000"/>
                  </a:solidFill>
                </a:ln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ঘ, </a:t>
            </a:r>
            <a:r>
              <a:rPr lang="en-US" sz="7200" b="1" dirty="0">
                <a:ln>
                  <a:solidFill>
                    <a:srgbClr val="C00000"/>
                  </a:solidFill>
                </a:ln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ঙ </a:t>
            </a:r>
            <a:endParaRPr lang="en-US" sz="4800" b="1" dirty="0">
              <a:ln>
                <a:solidFill>
                  <a:srgbClr val="C00000"/>
                </a:solidFill>
              </a:ln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17">
            <a:extLst>
              <a:ext uri="{FF2B5EF4-FFF2-40B4-BE49-F238E27FC236}">
                <a16:creationId xmlns:a16="http://schemas.microsoft.com/office/drawing/2014/main" xmlns="" id="{E93A07DD-8BEE-483E-9D23-CC5054AAD36D}"/>
              </a:ext>
            </a:extLst>
          </p:cNvPr>
          <p:cNvSpPr txBox="1"/>
          <p:nvPr/>
        </p:nvSpPr>
        <p:spPr>
          <a:xfrm>
            <a:off x="4190575" y="149087"/>
            <a:ext cx="3360275" cy="92333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4950"/>
            <a:r>
              <a:rPr lang="en-US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AU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D159F92-15E2-4124-8A9A-167878C29A56}"/>
              </a:ext>
            </a:extLst>
          </p:cNvPr>
          <p:cNvSpPr txBox="1"/>
          <p:nvPr/>
        </p:nvSpPr>
        <p:spPr>
          <a:xfrm>
            <a:off x="3886200" y="1151739"/>
            <a:ext cx="47244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 err="1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8000" b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spc="50" dirty="0" err="1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শিখিঃ</a:t>
            </a:r>
            <a:r>
              <a:rPr lang="en-US" sz="8000" b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76B5B1E-B193-4D63-A2D4-B8B44FC89DAB}"/>
              </a:ext>
            </a:extLst>
          </p:cNvPr>
          <p:cNvSpPr/>
          <p:nvPr/>
        </p:nvSpPr>
        <p:spPr>
          <a:xfrm>
            <a:off x="0" y="-6555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591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9F8D0DE-DDE3-4D83-8D3A-0FBDA236EA1E}"/>
              </a:ext>
            </a:extLst>
          </p:cNvPr>
          <p:cNvSpPr/>
          <p:nvPr/>
        </p:nvSpPr>
        <p:spPr>
          <a:xfrm>
            <a:off x="4522464" y="0"/>
            <a:ext cx="2557110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bn-IN" sz="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6FB1D02-96A9-40C4-85DD-52334AE44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207"/>
            <a:ext cx="3379304" cy="25377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AFB5506-0BF2-4A59-B074-23FEBCB7B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04" y="4320209"/>
            <a:ext cx="3379304" cy="25377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94AC365-95DB-465E-8742-C8E527354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08" y="4320209"/>
            <a:ext cx="3379304" cy="25377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73D5D80-BE9C-4EF4-BFD1-F8599E336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974" y="4320208"/>
            <a:ext cx="3207026" cy="25377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8C8B01D-7C09-4292-801A-2DFBCA05A250}"/>
              </a:ext>
            </a:extLst>
          </p:cNvPr>
          <p:cNvSpPr/>
          <p:nvPr/>
        </p:nvSpPr>
        <p:spPr>
          <a:xfrm>
            <a:off x="224089" y="631045"/>
            <a:ext cx="403860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শেষে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শিক্ষার্থীরা…</a:t>
            </a:r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5A86183E-A2EE-4B70-8C66-9B06357B583C}"/>
              </a:ext>
            </a:extLst>
          </p:cNvPr>
          <p:cNvGrpSpPr/>
          <p:nvPr/>
        </p:nvGrpSpPr>
        <p:grpSpPr>
          <a:xfrm>
            <a:off x="2243389" y="1436035"/>
            <a:ext cx="7877882" cy="973636"/>
            <a:chOff x="838200" y="3162032"/>
            <a:chExt cx="7877882" cy="97363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AC717C6F-29B5-43E3-B75A-7137F09A348E}"/>
                </a:ext>
              </a:extLst>
            </p:cNvPr>
            <p:cNvSpPr/>
            <p:nvPr/>
          </p:nvSpPr>
          <p:spPr>
            <a:xfrm>
              <a:off x="838200" y="3181561"/>
              <a:ext cx="1295400" cy="95410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শোনা</a:t>
              </a:r>
              <a:r>
                <a:rPr lang="en-US" sz="2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2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r>
                <a:rPr lang="en-US" sz="2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.১.৩</a:t>
              </a:r>
              <a:endParaRPr lang="en-US" sz="28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C22B4F13-1A95-4095-B951-4B61C451FD3B}"/>
                </a:ext>
              </a:extLst>
            </p:cNvPr>
            <p:cNvSpPr/>
            <p:nvPr/>
          </p:nvSpPr>
          <p:spPr>
            <a:xfrm>
              <a:off x="2239082" y="3162032"/>
              <a:ext cx="6477000" cy="95410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বাক্য</a:t>
              </a:r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শব্দে</a:t>
              </a:r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ব্যবহৃত</a:t>
              </a:r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বাংলা</a:t>
              </a:r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বর্ণমালা</a:t>
              </a:r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ধ্বনি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মনোযোগসহকারে</a:t>
              </a:r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শুনবে</a:t>
              </a:r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মনে</a:t>
              </a:r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রাখবে</a:t>
              </a:r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5CBD9539-2444-4E3C-A840-C92EB8E9957A}"/>
              </a:ext>
            </a:extLst>
          </p:cNvPr>
          <p:cNvGrpSpPr/>
          <p:nvPr/>
        </p:nvGrpSpPr>
        <p:grpSpPr>
          <a:xfrm>
            <a:off x="2262070" y="2573095"/>
            <a:ext cx="7894523" cy="973397"/>
            <a:chOff x="2243389" y="2925695"/>
            <a:chExt cx="7894523" cy="97339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2807E50E-4AD0-453F-AE26-F3BE24F11EE7}"/>
                </a:ext>
              </a:extLst>
            </p:cNvPr>
            <p:cNvSpPr/>
            <p:nvPr/>
          </p:nvSpPr>
          <p:spPr>
            <a:xfrm>
              <a:off x="2243389" y="2925695"/>
              <a:ext cx="1295400" cy="95410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বলা</a:t>
              </a:r>
              <a:endPara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1.1.1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4A28B414-39B8-4CCA-B177-9D8FE019F960}"/>
                </a:ext>
              </a:extLst>
            </p:cNvPr>
            <p:cNvSpPr/>
            <p:nvPr/>
          </p:nvSpPr>
          <p:spPr>
            <a:xfrm>
              <a:off x="3660912" y="2944985"/>
              <a:ext cx="6477000" cy="95410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বাক্য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শব্দে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ব্যবহৃত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বাংলা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বর্ণমালা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ধ্বনি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স্পষ্ট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শুদ্ধভাবে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বলতে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।</a:t>
              </a:r>
              <a:endPara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0679AA58-40EC-4C34-B1B9-47EF60400E70}"/>
              </a:ext>
            </a:extLst>
          </p:cNvPr>
          <p:cNvGrpSpPr/>
          <p:nvPr/>
        </p:nvGrpSpPr>
        <p:grpSpPr>
          <a:xfrm>
            <a:off x="2243389" y="3670084"/>
            <a:ext cx="7877882" cy="954108"/>
            <a:chOff x="2216808" y="2844321"/>
            <a:chExt cx="7877882" cy="95410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11CD8C14-70A7-42EC-AAC3-3ECA6D6A72F3}"/>
                </a:ext>
              </a:extLst>
            </p:cNvPr>
            <p:cNvSpPr/>
            <p:nvPr/>
          </p:nvSpPr>
          <p:spPr>
            <a:xfrm>
              <a:off x="2216808" y="2844321"/>
              <a:ext cx="1295400" cy="95410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পড়া</a:t>
              </a:r>
              <a:endPara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as-IN" sz="28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r>
                <a:rPr lang="en-US" sz="28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.১.১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9E82338C-7CC1-428A-BC7F-9F7446D5EAD9}"/>
                </a:ext>
              </a:extLst>
            </p:cNvPr>
            <p:cNvSpPr/>
            <p:nvPr/>
          </p:nvSpPr>
          <p:spPr>
            <a:xfrm>
              <a:off x="3617690" y="2844322"/>
              <a:ext cx="6477000" cy="95410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বাংলা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বর্ণমালা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স্পষ্ট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শুদ্ধ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উচ্চারণে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পড়তে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।</a:t>
              </a:r>
            </a:p>
            <a:p>
              <a:pPr algn="ctr"/>
              <a:endParaRPr lang="en-US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04211E59-6873-422D-A6B7-AF2F1E169673}"/>
              </a:ext>
            </a:extLst>
          </p:cNvPr>
          <p:cNvGrpSpPr/>
          <p:nvPr/>
        </p:nvGrpSpPr>
        <p:grpSpPr>
          <a:xfrm>
            <a:off x="2243389" y="4733965"/>
            <a:ext cx="7913204" cy="954108"/>
            <a:chOff x="2210564" y="2848819"/>
            <a:chExt cx="7913204" cy="95410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4FB30864-0A29-4B0E-ACE5-C5513CC0D7C4}"/>
                </a:ext>
              </a:extLst>
            </p:cNvPr>
            <p:cNvSpPr/>
            <p:nvPr/>
          </p:nvSpPr>
          <p:spPr>
            <a:xfrm>
              <a:off x="2210564" y="2848819"/>
              <a:ext cx="1295400" cy="95410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লেখা</a:t>
              </a:r>
              <a:endPara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1.1.1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51DBCC28-443D-444D-8960-F1C58A968727}"/>
                </a:ext>
              </a:extLst>
            </p:cNvPr>
            <p:cNvSpPr/>
            <p:nvPr/>
          </p:nvSpPr>
          <p:spPr>
            <a:xfrm>
              <a:off x="3646768" y="2848820"/>
              <a:ext cx="6477000" cy="954107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স্পষ্ট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সঠিক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আকৃতিতে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বাংলা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বর্ণমালা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লিখতে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।</a:t>
              </a:r>
            </a:p>
            <a:p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CA7E4608-102B-4D12-B7CC-B9B28AD2E8FC}"/>
              </a:ext>
            </a:extLst>
          </p:cNvPr>
          <p:cNvSpPr/>
          <p:nvPr/>
        </p:nvSpPr>
        <p:spPr>
          <a:xfrm>
            <a:off x="0" y="-6555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343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89D325F-D115-4701-8EB4-049E595DDFFF}"/>
              </a:ext>
            </a:extLst>
          </p:cNvPr>
          <p:cNvSpPr/>
          <p:nvPr/>
        </p:nvSpPr>
        <p:spPr>
          <a:xfrm>
            <a:off x="997700" y="5164806"/>
            <a:ext cx="4837043" cy="10770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 ধরি।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2FBFF00F-00A6-4DF7-9E7E-BBEA14921111}"/>
              </a:ext>
            </a:extLst>
          </p:cNvPr>
          <p:cNvSpPr/>
          <p:nvPr/>
        </p:nvSpPr>
        <p:spPr>
          <a:xfrm>
            <a:off x="6949829" y="1156009"/>
            <a:ext cx="3750365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13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</a:t>
            </a:r>
            <a:r>
              <a:rPr lang="en-US" sz="13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5E110CA-A128-4EAB-B066-C946235B519D}"/>
              </a:ext>
            </a:extLst>
          </p:cNvPr>
          <p:cNvSpPr txBox="1"/>
          <p:nvPr/>
        </p:nvSpPr>
        <p:spPr>
          <a:xfrm>
            <a:off x="6624952" y="475708"/>
            <a:ext cx="22928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1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E4CFBBAC-98E5-49EE-82BF-8E5945107500}"/>
              </a:ext>
            </a:extLst>
          </p:cNvPr>
          <p:cNvSpPr/>
          <p:nvPr/>
        </p:nvSpPr>
        <p:spPr>
          <a:xfrm>
            <a:off x="9103056" y="3350525"/>
            <a:ext cx="2688609" cy="24907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9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AFA651B-07BB-4ED3-8290-D7CE9FC91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55" y="1154651"/>
            <a:ext cx="3415602" cy="3430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7252301F-2BE1-4735-9F41-DD6F759421E5}"/>
              </a:ext>
            </a:extLst>
          </p:cNvPr>
          <p:cNvSpPr txBox="1"/>
          <p:nvPr/>
        </p:nvSpPr>
        <p:spPr>
          <a:xfrm>
            <a:off x="3140763" y="230507"/>
            <a:ext cx="6612849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ছবিটিতে  আমরা 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দেখছি?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1C90D85-818E-4496-BDB2-16C26153FB9B}"/>
              </a:ext>
            </a:extLst>
          </p:cNvPr>
          <p:cNvSpPr/>
          <p:nvPr/>
        </p:nvSpPr>
        <p:spPr>
          <a:xfrm>
            <a:off x="152400" y="152400"/>
            <a:ext cx="12161838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553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0.01019 L 0.21744 0.462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9" y="2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1" grpId="1"/>
      <p:bldP spid="21" grpId="2"/>
      <p:bldP spid="27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F4B2031B-593A-4515-AF04-D9A32CB83D23}"/>
              </a:ext>
            </a:extLst>
          </p:cNvPr>
          <p:cNvSpPr txBox="1"/>
          <p:nvPr/>
        </p:nvSpPr>
        <p:spPr>
          <a:xfrm>
            <a:off x="3124200" y="310741"/>
            <a:ext cx="6612849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ছবিটিতে  আমরা কি দেখছি?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8C35B49-95ED-412C-B1AB-0C6F520AE8BC}"/>
              </a:ext>
            </a:extLst>
          </p:cNvPr>
          <p:cNvSpPr/>
          <p:nvPr/>
        </p:nvSpPr>
        <p:spPr>
          <a:xfrm>
            <a:off x="804176" y="4476268"/>
            <a:ext cx="4837043" cy="13649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 পড়ি।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A337A35-B371-417A-8967-033ECC14CD53}"/>
              </a:ext>
            </a:extLst>
          </p:cNvPr>
          <p:cNvSpPr/>
          <p:nvPr/>
        </p:nvSpPr>
        <p:spPr>
          <a:xfrm>
            <a:off x="6871255" y="1270358"/>
            <a:ext cx="3750365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13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</a:t>
            </a:r>
            <a:r>
              <a:rPr lang="en-US" sz="13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E69E3A5-C516-4835-A249-F233FEFCD471}"/>
              </a:ext>
            </a:extLst>
          </p:cNvPr>
          <p:cNvSpPr txBox="1"/>
          <p:nvPr/>
        </p:nvSpPr>
        <p:spPr>
          <a:xfrm>
            <a:off x="6758415" y="635918"/>
            <a:ext cx="22928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DB798F31-557C-459D-A916-D341C9BE7481}"/>
              </a:ext>
            </a:extLst>
          </p:cNvPr>
          <p:cNvSpPr/>
          <p:nvPr/>
        </p:nvSpPr>
        <p:spPr>
          <a:xfrm>
            <a:off x="9103056" y="3350525"/>
            <a:ext cx="2688609" cy="24907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9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669D100-9CC6-4E3D-A510-9DD3D0450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26" y="1232813"/>
            <a:ext cx="4229545" cy="266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8D619FD-A1EF-4F5C-981B-7D1CE9CD06BF}"/>
              </a:ext>
            </a:extLst>
          </p:cNvPr>
          <p:cNvSpPr/>
          <p:nvPr/>
        </p:nvSpPr>
        <p:spPr>
          <a:xfrm>
            <a:off x="152400" y="152400"/>
            <a:ext cx="12161838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553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85185E-6 L 0.21067 0.3879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34" y="1939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9" grpId="0" animBg="1"/>
      <p:bldP spid="10" grpId="0" animBg="1"/>
      <p:bldP spid="12" grpId="1"/>
      <p:bldP spid="12" grpId="2"/>
      <p:bldP spid="12" grpId="3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BFAB4D8-30B1-4E5B-893F-225966BF6A1C}"/>
              </a:ext>
            </a:extLst>
          </p:cNvPr>
          <p:cNvSpPr txBox="1"/>
          <p:nvPr/>
        </p:nvSpPr>
        <p:spPr>
          <a:xfrm>
            <a:off x="2480174" y="272073"/>
            <a:ext cx="6612849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ছবিটিতে  আমরা 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দেখছি?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4058D32-FCA1-4FEE-9DF2-7AD22AEB9E81}"/>
              </a:ext>
            </a:extLst>
          </p:cNvPr>
          <p:cNvSpPr/>
          <p:nvPr/>
        </p:nvSpPr>
        <p:spPr>
          <a:xfrm>
            <a:off x="556579" y="4794952"/>
            <a:ext cx="4837043" cy="13649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BD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 ভাঙাই।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1EA76B8-FA3A-4A3F-B074-823815E6CCF5}"/>
              </a:ext>
            </a:extLst>
          </p:cNvPr>
          <p:cNvSpPr/>
          <p:nvPr/>
        </p:nvSpPr>
        <p:spPr>
          <a:xfrm>
            <a:off x="6435512" y="1110222"/>
            <a:ext cx="3750365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BD" sz="13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13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BC0ECC0-0A29-45D4-B02B-3FEF6565AABA}"/>
              </a:ext>
            </a:extLst>
          </p:cNvPr>
          <p:cNvSpPr txBox="1"/>
          <p:nvPr/>
        </p:nvSpPr>
        <p:spPr>
          <a:xfrm>
            <a:off x="6691535" y="440885"/>
            <a:ext cx="22928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E33FE11-5A15-4C99-A5C3-3A6C056FD45B}"/>
              </a:ext>
            </a:extLst>
          </p:cNvPr>
          <p:cNvSpPr/>
          <p:nvPr/>
        </p:nvSpPr>
        <p:spPr>
          <a:xfrm>
            <a:off x="9093023" y="3571662"/>
            <a:ext cx="2688609" cy="24907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9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C424E7D-0667-4160-99AB-4C7BA824E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51" y="1324090"/>
            <a:ext cx="4819610" cy="28292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6594EAE-C410-4390-96C9-AA3A306584BC}"/>
              </a:ext>
            </a:extLst>
          </p:cNvPr>
          <p:cNvSpPr/>
          <p:nvPr/>
        </p:nvSpPr>
        <p:spPr>
          <a:xfrm>
            <a:off x="0" y="0"/>
            <a:ext cx="12161838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547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0.0037 L 0.21367 0.4576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2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/>
      <p:bldP spid="13" grpId="1"/>
      <p:bldP spid="13" grpId="2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16EA726-57AC-4751-AC46-85CB04FDE0E6}"/>
              </a:ext>
            </a:extLst>
          </p:cNvPr>
          <p:cNvSpPr txBox="1"/>
          <p:nvPr/>
        </p:nvSpPr>
        <p:spPr>
          <a:xfrm>
            <a:off x="3140763" y="335171"/>
            <a:ext cx="6612849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ছবিটিতে  আমরা 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দেখছি?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236E191-4FC0-4B67-8528-3A7CCF79E32D}"/>
              </a:ext>
            </a:extLst>
          </p:cNvPr>
          <p:cNvSpPr/>
          <p:nvPr/>
        </p:nvSpPr>
        <p:spPr>
          <a:xfrm>
            <a:off x="591617" y="4612720"/>
            <a:ext cx="4837043" cy="13649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BD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বানাই।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4C74F29B-F17E-458A-9395-D0C27424B5C4}"/>
              </a:ext>
            </a:extLst>
          </p:cNvPr>
          <p:cNvSpPr/>
          <p:nvPr/>
        </p:nvSpPr>
        <p:spPr>
          <a:xfrm>
            <a:off x="6394175" y="1304557"/>
            <a:ext cx="3750365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13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endParaRPr lang="en-US" sz="13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0D79C68-F004-41A1-9A20-8F4BC94C392B}"/>
              </a:ext>
            </a:extLst>
          </p:cNvPr>
          <p:cNvSpPr txBox="1"/>
          <p:nvPr/>
        </p:nvSpPr>
        <p:spPr>
          <a:xfrm>
            <a:off x="6691535" y="626701"/>
            <a:ext cx="22928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 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238BC2E9-1E02-484A-83B5-392D1764631B}"/>
              </a:ext>
            </a:extLst>
          </p:cNvPr>
          <p:cNvSpPr/>
          <p:nvPr/>
        </p:nvSpPr>
        <p:spPr>
          <a:xfrm>
            <a:off x="8984359" y="3486977"/>
            <a:ext cx="2688609" cy="24907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9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FC1D91B-8050-4297-840A-210DF021D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96" y="1417122"/>
            <a:ext cx="5039825" cy="28223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986A379-A5F5-42B7-8332-293F609088AC}"/>
              </a:ext>
            </a:extLst>
          </p:cNvPr>
          <p:cNvSpPr/>
          <p:nvPr/>
        </p:nvSpPr>
        <p:spPr>
          <a:xfrm>
            <a:off x="0" y="0"/>
            <a:ext cx="12161838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564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0.0037 L 0.21367 0.4152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2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/>
      <p:bldP spid="13" grpId="1"/>
      <p:bldP spid="13" grpId="2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16EA726-57AC-4751-AC46-85CB04FDE0E6}"/>
              </a:ext>
            </a:extLst>
          </p:cNvPr>
          <p:cNvSpPr txBox="1"/>
          <p:nvPr/>
        </p:nvSpPr>
        <p:spPr>
          <a:xfrm>
            <a:off x="2789575" y="295414"/>
            <a:ext cx="6612849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ছবিটিতে  আমরা 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দেখছি?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54565AB-1D55-4BB9-98A2-F57F71DB4EC7}"/>
              </a:ext>
            </a:extLst>
          </p:cNvPr>
          <p:cNvSpPr/>
          <p:nvPr/>
        </p:nvSpPr>
        <p:spPr>
          <a:xfrm>
            <a:off x="5909855" y="1241839"/>
            <a:ext cx="3750365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</a:t>
            </a:r>
            <a:r>
              <a:rPr lang="bn-BD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en-US" sz="13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E7665DF-D68B-46F7-9CE7-4EE7511D02AF}"/>
              </a:ext>
            </a:extLst>
          </p:cNvPr>
          <p:cNvSpPr txBox="1"/>
          <p:nvPr/>
        </p:nvSpPr>
        <p:spPr>
          <a:xfrm>
            <a:off x="7367396" y="586944"/>
            <a:ext cx="22928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 </a:t>
            </a:r>
            <a:r>
              <a:rPr lang="en-US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E617BDD-5DBF-4400-A496-2F5C9C24C131}"/>
              </a:ext>
            </a:extLst>
          </p:cNvPr>
          <p:cNvSpPr/>
          <p:nvPr/>
        </p:nvSpPr>
        <p:spPr>
          <a:xfrm>
            <a:off x="9188932" y="3420734"/>
            <a:ext cx="2688609" cy="24907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9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C9399A1-CCD1-4D4E-B1C8-C8E8CADBA13F}"/>
              </a:ext>
            </a:extLst>
          </p:cNvPr>
          <p:cNvSpPr txBox="1"/>
          <p:nvPr/>
        </p:nvSpPr>
        <p:spPr>
          <a:xfrm>
            <a:off x="562387" y="5082870"/>
            <a:ext cx="5278463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ব্যা</a:t>
            </a:r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ডাকে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, ঘ্যা</a:t>
            </a:r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 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ঘ্যা</a:t>
            </a:r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!</a:t>
            </a:r>
            <a:endParaRPr lang="en-IN" sz="5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5E783F7-9BA4-4233-9DD6-81AB94736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70" y="1430525"/>
            <a:ext cx="4492014" cy="29892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2BCEE6C-4E29-4F2F-8B51-74278E130EA6}"/>
              </a:ext>
            </a:extLst>
          </p:cNvPr>
          <p:cNvSpPr/>
          <p:nvPr/>
        </p:nvSpPr>
        <p:spPr>
          <a:xfrm>
            <a:off x="0" y="0"/>
            <a:ext cx="12161838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858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0.16875 0.4358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2178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/>
      <p:bldP spid="13" grpId="1"/>
      <p:bldP spid="13" grpId="2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D28BFB1-FF9B-4A2B-AD82-D4F93CF48C8C}"/>
              </a:ext>
            </a:extLst>
          </p:cNvPr>
          <p:cNvSpPr/>
          <p:nvPr/>
        </p:nvSpPr>
        <p:spPr>
          <a:xfrm>
            <a:off x="0" y="0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92398AF-F811-4566-84EC-3CB2409FDF47}"/>
              </a:ext>
            </a:extLst>
          </p:cNvPr>
          <p:cNvSpPr txBox="1"/>
          <p:nvPr/>
        </p:nvSpPr>
        <p:spPr>
          <a:xfrm>
            <a:off x="3897489" y="352778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u="sng" dirty="0"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8800" u="sng" dirty="0">
                <a:latin typeface="NikoshBAN" pitchFamily="2" charset="0"/>
                <a:cs typeface="NikoshBAN" pitchFamily="2" charset="0"/>
              </a:rPr>
              <a:t>ক্ষকের পাঠ</a:t>
            </a:r>
            <a:endParaRPr lang="en-US" sz="8800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ndex.jpgq.jpg">
            <a:extLst>
              <a:ext uri="{FF2B5EF4-FFF2-40B4-BE49-F238E27FC236}">
                <a16:creationId xmlns:a16="http://schemas.microsoft.com/office/drawing/2014/main" xmlns="" id="{D7BE54C8-D603-4632-B6AB-61ED332F1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5" y="1889620"/>
            <a:ext cx="4450054" cy="28007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F998693-C04E-497E-B7C5-2C767F19E230}"/>
              </a:ext>
            </a:extLst>
          </p:cNvPr>
          <p:cNvSpPr txBox="1"/>
          <p:nvPr/>
        </p:nvSpPr>
        <p:spPr>
          <a:xfrm>
            <a:off x="4370624" y="1889619"/>
            <a:ext cx="321733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পাঠ্যবই সংযোজন 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তোমার বাংলা বইয়ের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২০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পৃষ্ঠা বের করো।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 descr="16763756_1741145236200804_1972748845_o.jpg">
            <a:extLst>
              <a:ext uri="{FF2B5EF4-FFF2-40B4-BE49-F238E27FC236}">
                <a16:creationId xmlns:a16="http://schemas.microsoft.com/office/drawing/2014/main" xmlns="" id="{0855ED8F-8DF7-4EE4-90CA-8DEE0C190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957" y="1628469"/>
            <a:ext cx="4269459" cy="381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143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59C2ED9-86E5-460E-8457-184FD5067440}"/>
              </a:ext>
            </a:extLst>
          </p:cNvPr>
          <p:cNvSpPr/>
          <p:nvPr/>
        </p:nvSpPr>
        <p:spPr>
          <a:xfrm>
            <a:off x="2205525" y="1381324"/>
            <a:ext cx="294343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লম</a:t>
            </a:r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ধরি</a:t>
            </a:r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F2C6A1B-8E7F-4015-85ED-03A512A21B91}"/>
              </a:ext>
            </a:extLst>
          </p:cNvPr>
          <p:cNvSpPr/>
          <p:nvPr/>
        </p:nvSpPr>
        <p:spPr>
          <a:xfrm flipH="1">
            <a:off x="1904962" y="3570811"/>
            <a:ext cx="3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ম ভাঙাই।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8E5C5A8-A4ED-4682-9F74-E84665A4DCF9}"/>
              </a:ext>
            </a:extLst>
          </p:cNvPr>
          <p:cNvSpPr/>
          <p:nvPr/>
        </p:nvSpPr>
        <p:spPr>
          <a:xfrm>
            <a:off x="2441077" y="4569357"/>
            <a:ext cx="268054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র বানাই।</a:t>
            </a:r>
            <a:endParaRPr lang="en-US" sz="6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B606CA8-C727-47E1-9C6A-FDFE9106E939}"/>
              </a:ext>
            </a:extLst>
          </p:cNvPr>
          <p:cNvSpPr/>
          <p:nvPr/>
        </p:nvSpPr>
        <p:spPr>
          <a:xfrm>
            <a:off x="2441077" y="5482170"/>
            <a:ext cx="562365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ব্যা</a:t>
            </a:r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 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ডাকে, ঘ্যা</a:t>
            </a:r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 ঘ্যা</a:t>
            </a:r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  <a:endParaRPr lang="en-US" sz="6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4ABC960-9AA5-4137-83CB-0B269E025C37}"/>
              </a:ext>
            </a:extLst>
          </p:cNvPr>
          <p:cNvSpPr/>
          <p:nvPr/>
        </p:nvSpPr>
        <p:spPr>
          <a:xfrm>
            <a:off x="2320271" y="2524846"/>
            <a:ext cx="26548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বর পড়ি।</a:t>
            </a:r>
            <a:endParaRPr lang="en-US" sz="6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D7E871F-1467-43CD-8A19-84E7AE937F3A}"/>
              </a:ext>
            </a:extLst>
          </p:cNvPr>
          <p:cNvSpPr/>
          <p:nvPr/>
        </p:nvSpPr>
        <p:spPr>
          <a:xfrm>
            <a:off x="407369" y="1381324"/>
            <a:ext cx="64633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endParaRPr lang="en-US" sz="6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CE1C4DE-02BB-4E63-8714-6E5443E4A6E7}"/>
              </a:ext>
            </a:extLst>
          </p:cNvPr>
          <p:cNvSpPr/>
          <p:nvPr/>
        </p:nvSpPr>
        <p:spPr>
          <a:xfrm>
            <a:off x="439387" y="2438821"/>
            <a:ext cx="5613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60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5E0665B-2935-4B4E-AE5D-3D311B79E1AE}"/>
              </a:ext>
            </a:extLst>
          </p:cNvPr>
          <p:cNvSpPr/>
          <p:nvPr/>
        </p:nvSpPr>
        <p:spPr>
          <a:xfrm>
            <a:off x="488071" y="3538438"/>
            <a:ext cx="53893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endParaRPr lang="en-US" sz="60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D232D61-E918-498B-95B2-30923DF05CA1}"/>
              </a:ext>
            </a:extLst>
          </p:cNvPr>
          <p:cNvSpPr/>
          <p:nvPr/>
        </p:nvSpPr>
        <p:spPr>
          <a:xfrm>
            <a:off x="530199" y="4554101"/>
            <a:ext cx="5405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endParaRPr lang="en-US" sz="6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8B7C1E5C-C5F1-41C6-8228-59AA9FF88AB5}"/>
              </a:ext>
            </a:extLst>
          </p:cNvPr>
          <p:cNvSpPr/>
          <p:nvPr/>
        </p:nvSpPr>
        <p:spPr>
          <a:xfrm>
            <a:off x="626909" y="5471406"/>
            <a:ext cx="56618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endParaRPr lang="en-US" sz="60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665EB9D-4C92-4519-B6C3-DE7AB91CDEA9}"/>
              </a:ext>
            </a:extLst>
          </p:cNvPr>
          <p:cNvSpPr/>
          <p:nvPr/>
        </p:nvSpPr>
        <p:spPr>
          <a:xfrm>
            <a:off x="0" y="0"/>
            <a:ext cx="12161838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31521347-15C6-4FBE-9E19-C39C77CDEF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0" t="2288" r="3390" b="5455"/>
          <a:stretch/>
        </p:blipFill>
        <p:spPr>
          <a:xfrm>
            <a:off x="7148979" y="1597829"/>
            <a:ext cx="4290873" cy="35312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4EB8CA07-6DA1-4204-AAED-4CE58DE0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" t="3376" r="5210" b="-181"/>
          <a:stretch/>
        </p:blipFill>
        <p:spPr>
          <a:xfrm>
            <a:off x="7322774" y="1610722"/>
            <a:ext cx="4135409" cy="34569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5F626C21-64CB-42EB-99A9-C5CC2162AF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6" t="4716" r="15274" b="10652"/>
          <a:stretch/>
        </p:blipFill>
        <p:spPr>
          <a:xfrm>
            <a:off x="7469229" y="1623298"/>
            <a:ext cx="4033269" cy="37077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492684C1-8439-4D50-BCCC-9911A307EDE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9" t="2416" r="11936" b="7"/>
          <a:stretch/>
        </p:blipFill>
        <p:spPr>
          <a:xfrm>
            <a:off x="7572776" y="1663484"/>
            <a:ext cx="4021335" cy="36500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D4B013EF-3EBC-4F2C-BA12-730FF80A5CE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" r="4000"/>
          <a:stretch/>
        </p:blipFill>
        <p:spPr>
          <a:xfrm>
            <a:off x="7701011" y="1688452"/>
            <a:ext cx="3801488" cy="37829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3F72AF7-D33B-4BDD-9FAE-4CEDC8DF1245}"/>
              </a:ext>
            </a:extLst>
          </p:cNvPr>
          <p:cNvSpPr txBox="1"/>
          <p:nvPr/>
        </p:nvSpPr>
        <p:spPr>
          <a:xfrm>
            <a:off x="353102" y="275170"/>
            <a:ext cx="3289984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সমস্বরে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পাঠ</a:t>
            </a:r>
            <a:endParaRPr lang="en-IN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C42793F-2FA8-4C88-B4D6-B436FDE026D9}"/>
              </a:ext>
            </a:extLst>
          </p:cNvPr>
          <p:cNvSpPr txBox="1"/>
          <p:nvPr/>
        </p:nvSpPr>
        <p:spPr>
          <a:xfrm>
            <a:off x="4173804" y="275170"/>
            <a:ext cx="7457315" cy="76944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এবার তোমরা  আমার সাথে সাথে বলো ।</a:t>
            </a:r>
            <a:endParaRPr lang="en-IN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1756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28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F461F4A-5BBC-4A47-A614-E6CFD1C7933E}"/>
              </a:ext>
            </a:extLst>
          </p:cNvPr>
          <p:cNvSpPr/>
          <p:nvPr/>
        </p:nvSpPr>
        <p:spPr>
          <a:xfrm>
            <a:off x="254000" y="260350"/>
            <a:ext cx="11684000" cy="633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6171AB5-339C-462A-B6EA-C0B51C54DFFC}"/>
              </a:ext>
            </a:extLst>
          </p:cNvPr>
          <p:cNvSpPr/>
          <p:nvPr/>
        </p:nvSpPr>
        <p:spPr>
          <a:xfrm>
            <a:off x="254000" y="184150"/>
            <a:ext cx="11442700" cy="64897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37BD9F1-E855-4774-B570-E5F926752539}"/>
              </a:ext>
            </a:extLst>
          </p:cNvPr>
          <p:cNvSpPr/>
          <p:nvPr/>
        </p:nvSpPr>
        <p:spPr>
          <a:xfrm>
            <a:off x="0" y="0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7AAD7E5-A403-4328-82E8-18B7884F07A2}"/>
              </a:ext>
            </a:extLst>
          </p:cNvPr>
          <p:cNvSpPr txBox="1"/>
          <p:nvPr/>
        </p:nvSpPr>
        <p:spPr>
          <a:xfrm>
            <a:off x="696644" y="5367000"/>
            <a:ext cx="10768549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ছবি দেখে শব্দ মিল কর ও শব্দ থেকে বর্ণ বের কর।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8619732-9CD4-4A97-9931-F3F3AB351157}"/>
              </a:ext>
            </a:extLst>
          </p:cNvPr>
          <p:cNvSpPr txBox="1"/>
          <p:nvPr/>
        </p:nvSpPr>
        <p:spPr>
          <a:xfrm>
            <a:off x="3013124" y="170103"/>
            <a:ext cx="6531721" cy="1730105"/>
          </a:xfrm>
          <a:prstGeom prst="rect">
            <a:avLst/>
          </a:prstGeom>
          <a:noFill/>
        </p:spPr>
        <p:txBody>
          <a:bodyPr wrap="square" rtlCol="0">
            <a:prstTxWarp prst="textWave2">
              <a:avLst>
                <a:gd name="adj1" fmla="val 12500"/>
                <a:gd name="adj2" fmla="val 302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" name="Picture 24" descr="eee.jpg">
            <a:extLst>
              <a:ext uri="{FF2B5EF4-FFF2-40B4-BE49-F238E27FC236}">
                <a16:creationId xmlns:a16="http://schemas.microsoft.com/office/drawing/2014/main" xmlns="" id="{BA0ED7EB-1892-4A8C-92FD-DABB43B4D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6489" y="2286191"/>
            <a:ext cx="4757721" cy="2694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899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2457ABC-0262-481E-A96C-8B58F08B4CDC}"/>
              </a:ext>
            </a:extLst>
          </p:cNvPr>
          <p:cNvSpPr/>
          <p:nvPr/>
        </p:nvSpPr>
        <p:spPr>
          <a:xfrm>
            <a:off x="0" y="0"/>
            <a:ext cx="12161838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FC7F057-2E2D-47C2-BA9F-57907B6BD31C}"/>
              </a:ext>
            </a:extLst>
          </p:cNvPr>
          <p:cNvSpPr txBox="1"/>
          <p:nvPr/>
        </p:nvSpPr>
        <p:spPr>
          <a:xfrm>
            <a:off x="5022087" y="5046689"/>
            <a:ext cx="1902281" cy="110799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লম</a:t>
            </a:r>
            <a:r>
              <a:rPr lang="en-US" sz="6600" b="1" dirty="0">
                <a:latin typeface="NikoshBAN" pitchFamily="2" charset="0"/>
                <a:cs typeface="NikoshBAN" pitchFamily="2" charset="0"/>
              </a:rPr>
              <a:t> </a:t>
            </a:r>
            <a:endParaRPr lang="en-IN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495B54-17F2-4EC3-8B52-C401E832884B}"/>
              </a:ext>
            </a:extLst>
          </p:cNvPr>
          <p:cNvSpPr txBox="1"/>
          <p:nvPr/>
        </p:nvSpPr>
        <p:spPr>
          <a:xfrm>
            <a:off x="7224408" y="5046690"/>
            <a:ext cx="2082901" cy="110799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বর</a:t>
            </a:r>
            <a:r>
              <a:rPr lang="en-US" sz="6600" b="1" dirty="0">
                <a:latin typeface="NikoshBAN" pitchFamily="2" charset="0"/>
                <a:cs typeface="NikoshBAN" pitchFamily="2" charset="0"/>
              </a:rPr>
              <a:t> </a:t>
            </a:r>
            <a:endParaRPr lang="en-IN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D4D1624-B46C-4813-BA52-5FADEE5FC8D0}"/>
              </a:ext>
            </a:extLst>
          </p:cNvPr>
          <p:cNvSpPr txBox="1"/>
          <p:nvPr/>
        </p:nvSpPr>
        <p:spPr>
          <a:xfrm>
            <a:off x="9509903" y="5000524"/>
            <a:ext cx="2082901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7200" b="1" dirty="0" err="1">
                <a:latin typeface="NikoshBAN" pitchFamily="2" charset="0"/>
                <a:cs typeface="NikoshBAN" pitchFamily="2" charset="0"/>
              </a:rPr>
              <a:t>র</a:t>
            </a:r>
            <a:r>
              <a:rPr lang="en-US" sz="7200" b="1" dirty="0">
                <a:latin typeface="NikoshBAN" pitchFamily="2" charset="0"/>
                <a:cs typeface="NikoshBAN" pitchFamily="2" charset="0"/>
              </a:rPr>
              <a:t> </a:t>
            </a:r>
            <a:endParaRPr lang="en-IN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0AC90B7-3A90-4624-BB63-66B1DAB67057}"/>
              </a:ext>
            </a:extLst>
          </p:cNvPr>
          <p:cNvSpPr txBox="1"/>
          <p:nvPr/>
        </p:nvSpPr>
        <p:spPr>
          <a:xfrm>
            <a:off x="2562448" y="5019278"/>
            <a:ext cx="2082901" cy="110799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ব্যা</a:t>
            </a:r>
            <a:r>
              <a:rPr lang="en-US" sz="66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  <a:r>
              <a:rPr lang="en-US" sz="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IN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3DFB270-6782-454F-8DBA-FEA4E7EFF9D2}"/>
              </a:ext>
            </a:extLst>
          </p:cNvPr>
          <p:cNvSpPr/>
          <p:nvPr/>
        </p:nvSpPr>
        <p:spPr>
          <a:xfrm>
            <a:off x="383821" y="5019279"/>
            <a:ext cx="1976034" cy="1107996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BD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6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xmlns="" id="{674A3D42-BFE1-41BF-9990-1354AACF7AC3}"/>
              </a:ext>
            </a:extLst>
          </p:cNvPr>
          <p:cNvSpPr/>
          <p:nvPr/>
        </p:nvSpPr>
        <p:spPr>
          <a:xfrm rot="5400000">
            <a:off x="994557" y="4546327"/>
            <a:ext cx="671874" cy="27402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7917FD-75FB-46D3-8451-6A6B6992FE57}"/>
              </a:ext>
            </a:extLst>
          </p:cNvPr>
          <p:cNvSpPr/>
          <p:nvPr/>
        </p:nvSpPr>
        <p:spPr>
          <a:xfrm>
            <a:off x="744096" y="5096197"/>
            <a:ext cx="1172798" cy="9541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06C9E80-9794-4942-966A-F4C691B88822}"/>
              </a:ext>
            </a:extLst>
          </p:cNvPr>
          <p:cNvSpPr/>
          <p:nvPr/>
        </p:nvSpPr>
        <p:spPr>
          <a:xfrm>
            <a:off x="9964954" y="5067304"/>
            <a:ext cx="1172798" cy="9541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 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AD855F9-C0BB-4BB2-9FE0-13AD59598698}"/>
              </a:ext>
            </a:extLst>
          </p:cNvPr>
          <p:cNvSpPr/>
          <p:nvPr/>
        </p:nvSpPr>
        <p:spPr>
          <a:xfrm>
            <a:off x="7679459" y="5123609"/>
            <a:ext cx="1172798" cy="9541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/>
              <a:t>  </a:t>
            </a:r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6E16B98-BFCB-4F1D-8EDC-9481E2D37F26}"/>
              </a:ext>
            </a:extLst>
          </p:cNvPr>
          <p:cNvSpPr/>
          <p:nvPr/>
        </p:nvSpPr>
        <p:spPr>
          <a:xfrm>
            <a:off x="5417560" y="5087183"/>
            <a:ext cx="1172798" cy="9541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গ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6E4CDA6-AD5B-4CF5-91CA-52224D8C1526}"/>
              </a:ext>
            </a:extLst>
          </p:cNvPr>
          <p:cNvSpPr/>
          <p:nvPr/>
        </p:nvSpPr>
        <p:spPr>
          <a:xfrm>
            <a:off x="2965873" y="5067304"/>
            <a:ext cx="1172798" cy="9541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xmlns="" id="{3412FC86-2387-4E26-95CF-5D800FA30768}"/>
              </a:ext>
            </a:extLst>
          </p:cNvPr>
          <p:cNvSpPr/>
          <p:nvPr/>
        </p:nvSpPr>
        <p:spPr>
          <a:xfrm rot="5400000">
            <a:off x="10215416" y="4494185"/>
            <a:ext cx="671874" cy="27402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xmlns="" id="{ACAAAEEE-DCA2-4BCF-BADB-1606C304EB10}"/>
              </a:ext>
            </a:extLst>
          </p:cNvPr>
          <p:cNvSpPr/>
          <p:nvPr/>
        </p:nvSpPr>
        <p:spPr>
          <a:xfrm rot="5400000">
            <a:off x="7908900" y="4573741"/>
            <a:ext cx="671874" cy="27402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xmlns="" id="{44A97887-6CF6-4BA0-A60B-10324879F8A1}"/>
              </a:ext>
            </a:extLst>
          </p:cNvPr>
          <p:cNvSpPr/>
          <p:nvPr/>
        </p:nvSpPr>
        <p:spPr>
          <a:xfrm rot="5400000">
            <a:off x="5649575" y="4573741"/>
            <a:ext cx="671874" cy="27402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xmlns="" id="{4924CDCA-51C1-4B6D-B7BB-5E2168069D11}"/>
              </a:ext>
            </a:extLst>
          </p:cNvPr>
          <p:cNvSpPr/>
          <p:nvPr/>
        </p:nvSpPr>
        <p:spPr>
          <a:xfrm rot="5400000">
            <a:off x="3079322" y="4523485"/>
            <a:ext cx="671874" cy="27402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0C3B364A-4A87-4C1B-9156-523D6EBA2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75" y="362653"/>
            <a:ext cx="1842544" cy="18507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775B90D3-3D72-48F3-8115-B4609CD1D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535" y="356426"/>
            <a:ext cx="2103422" cy="18569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18B10755-F9EA-4121-8CB5-6A7B1E5F9F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6" r="11158"/>
          <a:stretch/>
        </p:blipFill>
        <p:spPr>
          <a:xfrm>
            <a:off x="4450241" y="356426"/>
            <a:ext cx="2336172" cy="18470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526B7EBF-2F6A-4F2C-B361-C2C55729D9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" r="4827"/>
          <a:stretch/>
        </p:blipFill>
        <p:spPr>
          <a:xfrm>
            <a:off x="6893366" y="356426"/>
            <a:ext cx="2570921" cy="18470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B97C1C6E-C125-417D-8752-553A126ADCA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r="6921"/>
          <a:stretch/>
        </p:blipFill>
        <p:spPr>
          <a:xfrm>
            <a:off x="9549157" y="327982"/>
            <a:ext cx="2327868" cy="18424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1554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0.5892 -0.372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53" y="-1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98 -0.14051 L -0.39479 -0.3745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97" y="-1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-0.18737 -0.3664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75" y="-1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85 0.00394 L 0.36719 -0.3643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02" y="-1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-0.39218 -0.3798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09" y="-1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52DE1CC-A94F-4B89-8CA2-CB71106D0F88}"/>
              </a:ext>
            </a:extLst>
          </p:cNvPr>
          <p:cNvSpPr/>
          <p:nvPr/>
        </p:nvSpPr>
        <p:spPr>
          <a:xfrm>
            <a:off x="0" y="-6555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6" name="Wave 5">
            <a:extLst>
              <a:ext uri="{FF2B5EF4-FFF2-40B4-BE49-F238E27FC236}">
                <a16:creationId xmlns:a16="http://schemas.microsoft.com/office/drawing/2014/main" xmlns="" id="{931252E9-8D28-40E1-94B6-186E6D3D199C}"/>
              </a:ext>
            </a:extLst>
          </p:cNvPr>
          <p:cNvSpPr/>
          <p:nvPr/>
        </p:nvSpPr>
        <p:spPr>
          <a:xfrm>
            <a:off x="3510845" y="270935"/>
            <a:ext cx="5870222" cy="1298221"/>
          </a:xfrm>
          <a:prstGeom prst="wave">
            <a:avLst>
              <a:gd name="adj1" fmla="val 0"/>
              <a:gd name="adj2" fmla="val -364"/>
            </a:avLst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 মিলিত পাঠ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xmlns="" id="{BA8CD266-CC8F-4860-B893-A2E9359C6A9B}"/>
              </a:ext>
            </a:extLst>
          </p:cNvPr>
          <p:cNvSpPr txBox="1">
            <a:spLocks/>
          </p:cNvSpPr>
          <p:nvPr/>
        </p:nvSpPr>
        <p:spPr>
          <a:xfrm>
            <a:off x="1142320" y="2030534"/>
            <a:ext cx="10196946" cy="17546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7030A0"/>
            </a:solidFill>
          </a:ln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এসো </a:t>
            </a:r>
            <a:r>
              <a:rPr kumimoji="0" lang="en-US" sz="8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পড়ি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- </a:t>
            </a:r>
            <a:r>
              <a:rPr kumimoji="0" lang="en-US" sz="16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 </a:t>
            </a:r>
            <a:r>
              <a:rPr lang="bn-BD" sz="15700" dirty="0">
                <a:solidFill>
                  <a:srgbClr val="C00000"/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15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7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9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81DA77E-BAC8-44EC-94BE-A09DDA6265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949" y="5949"/>
            <a:ext cx="696468" cy="6845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8BFC149-927A-40F1-AD34-772206BD24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7344">
            <a:off x="66439" y="6136446"/>
            <a:ext cx="696468" cy="6845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8AF3946-522B-492A-B26F-C1005F3B2C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1447330" y="5949"/>
            <a:ext cx="696468" cy="6845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3AFD494-DA8F-48F0-805D-7BBD83B30E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82138" flipV="1">
            <a:off x="11392533" y="6121942"/>
            <a:ext cx="696468" cy="6845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AFA74F4-3BC2-4E0C-9D9D-4625EE0A4669}"/>
              </a:ext>
            </a:extLst>
          </p:cNvPr>
          <p:cNvSpPr txBox="1"/>
          <p:nvPr/>
        </p:nvSpPr>
        <p:spPr>
          <a:xfrm>
            <a:off x="1800047" y="4098005"/>
            <a:ext cx="8238747" cy="221599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13800" b="1" dirty="0">
                <a:ln/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13800" b="1" dirty="0">
                <a:ln/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13800" b="1" dirty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b="1" dirty="0">
                <a:ln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13800" b="1" dirty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b="1" dirty="0">
                <a:ln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13800" b="1" dirty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b="1" dirty="0">
                <a:ln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13800" b="1" dirty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b="1" dirty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</a:p>
        </p:txBody>
      </p:sp>
    </p:spTree>
    <p:extLst>
      <p:ext uri="{BB962C8B-B14F-4D97-AF65-F5344CB8AC3E}">
        <p14:creationId xmlns:p14="http://schemas.microsoft.com/office/powerpoint/2010/main" val="3922498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62FDE79-F4E2-4161-A9FE-C70F2B9E2577}"/>
              </a:ext>
            </a:extLst>
          </p:cNvPr>
          <p:cNvSpPr/>
          <p:nvPr/>
        </p:nvSpPr>
        <p:spPr>
          <a:xfrm>
            <a:off x="0" y="0"/>
            <a:ext cx="12161838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C1376E7-17FC-4927-83A1-0BBF008D2C07}"/>
              </a:ext>
            </a:extLst>
          </p:cNvPr>
          <p:cNvSpPr/>
          <p:nvPr/>
        </p:nvSpPr>
        <p:spPr>
          <a:xfrm>
            <a:off x="2451652" y="503583"/>
            <a:ext cx="9051235" cy="13914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ভেঙে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</a:t>
            </a:r>
            <a:r>
              <a:rPr lang="as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রব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</a:t>
            </a:r>
            <a:r>
              <a:rPr lang="as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উচ্চারণ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B909BBC-EDE6-4D7A-9926-2E94045AC6B3}"/>
              </a:ext>
            </a:extLst>
          </p:cNvPr>
          <p:cNvSpPr/>
          <p:nvPr/>
        </p:nvSpPr>
        <p:spPr>
          <a:xfrm>
            <a:off x="939371" y="2139799"/>
            <a:ext cx="131478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লম</a:t>
            </a:r>
            <a:endParaRPr lang="en-IN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88D989D-61E2-453F-9B9D-1BCC6D7BB85C}"/>
              </a:ext>
            </a:extLst>
          </p:cNvPr>
          <p:cNvSpPr/>
          <p:nvPr/>
        </p:nvSpPr>
        <p:spPr>
          <a:xfrm>
            <a:off x="931993" y="3114551"/>
            <a:ext cx="114005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বর</a:t>
            </a:r>
            <a:endParaRPr lang="en-IN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87DCB3A-FE98-41CD-A55A-642C38833B34}"/>
              </a:ext>
            </a:extLst>
          </p:cNvPr>
          <p:cNvSpPr/>
          <p:nvPr/>
        </p:nvSpPr>
        <p:spPr>
          <a:xfrm>
            <a:off x="984210" y="3976733"/>
            <a:ext cx="8595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ম</a:t>
            </a:r>
            <a:endParaRPr lang="en-IN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94926FB-6340-4AA1-A5A7-FF44D8DA0803}"/>
              </a:ext>
            </a:extLst>
          </p:cNvPr>
          <p:cNvSpPr/>
          <p:nvPr/>
        </p:nvSpPr>
        <p:spPr>
          <a:xfrm>
            <a:off x="1007455" y="4838916"/>
            <a:ext cx="8130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র</a:t>
            </a:r>
            <a:endParaRPr lang="en-IN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0F44CEB-8576-447F-9429-F063C92468EA}"/>
              </a:ext>
            </a:extLst>
          </p:cNvPr>
          <p:cNvSpPr/>
          <p:nvPr/>
        </p:nvSpPr>
        <p:spPr>
          <a:xfrm>
            <a:off x="912619" y="5762245"/>
            <a:ext cx="11464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ব্যা</a:t>
            </a:r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  <a:endParaRPr lang="en-IN" sz="4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9AE2ACC-06EF-4850-A473-4166958B62C7}"/>
              </a:ext>
            </a:extLst>
          </p:cNvPr>
          <p:cNvSpPr/>
          <p:nvPr/>
        </p:nvSpPr>
        <p:spPr>
          <a:xfrm>
            <a:off x="4404815" y="2139799"/>
            <a:ext cx="20649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bn-BD" sz="5400" b="1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ল</a:t>
            </a:r>
            <a:r>
              <a:rPr lang="bn-BD" sz="5400" b="1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ম</a:t>
            </a:r>
            <a:endParaRPr lang="en-IN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B8E8AAF-EB74-4B8D-A27D-8BEA98765AFE}"/>
              </a:ext>
            </a:extLst>
          </p:cNvPr>
          <p:cNvSpPr/>
          <p:nvPr/>
        </p:nvSpPr>
        <p:spPr>
          <a:xfrm>
            <a:off x="4404815" y="3084457"/>
            <a:ext cx="189026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খ</a:t>
            </a:r>
            <a:r>
              <a:rPr lang="bn-BD" sz="5400" b="1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ব</a:t>
            </a:r>
            <a:r>
              <a:rPr lang="bn-BD" sz="5400" b="1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র</a:t>
            </a:r>
            <a:endParaRPr lang="en-IN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BE75A1A-E777-4931-B5BE-B4C8701A2B03}"/>
              </a:ext>
            </a:extLst>
          </p:cNvPr>
          <p:cNvSpPr/>
          <p:nvPr/>
        </p:nvSpPr>
        <p:spPr>
          <a:xfrm>
            <a:off x="4493076" y="4064950"/>
            <a:ext cx="15744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গ</a:t>
            </a:r>
            <a:r>
              <a:rPr lang="bn-BD" sz="5400" b="1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ম</a:t>
            </a:r>
            <a:endParaRPr lang="en-IN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9121010-BD5F-4DBA-BFB7-1458F6BA8A05}"/>
              </a:ext>
            </a:extLst>
          </p:cNvPr>
          <p:cNvSpPr/>
          <p:nvPr/>
        </p:nvSpPr>
        <p:spPr>
          <a:xfrm>
            <a:off x="4745982" y="4838915"/>
            <a:ext cx="15279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ঘ</a:t>
            </a:r>
            <a:r>
              <a:rPr lang="bn-BD" sz="5400" b="1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bn-BD" sz="5400" b="1" dirty="0">
                <a:latin typeface="NikoshBAN" pitchFamily="2" charset="0"/>
                <a:cs typeface="NikoshBAN" pitchFamily="2" charset="0"/>
              </a:rPr>
              <a:t> </a:t>
            </a:r>
            <a:endParaRPr lang="en-IN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2951C3A-8194-4DF2-9862-2FA842F84D32}"/>
              </a:ext>
            </a:extLst>
          </p:cNvPr>
          <p:cNvSpPr/>
          <p:nvPr/>
        </p:nvSpPr>
        <p:spPr>
          <a:xfrm>
            <a:off x="4609696" y="5612880"/>
            <a:ext cx="16914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ব্যা</a:t>
            </a:r>
            <a:r>
              <a:rPr lang="bn-BD" sz="5400" b="1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ঙ</a:t>
            </a:r>
            <a:endParaRPr lang="en-IN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235A46CD-23E1-448F-9135-8826ED384651}"/>
              </a:ext>
            </a:extLst>
          </p:cNvPr>
          <p:cNvSpPr/>
          <p:nvPr/>
        </p:nvSpPr>
        <p:spPr>
          <a:xfrm>
            <a:off x="9433312" y="2028094"/>
            <a:ext cx="5998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endParaRPr lang="en-US" sz="5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B34A8154-BE76-4565-97CA-E9419BAB73F7}"/>
              </a:ext>
            </a:extLst>
          </p:cNvPr>
          <p:cNvSpPr/>
          <p:nvPr/>
        </p:nvSpPr>
        <p:spPr>
          <a:xfrm>
            <a:off x="9525275" y="2890914"/>
            <a:ext cx="5613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F9103C1-6A3A-4EB9-934D-012322831B8E}"/>
              </a:ext>
            </a:extLst>
          </p:cNvPr>
          <p:cNvSpPr/>
          <p:nvPr/>
        </p:nvSpPr>
        <p:spPr>
          <a:xfrm>
            <a:off x="9614501" y="3906577"/>
            <a:ext cx="8373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endParaRPr lang="en-US" sz="5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8C7A7F6-C35C-4195-ACFE-EF0F4C32986F}"/>
              </a:ext>
            </a:extLst>
          </p:cNvPr>
          <p:cNvSpPr/>
          <p:nvPr/>
        </p:nvSpPr>
        <p:spPr>
          <a:xfrm>
            <a:off x="9614501" y="4692562"/>
            <a:ext cx="5052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</a:t>
            </a:r>
            <a:endParaRPr lang="en-US" sz="5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D66D98FF-4A43-4275-A70F-94DF5A9CAB96}"/>
              </a:ext>
            </a:extLst>
          </p:cNvPr>
          <p:cNvSpPr/>
          <p:nvPr/>
        </p:nvSpPr>
        <p:spPr>
          <a:xfrm>
            <a:off x="9733234" y="5610429"/>
            <a:ext cx="5277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786560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D28BFB1-FF9B-4A2B-AD82-D4F93CF48C8C}"/>
              </a:ext>
            </a:extLst>
          </p:cNvPr>
          <p:cNvSpPr/>
          <p:nvPr/>
        </p:nvSpPr>
        <p:spPr>
          <a:xfrm>
            <a:off x="0" y="0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54596A8-1EAF-4899-8FE9-88FCA7DE9542}"/>
              </a:ext>
            </a:extLst>
          </p:cNvPr>
          <p:cNvSpPr txBox="1"/>
          <p:nvPr/>
        </p:nvSpPr>
        <p:spPr>
          <a:xfrm>
            <a:off x="1170694" y="1586895"/>
            <a:ext cx="6096000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এর  পরের 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্‌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D351EA7-664D-49B1-B9BB-3DFA058EB6BD}"/>
              </a:ext>
            </a:extLst>
          </p:cNvPr>
          <p:cNvSpPr txBox="1"/>
          <p:nvPr/>
        </p:nvSpPr>
        <p:spPr>
          <a:xfrm>
            <a:off x="7857741" y="1494561"/>
            <a:ext cx="838200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খ 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7ECF0C9-1022-4828-BEBA-CD6B0FE83684}"/>
              </a:ext>
            </a:extLst>
          </p:cNvPr>
          <p:cNvSpPr txBox="1"/>
          <p:nvPr/>
        </p:nvSpPr>
        <p:spPr>
          <a:xfrm>
            <a:off x="1170694" y="3031186"/>
            <a:ext cx="6096000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হয়?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55BE6B1-2EB9-4FE5-B8A2-0F3B9A762810}"/>
              </a:ext>
            </a:extLst>
          </p:cNvPr>
          <p:cNvSpPr txBox="1"/>
          <p:nvPr/>
        </p:nvSpPr>
        <p:spPr>
          <a:xfrm>
            <a:off x="7857741" y="2938852"/>
            <a:ext cx="1217990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xmlns="" id="{6568D4AE-8DDE-4444-8775-B257866FD6EA}"/>
              </a:ext>
            </a:extLst>
          </p:cNvPr>
          <p:cNvSpPr/>
          <p:nvPr/>
        </p:nvSpPr>
        <p:spPr>
          <a:xfrm>
            <a:off x="3075693" y="331387"/>
            <a:ext cx="4191001" cy="51532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r>
              <a:rPr lang="bn-BD" sz="4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0948A26-C43F-469B-BA9E-C631EF898C55}"/>
              </a:ext>
            </a:extLst>
          </p:cNvPr>
          <p:cNvSpPr txBox="1"/>
          <p:nvPr/>
        </p:nvSpPr>
        <p:spPr>
          <a:xfrm>
            <a:off x="7937629" y="4318877"/>
            <a:ext cx="838200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 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BF3B2CE-4B0F-4243-BE7A-5DDE607BDD94}"/>
              </a:ext>
            </a:extLst>
          </p:cNvPr>
          <p:cNvSpPr txBox="1"/>
          <p:nvPr/>
        </p:nvSpPr>
        <p:spPr>
          <a:xfrm>
            <a:off x="1117030" y="4484351"/>
            <a:ext cx="6096000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এর আগের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্‌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B0DBD0B-BE1E-409F-A866-1B3F7C4DFDA5}"/>
              </a:ext>
            </a:extLst>
          </p:cNvPr>
          <p:cNvSpPr txBox="1"/>
          <p:nvPr/>
        </p:nvSpPr>
        <p:spPr>
          <a:xfrm>
            <a:off x="3932725" y="5748311"/>
            <a:ext cx="2920282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মিলিয়ে দেখি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68F9AEEE-6539-428B-A32C-0B0832B713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949" y="5949"/>
            <a:ext cx="696468" cy="6845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BDA2BD47-9561-40ED-AF55-7C7D1C71E5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1447330" y="5949"/>
            <a:ext cx="696468" cy="68457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4D504FDB-4696-4DF8-8B96-B844BB8A31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82138" flipV="1">
            <a:off x="11392533" y="6121942"/>
            <a:ext cx="696468" cy="68457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64774770-3F23-4EA8-9C5A-BC4440FD88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1" y="6103980"/>
            <a:ext cx="696468" cy="68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3064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8D422BD-FB66-4E88-9444-A62BC1A0DD43}"/>
              </a:ext>
            </a:extLst>
          </p:cNvPr>
          <p:cNvSpPr/>
          <p:nvPr/>
        </p:nvSpPr>
        <p:spPr>
          <a:xfrm>
            <a:off x="0" y="0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16CE166D-489F-4BCD-B943-D511BD9A7FFE}"/>
              </a:ext>
            </a:extLst>
          </p:cNvPr>
          <p:cNvSpPr/>
          <p:nvPr/>
        </p:nvSpPr>
        <p:spPr>
          <a:xfrm>
            <a:off x="2415822" y="214489"/>
            <a:ext cx="7360355" cy="1704622"/>
          </a:xfrm>
          <a:prstGeom prst="flowChartTerminator">
            <a:avLst/>
          </a:prstGeom>
          <a:solidFill>
            <a:schemeClr val="bg2">
              <a:lumMod val="9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bn-BD" sz="6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র্থীর</a:t>
            </a:r>
            <a:r>
              <a:rPr lang="en-US" sz="66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পাঠ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AF3AD03-CA6D-42EE-943D-6E342BB2F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925" y="2062457"/>
            <a:ext cx="7217092" cy="46521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81050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9022F1A-A99E-4474-94F7-B149EED7AE20}"/>
              </a:ext>
            </a:extLst>
          </p:cNvPr>
          <p:cNvSpPr/>
          <p:nvPr/>
        </p:nvSpPr>
        <p:spPr>
          <a:xfrm>
            <a:off x="0" y="0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D20E744-56A8-44ED-87F3-58BAC072A496}"/>
              </a:ext>
            </a:extLst>
          </p:cNvPr>
          <p:cNvSpPr txBox="1"/>
          <p:nvPr/>
        </p:nvSpPr>
        <p:spPr>
          <a:xfrm>
            <a:off x="398025" y="1214991"/>
            <a:ext cx="45604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bn-IN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তিনটি দলে ভাগ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D7B6751-3566-4FF8-8273-E4433EA46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375" y="100149"/>
            <a:ext cx="5358463" cy="32834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30ACD8B-6694-45E4-8C9E-3282C2A335E1}"/>
              </a:ext>
            </a:extLst>
          </p:cNvPr>
          <p:cNvSpPr txBox="1"/>
          <p:nvPr/>
        </p:nvSpPr>
        <p:spPr>
          <a:xfrm>
            <a:off x="3086897" y="90206"/>
            <a:ext cx="3417249" cy="1278902"/>
          </a:xfrm>
          <a:prstGeom prst="rect">
            <a:avLst/>
          </a:prstGeom>
          <a:noFill/>
        </p:spPr>
        <p:txBody>
          <a:bodyPr wrap="square" rtlCol="0">
            <a:prstTxWarp prst="textWave2">
              <a:avLst>
                <a:gd name="adj1" fmla="val 12500"/>
                <a:gd name="adj2" fmla="val 302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78C3088-3330-4DA5-9C2B-BA122CE59D84}"/>
              </a:ext>
            </a:extLst>
          </p:cNvPr>
          <p:cNvSpPr/>
          <p:nvPr/>
        </p:nvSpPr>
        <p:spPr>
          <a:xfrm>
            <a:off x="3939797" y="1107989"/>
            <a:ext cx="1847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bn-IN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E98971B-433D-4187-92FA-3EC8DD2B827A}"/>
              </a:ext>
            </a:extLst>
          </p:cNvPr>
          <p:cNvSpPr/>
          <p:nvPr/>
        </p:nvSpPr>
        <p:spPr>
          <a:xfrm>
            <a:off x="208548" y="5307236"/>
            <a:ext cx="11566358" cy="12653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উত্তরঃ  </a:t>
            </a:r>
            <a:r>
              <a:rPr lang="bn-BD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ক-কলা, কলম। খ-খই, খোরগোশ ।গ-গরু,গম।ঘ-ঘর,ঘাস।ঙ-ব্যাঙ,ঝিঙা।  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5A5E271-54FA-450A-9CFB-8F998F49A837}"/>
              </a:ext>
            </a:extLst>
          </p:cNvPr>
          <p:cNvSpPr/>
          <p:nvPr/>
        </p:nvSpPr>
        <p:spPr>
          <a:xfrm>
            <a:off x="0" y="3483717"/>
            <a:ext cx="115663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কলম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খই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ঘর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কলা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গরু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খোরগোশ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গম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ব্যাঙ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ঘাস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ঝিঙা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6F44A2A-78A1-4386-8BD0-2BA08BBC36F6}"/>
              </a:ext>
            </a:extLst>
          </p:cNvPr>
          <p:cNvSpPr txBox="1"/>
          <p:nvPr/>
        </p:nvSpPr>
        <p:spPr>
          <a:xfrm>
            <a:off x="976559" y="2507424"/>
            <a:ext cx="65774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</a:t>
            </a:r>
            <a:r>
              <a:rPr lang="as-IN" sz="36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ই </a:t>
            </a:r>
            <a:r>
              <a:rPr lang="en-US" sz="3600" b="1" dirty="0" err="1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36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en-US" sz="3600" b="1" dirty="0" err="1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ৈরি</a:t>
            </a:r>
            <a:r>
              <a:rPr lang="en-US" sz="36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শব্দগুলো</a:t>
            </a:r>
            <a:r>
              <a:rPr lang="en-US" sz="36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আলাদা</a:t>
            </a:r>
            <a:r>
              <a:rPr lang="en-US" sz="36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663219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7" grpId="0"/>
      <p:bldP spid="14" grpId="0"/>
      <p:bldP spid="17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FBC4B4C-B49C-4FCC-A607-416CE355CCC8}"/>
              </a:ext>
            </a:extLst>
          </p:cNvPr>
          <p:cNvSpPr/>
          <p:nvPr/>
        </p:nvSpPr>
        <p:spPr>
          <a:xfrm>
            <a:off x="0" y="0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371C6E6-4B51-4458-86BD-DCDED45E3897}"/>
              </a:ext>
            </a:extLst>
          </p:cNvPr>
          <p:cNvSpPr txBox="1"/>
          <p:nvPr/>
        </p:nvSpPr>
        <p:spPr>
          <a:xfrm>
            <a:off x="354845" y="509306"/>
            <a:ext cx="4826756" cy="1724638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 descr="D:\SAIFUL DIGITAL CONTAINT\ANIMATION\schuelerin2.gif">
            <a:extLst>
              <a:ext uri="{FF2B5EF4-FFF2-40B4-BE49-F238E27FC236}">
                <a16:creationId xmlns:a16="http://schemas.microsoft.com/office/drawing/2014/main" xmlns="" id="{246368EA-F1F6-474B-A5FF-D857D1971EA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4274" y="225028"/>
            <a:ext cx="6437886" cy="66329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5286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395A62D-72D2-4C04-B85F-3939FD567B65}"/>
              </a:ext>
            </a:extLst>
          </p:cNvPr>
          <p:cNvSpPr txBox="1"/>
          <p:nvPr/>
        </p:nvSpPr>
        <p:spPr>
          <a:xfrm>
            <a:off x="3252362" y="100138"/>
            <a:ext cx="6128255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বর্ণের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সাথে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দাগ টেনে ছবির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মিল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95AFBC8-048F-4177-99D6-C06D52E102DD}"/>
              </a:ext>
            </a:extLst>
          </p:cNvPr>
          <p:cNvSpPr txBox="1"/>
          <p:nvPr/>
        </p:nvSpPr>
        <p:spPr>
          <a:xfrm>
            <a:off x="3266514" y="892103"/>
            <a:ext cx="971908" cy="11079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 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F8F96DA8-31E7-4346-BDCC-7C871963F49A}"/>
              </a:ext>
            </a:extLst>
          </p:cNvPr>
          <p:cNvSpPr txBox="1"/>
          <p:nvPr/>
        </p:nvSpPr>
        <p:spPr>
          <a:xfrm>
            <a:off x="3266514" y="4552596"/>
            <a:ext cx="957756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ঙ 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2757D2FC-885D-49F6-B100-DFCE7E775E70}"/>
              </a:ext>
            </a:extLst>
          </p:cNvPr>
          <p:cNvSpPr txBox="1"/>
          <p:nvPr/>
        </p:nvSpPr>
        <p:spPr>
          <a:xfrm>
            <a:off x="3266514" y="3317719"/>
            <a:ext cx="971908" cy="11079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খ</a:t>
            </a:r>
            <a:endParaRPr lang="en-US" sz="6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799D59D4-3AF6-4865-8170-BA0DDA72BCE5}"/>
              </a:ext>
            </a:extLst>
          </p:cNvPr>
          <p:cNvSpPr txBox="1"/>
          <p:nvPr/>
        </p:nvSpPr>
        <p:spPr>
          <a:xfrm>
            <a:off x="3252362" y="5684440"/>
            <a:ext cx="971908" cy="11079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ঘ</a:t>
            </a:r>
            <a:endParaRPr lang="en-US" sz="6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5C000AE6-2AF6-42FC-8436-42E04B025C13}"/>
              </a:ext>
            </a:extLst>
          </p:cNvPr>
          <p:cNvSpPr txBox="1"/>
          <p:nvPr/>
        </p:nvSpPr>
        <p:spPr>
          <a:xfrm>
            <a:off x="3266514" y="2113156"/>
            <a:ext cx="971908" cy="11079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 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xmlns="" id="{90D5E33A-BBFD-4615-A83C-B89A0F2A93D3}"/>
              </a:ext>
            </a:extLst>
          </p:cNvPr>
          <p:cNvCxnSpPr>
            <a:cxnSpLocks/>
          </p:cNvCxnSpPr>
          <p:nvPr/>
        </p:nvCxnSpPr>
        <p:spPr>
          <a:xfrm>
            <a:off x="4365938" y="1365161"/>
            <a:ext cx="3850984" cy="382485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xmlns="" id="{0B2555ED-B820-4C13-AB2C-AC1C82B692DB}"/>
              </a:ext>
            </a:extLst>
          </p:cNvPr>
          <p:cNvCxnSpPr>
            <a:cxnSpLocks/>
          </p:cNvCxnSpPr>
          <p:nvPr/>
        </p:nvCxnSpPr>
        <p:spPr>
          <a:xfrm flipV="1">
            <a:off x="4238422" y="2557236"/>
            <a:ext cx="3905635" cy="3895082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xmlns="" id="{5E8ABB31-0E3D-4B57-8266-34BB660105BD}"/>
              </a:ext>
            </a:extLst>
          </p:cNvPr>
          <p:cNvCxnSpPr>
            <a:cxnSpLocks/>
            <a:stCxn id="40" idx="3"/>
          </p:cNvCxnSpPr>
          <p:nvPr/>
        </p:nvCxnSpPr>
        <p:spPr>
          <a:xfrm flipV="1">
            <a:off x="4224270" y="1427464"/>
            <a:ext cx="3931836" cy="3632964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xmlns="" id="{0BC29052-142B-4EEB-84ED-380217905C67}"/>
              </a:ext>
            </a:extLst>
          </p:cNvPr>
          <p:cNvCxnSpPr>
            <a:cxnSpLocks/>
            <a:stCxn id="41" idx="3"/>
          </p:cNvCxnSpPr>
          <p:nvPr/>
        </p:nvCxnSpPr>
        <p:spPr>
          <a:xfrm>
            <a:off x="4238422" y="3871717"/>
            <a:ext cx="3931835" cy="2580600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xmlns="" id="{FCF04479-8C4E-48EC-A2A8-FA00100D29F2}"/>
              </a:ext>
            </a:extLst>
          </p:cNvPr>
          <p:cNvCxnSpPr>
            <a:cxnSpLocks/>
          </p:cNvCxnSpPr>
          <p:nvPr/>
        </p:nvCxnSpPr>
        <p:spPr>
          <a:xfrm>
            <a:off x="4364724" y="2456824"/>
            <a:ext cx="3805533" cy="1414892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92414CAF-91A6-46F8-90FC-5E612E74E46A}"/>
              </a:ext>
            </a:extLst>
          </p:cNvPr>
          <p:cNvSpPr/>
          <p:nvPr/>
        </p:nvSpPr>
        <p:spPr>
          <a:xfrm>
            <a:off x="0" y="-6555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3A12EBF0-F986-4A1B-B577-153761E0C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604" y="4291678"/>
            <a:ext cx="1270909" cy="1276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08B5545C-716C-4851-8126-EDEF38BB61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0"/>
          <a:stretch/>
        </p:blipFill>
        <p:spPr>
          <a:xfrm>
            <a:off x="8324645" y="5670408"/>
            <a:ext cx="1255029" cy="9385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CBEA3787-E851-46D2-8C38-28907635A3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6" t="13607" r="11158"/>
          <a:stretch/>
        </p:blipFill>
        <p:spPr>
          <a:xfrm>
            <a:off x="8324645" y="3250989"/>
            <a:ext cx="1374051" cy="9385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5E293D31-921F-4826-8BE0-2ED248F5EB0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" r="4827"/>
          <a:stretch/>
        </p:blipFill>
        <p:spPr>
          <a:xfrm>
            <a:off x="8324645" y="1999888"/>
            <a:ext cx="1465553" cy="10529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BBA761FC-B438-45C9-96AC-96501274337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r="6921"/>
          <a:stretch/>
        </p:blipFill>
        <p:spPr>
          <a:xfrm>
            <a:off x="8324645" y="901012"/>
            <a:ext cx="1270909" cy="10058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165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58C1351-4F7C-4607-9143-A8949DE0A452}"/>
              </a:ext>
            </a:extLst>
          </p:cNvPr>
          <p:cNvSpPr/>
          <p:nvPr/>
        </p:nvSpPr>
        <p:spPr>
          <a:xfrm>
            <a:off x="0" y="-6555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8E0A199-86E5-4FA8-95D5-405D0F74965B}"/>
              </a:ext>
            </a:extLst>
          </p:cNvPr>
          <p:cNvSpPr/>
          <p:nvPr/>
        </p:nvSpPr>
        <p:spPr>
          <a:xfrm>
            <a:off x="1094788" y="3422445"/>
            <a:ext cx="78575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পারগ শিশুদের সহযোগিতায় দুর্বল শিক্ষার্থীদের পাঠ বুঝতে সাহায্য করব। প্রয়োজনে নিজে সহযোগিতা করব।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57D8366-F132-4FF9-9CE6-C09734A348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0" t="16622" r="21125"/>
          <a:stretch/>
        </p:blipFill>
        <p:spPr>
          <a:xfrm>
            <a:off x="8428383" y="634848"/>
            <a:ext cx="2876750" cy="2807593"/>
          </a:xfrm>
          <a:prstGeom prst="ellipse">
            <a:avLst/>
          </a:prstGeom>
          <a:ln w="190500" cap="rnd">
            <a:noFill/>
            <a:prstDash val="solid"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B9BF62E-1232-437A-9478-ECBC674F262A}"/>
              </a:ext>
            </a:extLst>
          </p:cNvPr>
          <p:cNvSpPr/>
          <p:nvPr/>
        </p:nvSpPr>
        <p:spPr>
          <a:xfrm>
            <a:off x="508001" y="541867"/>
            <a:ext cx="7721600" cy="254677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>
                <a:gd name="adj1" fmla="val 15110"/>
                <a:gd name="adj2" fmla="val 0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নিরাময়মূলক ব্যবস্থা</a:t>
            </a:r>
            <a:endParaRPr lang="en-US" sz="19900" b="1" dirty="0">
              <a:ln/>
              <a:solidFill>
                <a:srgbClr val="0070C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C51D888-9ECD-4152-84A5-4AB86DCFA6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0" t="16622" r="21125"/>
          <a:stretch/>
        </p:blipFill>
        <p:spPr>
          <a:xfrm>
            <a:off x="8608714" y="2038644"/>
            <a:ext cx="2876750" cy="2807593"/>
          </a:xfrm>
          <a:prstGeom prst="ellipse">
            <a:avLst/>
          </a:prstGeom>
          <a:ln w="190500" cap="rnd">
            <a:noFill/>
            <a:prstDash val="solid"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9918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4A1DED4-7293-48BE-B7C5-4C579BF034DC}"/>
              </a:ext>
            </a:extLst>
          </p:cNvPr>
          <p:cNvSpPr/>
          <p:nvPr/>
        </p:nvSpPr>
        <p:spPr>
          <a:xfrm>
            <a:off x="0" y="-6555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D09E380-1C5C-43F1-878A-A9BA793F3A22}"/>
              </a:ext>
            </a:extLst>
          </p:cNvPr>
          <p:cNvSpPr/>
          <p:nvPr/>
        </p:nvSpPr>
        <p:spPr>
          <a:xfrm>
            <a:off x="702390" y="567730"/>
            <a:ext cx="7379237" cy="19113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91440" tIns="45720" rIns="91440" bIns="45720" anchor="ctr">
            <a:prstTxWarp prst="textWave2">
              <a:avLst>
                <a:gd name="adj1" fmla="val 19836"/>
                <a:gd name="adj2" fmla="val 0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5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পরিকল্পিত কাজ</a:t>
            </a:r>
            <a:endParaRPr lang="en-US" sz="5400" b="1" dirty="0">
              <a:solidFill>
                <a:srgbClr val="0070C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B06C02EB-3576-43E5-981F-DE54E9634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983" y="1485316"/>
            <a:ext cx="4571017" cy="4570044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F788D3-F81D-47CC-89C9-8595F9338C05}"/>
              </a:ext>
            </a:extLst>
          </p:cNvPr>
          <p:cNvSpPr txBox="1"/>
          <p:nvPr/>
        </p:nvSpPr>
        <p:spPr>
          <a:xfrm>
            <a:off x="702389" y="3133034"/>
            <a:ext cx="7379237" cy="2585323"/>
          </a:xfrm>
          <a:prstGeom prst="rect">
            <a:avLst/>
          </a:prstGeom>
          <a:ln w="57150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 আগামীকাল  ক বর্ণটি  দিয়ে  যেসব জিনিস আছে এমন ৫টির নাম জেনে  আসবে।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39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52DE1CC-A94F-4B89-8CA2-CB71106D0F88}"/>
              </a:ext>
            </a:extLst>
          </p:cNvPr>
          <p:cNvSpPr/>
          <p:nvPr/>
        </p:nvSpPr>
        <p:spPr>
          <a:xfrm>
            <a:off x="0" y="-6555"/>
            <a:ext cx="12161838" cy="6858000"/>
          </a:xfrm>
          <a:prstGeom prst="rect">
            <a:avLst/>
          </a:prstGeom>
          <a:noFill/>
          <a:ln w="114300">
            <a:solidFill>
              <a:srgbClr val="00B05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ADC7C9D-B82B-4304-A604-E140E24DD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09" y="6555"/>
            <a:ext cx="11831782" cy="66083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9C88644-7C25-40A9-B8D6-5081AA52C60D}"/>
              </a:ext>
            </a:extLst>
          </p:cNvPr>
          <p:cNvSpPr txBox="1"/>
          <p:nvPr/>
        </p:nvSpPr>
        <p:spPr>
          <a:xfrm>
            <a:off x="462439" y="6555"/>
            <a:ext cx="11236960" cy="235634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7200" b="1" dirty="0">
                <a:solidFill>
                  <a:schemeClr val="bg1"/>
                </a:solidFill>
              </a:rPr>
              <a:t>সবাইকে ধন্যবাদ </a:t>
            </a:r>
            <a:endParaRPr lang="en-US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34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2541</TotalTime>
  <Words>489</Words>
  <Application>Microsoft Office PowerPoint</Application>
  <PresentationFormat>Widescreen</PresentationFormat>
  <Paragraphs>131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Arial Narrow</vt:lpstr>
      <vt:lpstr>Calibri</vt:lpstr>
      <vt:lpstr>Calibri Light</vt:lpstr>
      <vt:lpstr>Nikosh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Hasan Sir</cp:lastModifiedBy>
  <cp:revision>204</cp:revision>
  <dcterms:created xsi:type="dcterms:W3CDTF">2018-03-23T15:27:05Z</dcterms:created>
  <dcterms:modified xsi:type="dcterms:W3CDTF">2019-09-30T01:43:08Z</dcterms:modified>
</cp:coreProperties>
</file>