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7" r:id="rId2"/>
    <p:sldId id="256" r:id="rId3"/>
    <p:sldId id="259" r:id="rId4"/>
    <p:sldId id="260" r:id="rId5"/>
    <p:sldId id="261" r:id="rId6"/>
    <p:sldId id="269" r:id="rId7"/>
    <p:sldId id="266" r:id="rId8"/>
    <p:sldId id="267" r:id="rId9"/>
    <p:sldId id="273" r:id="rId10"/>
    <p:sldId id="275" r:id="rId11"/>
    <p:sldId id="270" r:id="rId12"/>
    <p:sldId id="272" r:id="rId13"/>
    <p:sldId id="282" r:id="rId14"/>
    <p:sldId id="276" r:id="rId15"/>
    <p:sldId id="281" r:id="rId16"/>
    <p:sldId id="277" r:id="rId17"/>
    <p:sldId id="278" r:id="rId18"/>
    <p:sldId id="283" r:id="rId19"/>
    <p:sldId id="286" r:id="rId20"/>
    <p:sldId id="279" r:id="rId21"/>
    <p:sldId id="263" r:id="rId22"/>
    <p:sldId id="262" r:id="rId23"/>
    <p:sldId id="264" r:id="rId24"/>
    <p:sldId id="285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68" d="100"/>
          <a:sy n="68" d="100"/>
        </p:scale>
        <p:origin x="-88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37C69E-0559-4EC2-AB8D-84AD1E2A2B7A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23DEA43-517B-4F88-A5EF-C1FCE4F5793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8961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3DEA43-517B-4F88-A5EF-C1FCE4F5793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5579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7.wmf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720" y="225083"/>
            <a:ext cx="8153400" cy="6477000"/>
          </a:xfrm>
          <a:prstGeom prst="ellipse">
            <a:avLst/>
          </a:prstGeom>
          <a:ln w="76200" cap="rnd">
            <a:solidFill>
              <a:schemeClr val="accent6">
                <a:lumMod val="75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 rot="19272255">
            <a:off x="916577" y="1033953"/>
            <a:ext cx="3048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 err="1" smtClean="0">
                <a:solidFill>
                  <a:schemeClr val="accent6">
                    <a:lumMod val="50000"/>
                  </a:schemeClr>
                </a:solidFill>
              </a:rPr>
              <a:t>স্বাগতম</a:t>
            </a:r>
            <a:endParaRPr lang="en-US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0057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tDnDiag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284871" y="533400"/>
            <a:ext cx="3352800" cy="1143000"/>
          </a:xfrm>
          <a:pattFill prst="horzBrick">
            <a:fgClr>
              <a:schemeClr val="accent1"/>
            </a:fgClr>
            <a:bgClr>
              <a:schemeClr val="bg1"/>
            </a:bgClr>
          </a:pattFill>
        </p:spPr>
        <p:txBody>
          <a:bodyPr>
            <a:noAutofit/>
          </a:bodyPr>
          <a:lstStyle/>
          <a:p>
            <a:r>
              <a:rPr lang="bn-BD" sz="88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8800" dirty="0">
              <a:solidFill>
                <a:schemeClr val="tx2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152400"/>
            <a:ext cx="1905000" cy="1981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262597" y="2286000"/>
            <a:ext cx="4419600" cy="2308324"/>
          </a:xfrm>
          <a:prstGeom prst="rect">
            <a:avLst/>
          </a:prstGeom>
          <a:pattFill prst="ltDnDiag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মো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আলতাফ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হোসেন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শ্রীপুর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সরকারি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পাইলট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উচ্চ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বিদ্যালয়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,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শ্রীপুর,গাজীপুর</a:t>
            </a:r>
            <a:endParaRPr lang="en-US" sz="3600" dirty="0">
              <a:latin typeface="Nikosh" pitchFamily="2" charset="0"/>
              <a:cs typeface="Nikosh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32960" y="2286000"/>
            <a:ext cx="4419600" cy="2308324"/>
          </a:xfrm>
          <a:prstGeom prst="rect">
            <a:avLst/>
          </a:prstGeom>
          <a:pattFill prst="divot">
            <a:fgClr>
              <a:schemeClr val="accent1"/>
            </a:fgClr>
            <a:bgClr>
              <a:schemeClr val="bg1"/>
            </a:bgClr>
          </a:pattFill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শ্রেণী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দশম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বিষয়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গণিত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  <a:p>
            <a:r>
              <a:rPr lang="en-US" sz="3600" dirty="0" err="1">
                <a:latin typeface="Nikosh" pitchFamily="2" charset="0"/>
                <a:cs typeface="Nikosh" pitchFamily="2" charset="0"/>
              </a:rPr>
              <a:t>অধ্যায়</a:t>
            </a:r>
            <a:r>
              <a:rPr lang="en-US" sz="3600" dirty="0">
                <a:latin typeface="Nikosh" pitchFamily="2" charset="0"/>
                <a:cs typeface="Nikosh" pitchFamily="2" charset="0"/>
              </a:rPr>
              <a:t> : ১৫</a:t>
            </a:r>
          </a:p>
          <a:p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পাঠ</a:t>
            </a:r>
            <a:r>
              <a:rPr lang="en-US" sz="3600" dirty="0" smtClean="0">
                <a:latin typeface="Nikosh" pitchFamily="2" charset="0"/>
                <a:cs typeface="Nikosh" pitchFamily="2" charset="0"/>
              </a:rPr>
              <a:t> : </a:t>
            </a:r>
            <a:r>
              <a:rPr lang="en-US" sz="3600" dirty="0" err="1" smtClean="0">
                <a:latin typeface="Nikosh" pitchFamily="2" charset="0"/>
                <a:cs typeface="Nikosh" pitchFamily="2" charset="0"/>
              </a:rPr>
              <a:t>জ্যামিতি</a:t>
            </a:r>
            <a:endParaRPr lang="en-US" sz="3600" dirty="0" smtClean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1830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 animBg="1"/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295400"/>
            <a:ext cx="3522492" cy="3201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532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0" y="22098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পিথাগোরাসের উপপাদ্য</a:t>
            </a:r>
            <a:endParaRPr lang="en-US" sz="54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326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71600" y="2362200"/>
            <a:ext cx="6934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এই পাঠ শেষে </a:t>
            </a: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2800" dirty="0" err="1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র্থীরা</a:t>
            </a: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…</a:t>
            </a:r>
            <a:endParaRPr lang="bn-BD" sz="28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পিথাগোরাসের উপপাদ্য বলতে পারবে</a:t>
            </a: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;</a:t>
            </a:r>
          </a:p>
          <a:p>
            <a:pPr marL="457200" indent="-457200">
              <a:buFont typeface="Wingdings" pitchFamily="2" charset="2"/>
              <a:buChar char="Ø"/>
            </a:pP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ত্রিভু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r>
              <a:rPr lang="bn-BD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সমকোণী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যাচাই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800" dirty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800" dirty="0" smtClean="0">
                <a:solidFill>
                  <a:schemeClr val="tx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;</a:t>
            </a:r>
            <a:endParaRPr lang="bn-BD" sz="2800" dirty="0">
              <a:solidFill>
                <a:schemeClr val="tx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পিথাগোরাসের </a:t>
            </a: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উপপাদ্য প্রমাণ করতে পারবে</a:t>
            </a:r>
            <a:r>
              <a:rPr lang="en-US" sz="28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।</a:t>
            </a:r>
            <a:endParaRPr lang="bn-BD" sz="28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marL="457200" indent="-457200">
              <a:buFont typeface="Wingdings" pitchFamily="2" charset="2"/>
              <a:buChar char="Ø"/>
            </a:pPr>
            <a:endParaRPr lang="bn-BD" sz="28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28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54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609600"/>
            <a:ext cx="3733800" cy="237003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85695" y="900498"/>
            <a:ext cx="190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অতিভূজ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08516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লম্ব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600200" y="2496231"/>
            <a:ext cx="5709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ভূমি</a:t>
            </a:r>
          </a:p>
          <a:p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608"/>
          <a:stretch/>
        </p:blipFill>
        <p:spPr>
          <a:xfrm>
            <a:off x="5105400" y="199682"/>
            <a:ext cx="3355075" cy="356303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57200" y="4114800"/>
            <a:ext cx="5334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সমকোণী ত্রিভুজের অতিভূজের ওপর অঙ্কিত বর্গক্ষেত্রের ক্ষেত্রফল অপর দুই বাহুর ওপর </a:t>
            </a:r>
            <a:r>
              <a:rPr lang="bn-BD" sz="32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অঙ্কিত </a:t>
            </a: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বর্গক্ষেত্রদ্বয়ের ক্ষেত্রফলের সমষ্টির সমান।</a:t>
            </a:r>
          </a:p>
        </p:txBody>
      </p:sp>
      <p:sp>
        <p:nvSpPr>
          <p:cNvPr id="7" name="Block Arc 6"/>
          <p:cNvSpPr/>
          <p:nvPr/>
        </p:nvSpPr>
        <p:spPr>
          <a:xfrm rot="2242894">
            <a:off x="1105417" y="2228516"/>
            <a:ext cx="381000" cy="362631"/>
          </a:xfrm>
          <a:prstGeom prst="blockArc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95917" y="1981200"/>
            <a:ext cx="5897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90°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953000" y="4135272"/>
                <a:ext cx="3962400" cy="12128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>
                    <a:solidFill>
                      <a:schemeClr val="tx2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>
                    <a:solidFill>
                      <a:schemeClr val="tx2"/>
                    </a:solidFill>
                  </a:rPr>
                  <a:t>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>
                  <a:solidFill>
                    <a:schemeClr val="tx2"/>
                  </a:solidFill>
                </a:endParaRPr>
              </a:p>
              <a:p>
                <a:pPr algn="ctr"/>
                <a:endParaRPr lang="en-US" sz="36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53000" y="4135272"/>
                <a:ext cx="3962400" cy="1212896"/>
              </a:xfrm>
              <a:prstGeom prst="rect">
                <a:avLst/>
              </a:prstGeom>
              <a:blipFill rotWithShape="1">
                <a:blip r:embed="rId4"/>
                <a:stretch>
                  <a:fillRect t="-6030" b="-180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5775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 animBg="1"/>
      <p:bldP spid="9" grpId="0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ahamuda\Desktop\New Bitmap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5029200" cy="459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17736096">
            <a:off x="4499362" y="711581"/>
            <a:ext cx="2474703" cy="2688374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71800" y="3739974"/>
            <a:ext cx="3429000" cy="2990762"/>
          </a:xfrm>
          <a:prstGeom prst="rect">
            <a:avLst/>
          </a:prstGeom>
          <a:blipFill>
            <a:blip r:embed="rId4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 rot="18646865">
            <a:off x="2139562" y="1885482"/>
            <a:ext cx="1527202" cy="1552804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657600" y="2055768"/>
            <a:ext cx="332225" cy="382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362200" y="3739974"/>
            <a:ext cx="540963" cy="374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629400" y="358140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214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Mahamuda\Desktop\New Bitmap Imag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914400"/>
            <a:ext cx="5029200" cy="4590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 rot="17736096">
            <a:off x="4499362" y="711581"/>
            <a:ext cx="2474703" cy="2688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71800" y="3739974"/>
            <a:ext cx="3429000" cy="299076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8646865">
            <a:off x="2139562" y="1885482"/>
            <a:ext cx="1527202" cy="1552804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" name="Straight Connector 2"/>
          <p:cNvCxnSpPr/>
          <p:nvPr/>
        </p:nvCxnSpPr>
        <p:spPr>
          <a:xfrm flipH="1">
            <a:off x="2971801" y="2590800"/>
            <a:ext cx="1018024" cy="4139936"/>
          </a:xfrm>
          <a:prstGeom prst="line">
            <a:avLst/>
          </a:prstGeom>
          <a:ln/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3989825" y="2590800"/>
            <a:ext cx="48775" cy="4139936"/>
          </a:xfrm>
          <a:prstGeom prst="line">
            <a:avLst/>
          </a:prstGeom>
          <a:ln/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1816501" y="2743200"/>
            <a:ext cx="4584299" cy="996774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3810000" y="2055768"/>
            <a:ext cx="298650" cy="382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181600" y="152400"/>
            <a:ext cx="5551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H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7696200" y="1371600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553200" y="35814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C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553200" y="6400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49062" y="6459342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636463" y="3756021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95400" y="2661884"/>
            <a:ext cx="521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615762" y="1295400"/>
            <a:ext cx="5541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4108650" y="6301120"/>
            <a:ext cx="381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L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586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4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09" t="8652" r="55683" b="16734"/>
          <a:stretch/>
        </p:blipFill>
        <p:spPr>
          <a:xfrm>
            <a:off x="381000" y="1645256"/>
            <a:ext cx="3054927" cy="383770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03" t="17004" r="56212" b="20775"/>
          <a:stretch/>
        </p:blipFill>
        <p:spPr>
          <a:xfrm>
            <a:off x="4571999" y="2133600"/>
            <a:ext cx="3061855" cy="320040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>
            <a:off x="5406081" y="2667000"/>
            <a:ext cx="457200" cy="2286000"/>
          </a:xfrm>
          <a:prstGeom prst="line">
            <a:avLst/>
          </a:prstGeom>
          <a:ln w="63500"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5422900" y="3385751"/>
            <a:ext cx="0" cy="16002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5863281" y="2699951"/>
            <a:ext cx="0" cy="2286000"/>
          </a:xfrm>
          <a:prstGeom prst="line">
            <a:avLst/>
          </a:prstGeom>
          <a:ln w="635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2514600" y="152400"/>
            <a:ext cx="2895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ধাপ-</a:t>
            </a:r>
            <a:r>
              <a:rPr lang="en-US" sz="40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১</a:t>
            </a:r>
            <a:r>
              <a:rPr lang="bn-BD" b="1" dirty="0" smtClean="0">
                <a:solidFill>
                  <a:schemeClr val="tx2"/>
                </a:solidFill>
              </a:rPr>
              <a:t> </a:t>
            </a:r>
            <a:endParaRPr lang="en-US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340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9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1600200" y="1676400"/>
            <a:ext cx="1295400" cy="3429000"/>
          </a:xfrm>
          <a:prstGeom prst="flowChartProcess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qual 2"/>
          <p:cNvSpPr/>
          <p:nvPr/>
        </p:nvSpPr>
        <p:spPr>
          <a:xfrm>
            <a:off x="3237363" y="3124200"/>
            <a:ext cx="685800" cy="4572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Plus 14"/>
          <p:cNvSpPr/>
          <p:nvPr/>
        </p:nvSpPr>
        <p:spPr>
          <a:xfrm>
            <a:off x="5486400" y="3043451"/>
            <a:ext cx="533400" cy="5334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1466349"/>
            <a:ext cx="5334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981330" y="1519030"/>
            <a:ext cx="2584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J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19200" y="5132696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81330" y="5105400"/>
            <a:ext cx="3714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753100" y="410991"/>
            <a:ext cx="304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mtClean="0"/>
              <a:t>A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4114800" y="1669508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95800" y="5290066"/>
            <a:ext cx="457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8077200" y="495300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477000" y="1807270"/>
            <a:ext cx="53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743700" y="5290066"/>
            <a:ext cx="8001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762000" y="60198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আয়তক্ষেত্র </a:t>
            </a: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BDL J = 2(</a:t>
            </a:r>
            <a:r>
              <a:rPr lang="bn-BD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ত্রিভুজক্ষেত্র</a:t>
            </a:r>
            <a:r>
              <a:rPr lang="en-US" sz="28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ABD)</a:t>
            </a:r>
          </a:p>
          <a:p>
            <a:pPr algn="ctr"/>
            <a:endParaRPr lang="en-US" sz="28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4498643" y="2032801"/>
            <a:ext cx="0" cy="32170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858000" y="1968332"/>
            <a:ext cx="0" cy="321703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6858000" y="715854"/>
            <a:ext cx="1179678" cy="1276082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4498645" y="780323"/>
            <a:ext cx="1140155" cy="44695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H="1">
            <a:off x="6881318" y="715854"/>
            <a:ext cx="1140154" cy="4469516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 flipH="1">
            <a:off x="4495800" y="780323"/>
            <a:ext cx="1143000" cy="125247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66711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5" grpId="0" animBg="1"/>
      <p:bldP spid="4" grpId="0"/>
      <p:bldP spid="5" grpId="0"/>
      <p:bldP spid="8" grpId="0"/>
      <p:bldP spid="9" grpId="0"/>
      <p:bldP spid="10" grpId="0"/>
      <p:bldP spid="13" grpId="0"/>
      <p:bldP spid="14" grpId="0"/>
      <p:bldP spid="20" grpId="0"/>
      <p:bldP spid="21" grpId="0"/>
      <p:bldP spid="22" grpId="0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27" t="8385" r="54394" b="16464"/>
          <a:stretch/>
        </p:blipFill>
        <p:spPr>
          <a:xfrm>
            <a:off x="152400" y="1988127"/>
            <a:ext cx="3463636" cy="38654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24" t="7037" r="54243" b="15927"/>
          <a:stretch/>
        </p:blipFill>
        <p:spPr>
          <a:xfrm>
            <a:off x="4422228" y="1988127"/>
            <a:ext cx="3505200" cy="3962400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533400" y="3276600"/>
            <a:ext cx="704045" cy="4572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1720158" y="515007"/>
            <a:ext cx="379175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ধাপ-</a:t>
            </a:r>
            <a:r>
              <a:rPr lang="en-US" sz="44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২</a:t>
            </a:r>
            <a:r>
              <a:rPr lang="bn-BD" b="1" dirty="0" smtClean="0">
                <a:solidFill>
                  <a:schemeClr val="tx2"/>
                </a:solidFill>
              </a:rPr>
              <a:t> </a:t>
            </a:r>
            <a:endParaRPr lang="en-US" b="1" dirty="0">
              <a:solidFill>
                <a:schemeClr val="tx2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5257800" y="2667000"/>
            <a:ext cx="1905000" cy="106680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4807868" y="3276600"/>
            <a:ext cx="704045" cy="457200"/>
          </a:xfrm>
          <a:prstGeom prst="line">
            <a:avLst/>
          </a:prstGeom>
          <a:ln w="7620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68876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ight Triangle 15"/>
          <p:cNvSpPr/>
          <p:nvPr/>
        </p:nvSpPr>
        <p:spPr>
          <a:xfrm>
            <a:off x="998583" y="2060666"/>
            <a:ext cx="1981200" cy="16764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Triangle 16"/>
          <p:cNvSpPr/>
          <p:nvPr/>
        </p:nvSpPr>
        <p:spPr>
          <a:xfrm rot="10800000">
            <a:off x="1015637" y="2065021"/>
            <a:ext cx="1981200" cy="1676400"/>
          </a:xfrm>
          <a:prstGeom prst="rt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978626" y="2060666"/>
            <a:ext cx="2001157" cy="1676400"/>
          </a:xfrm>
          <a:prstGeom prst="rect">
            <a:avLst/>
          </a:prstGeom>
          <a:noFill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Equal 18"/>
          <p:cNvSpPr/>
          <p:nvPr/>
        </p:nvSpPr>
        <p:spPr>
          <a:xfrm>
            <a:off x="3374571" y="2627812"/>
            <a:ext cx="1028700" cy="533400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Plus 19"/>
          <p:cNvSpPr/>
          <p:nvPr/>
        </p:nvSpPr>
        <p:spPr>
          <a:xfrm>
            <a:off x="6324600" y="2785655"/>
            <a:ext cx="381000" cy="3048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566058" y="1700349"/>
            <a:ext cx="685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71587" y="1603466"/>
            <a:ext cx="255814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66058" y="3866606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91940" y="3716774"/>
            <a:ext cx="4336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1223555" y="5410200"/>
            <a:ext cx="5943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বর্গক্ষেত্র</a:t>
            </a:r>
            <a:r>
              <a:rPr lang="en-US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3200" dirty="0" smtClean="0">
                <a:solidFill>
                  <a:schemeClr val="tx2"/>
                </a:solidFill>
                <a:cs typeface="NikoshBAN" pitchFamily="2" charset="0"/>
              </a:rPr>
              <a:t>ADFB</a:t>
            </a:r>
            <a:r>
              <a:rPr lang="en-US" sz="3200" dirty="0" smtClean="0">
                <a:solidFill>
                  <a:schemeClr val="tx2"/>
                </a:solidFill>
              </a:rPr>
              <a:t> =2(</a:t>
            </a: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ত্রিভুজক্ষেত্র</a:t>
            </a:r>
            <a:r>
              <a:rPr lang="en-US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FBC)</a:t>
            </a:r>
            <a:r>
              <a:rPr lang="bn-BD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=</a:t>
            </a:r>
            <a:r>
              <a:rPr lang="bn-BD" sz="3200" dirty="0" smtClean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2(</a:t>
            </a:r>
            <a:r>
              <a:rPr lang="bn-BD" sz="32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ত্রিভুজক্ষেত্র</a:t>
            </a:r>
            <a:r>
              <a:rPr lang="bn-BD" sz="3200" dirty="0">
                <a:solidFill>
                  <a:schemeClr val="tx2"/>
                </a:solidFill>
              </a:rPr>
              <a:t> </a:t>
            </a:r>
            <a:r>
              <a:rPr lang="en-US" sz="3200" dirty="0" smtClean="0">
                <a:solidFill>
                  <a:schemeClr val="tx2"/>
                </a:solidFill>
              </a:rPr>
              <a:t>ADB)</a:t>
            </a:r>
            <a:r>
              <a:rPr lang="bn-BD" sz="2800" dirty="0" smtClean="0">
                <a:solidFill>
                  <a:schemeClr val="tx2"/>
                </a:solidFill>
              </a:rPr>
              <a:t> </a:t>
            </a:r>
            <a:endParaRPr lang="en-US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3318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2622 -0.00162 0.05278 -0.00394 0.07865 -0.00949 C 0.13212 -0.00718 0.18316 -0.00648 0.23715 -0.00764 C 0.28681 -0.01412 0.33524 -0.00394 0.38438 -0.00394 " pathEditMode="relative" ptsTypes="fffA">
                                      <p:cBhvr>
                                        <p:cTn id="3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C 0.05573 0.00162 0.10868 0.00301 0.16424 0 C 0.19844 -0.00625 0.21163 -0.0044 0.25851 -0.00555 C 0.29028 -0.01713 0.35747 -0.00856 0.38854 -0.00764 C 0.41441 -0.00231 0.44097 -0.00347 0.46719 0 C 0.49913 -0.00139 0.50434 -0.00208 0.52847 -0.00555 C 0.55469 -0.00486 0.5809 -0.00486 0.60712 -0.0037 C 0.61528 -0.00324 0.63142 0 0.63142 0 " pathEditMode="relative" ptsTypes="fffffffA">
                                      <p:cBhvr>
                                        <p:cTn id="4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6" grpId="1" animBg="1"/>
      <p:bldP spid="17" grpId="0" animBg="1"/>
      <p:bldP spid="17" grpId="1" animBg="1"/>
      <p:bldP spid="18" grpId="0" animBg="1"/>
      <p:bldP spid="19" grpId="0" animBg="1"/>
      <p:bldP spid="20" grpId="0" animBg="1"/>
      <p:bldP spid="2" grpId="0"/>
      <p:bldP spid="6" grpId="0"/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38400" y="533400"/>
            <a:ext cx="388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ধাপ-</a:t>
            </a:r>
            <a:r>
              <a:rPr lang="en-US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4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0" y="1524000"/>
            <a:ext cx="4724400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746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861849" y="3552496"/>
            <a:ext cx="976148" cy="285750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qual 2"/>
          <p:cNvSpPr/>
          <p:nvPr/>
        </p:nvSpPr>
        <p:spPr>
          <a:xfrm>
            <a:off x="2438400" y="4981246"/>
            <a:ext cx="533400" cy="515007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Flowchart: Process 3"/>
          <p:cNvSpPr/>
          <p:nvPr/>
        </p:nvSpPr>
        <p:spPr>
          <a:xfrm>
            <a:off x="3352800" y="4400548"/>
            <a:ext cx="1736834" cy="1675743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" t="7241" r="52414" b="20370"/>
          <a:stretch/>
        </p:blipFill>
        <p:spPr>
          <a:xfrm>
            <a:off x="2438400" y="2275"/>
            <a:ext cx="3736428" cy="372329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57200" y="3276600"/>
            <a:ext cx="404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6409996"/>
            <a:ext cx="4046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981199" y="6333654"/>
            <a:ext cx="4572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837997" y="3276600"/>
            <a:ext cx="371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71800" y="4114800"/>
            <a:ext cx="609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F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971800" y="6076291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B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219700" y="6040664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219700" y="4114800"/>
            <a:ext cx="2299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227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42000" y="304800"/>
            <a:ext cx="4267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ধাপ-</a:t>
            </a:r>
            <a:r>
              <a:rPr lang="en-US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৪</a:t>
            </a:r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38200" y="5257800"/>
            <a:ext cx="708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অনুরূপভাবে প্রমাণ করা যায় </a:t>
            </a:r>
          </a:p>
          <a:p>
            <a:pPr algn="ctr"/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আয়তক্ষেত্র</a:t>
            </a:r>
            <a:r>
              <a:rPr lang="en-US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JLEC = </a:t>
            </a:r>
            <a:r>
              <a:rPr lang="bn-BD" sz="32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বর্গক্ষেত্র </a:t>
            </a:r>
            <a:r>
              <a:rPr lang="en-US" sz="24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ACIH</a:t>
            </a:r>
            <a:endParaRPr lang="bn-BD" sz="24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4" t="7241" r="52414" b="20370"/>
          <a:stretch/>
        </p:blipFill>
        <p:spPr>
          <a:xfrm>
            <a:off x="2372272" y="1320800"/>
            <a:ext cx="3736428" cy="3723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931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293456" y="3606764"/>
            <a:ext cx="1002542" cy="2794036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/>
          <p:cNvSpPr/>
          <p:nvPr/>
        </p:nvSpPr>
        <p:spPr>
          <a:xfrm>
            <a:off x="1915510" y="3572333"/>
            <a:ext cx="1447800" cy="2828467"/>
          </a:xfrm>
          <a:prstGeom prst="flowChart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6813331" y="4382456"/>
            <a:ext cx="1752600" cy="1816005"/>
          </a:xfrm>
          <a:prstGeom prst="flowChartProcess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4572000" y="4477563"/>
            <a:ext cx="1600200" cy="1625789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/>
          <p:cNvSpPr/>
          <p:nvPr/>
        </p:nvSpPr>
        <p:spPr>
          <a:xfrm>
            <a:off x="1524000" y="4918521"/>
            <a:ext cx="304800" cy="4572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lus 6"/>
          <p:cNvSpPr/>
          <p:nvPr/>
        </p:nvSpPr>
        <p:spPr>
          <a:xfrm>
            <a:off x="6370320" y="5005230"/>
            <a:ext cx="304800" cy="4572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Equal 7"/>
          <p:cNvSpPr/>
          <p:nvPr/>
        </p:nvSpPr>
        <p:spPr>
          <a:xfrm>
            <a:off x="3584028" y="4929411"/>
            <a:ext cx="609600" cy="504283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75" t="4968" r="34525" b="3845"/>
          <a:stretch/>
        </p:blipFill>
        <p:spPr>
          <a:xfrm>
            <a:off x="3422431" y="-1"/>
            <a:ext cx="4267200" cy="38065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5540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506290" y="713342"/>
            <a:ext cx="1170110" cy="319405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/>
          <p:cNvSpPr/>
          <p:nvPr/>
        </p:nvSpPr>
        <p:spPr>
          <a:xfrm>
            <a:off x="1676400" y="713342"/>
            <a:ext cx="1752600" cy="319405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6619445" y="1364122"/>
            <a:ext cx="2133600" cy="2286000"/>
          </a:xfrm>
          <a:prstGeom prst="flowChartProcess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4419600" y="1649872"/>
            <a:ext cx="1600200" cy="1714500"/>
          </a:xfrm>
          <a:prstGeom prst="flowChartProcess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lus 5"/>
          <p:cNvSpPr/>
          <p:nvPr/>
        </p:nvSpPr>
        <p:spPr>
          <a:xfrm>
            <a:off x="6096000" y="2186448"/>
            <a:ext cx="381000" cy="457200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Equal 6"/>
          <p:cNvSpPr/>
          <p:nvPr/>
        </p:nvSpPr>
        <p:spPr>
          <a:xfrm>
            <a:off x="3657600" y="2290124"/>
            <a:ext cx="533400" cy="333281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657600" y="0"/>
            <a:ext cx="25940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ধাপ-</a:t>
            </a:r>
            <a:r>
              <a:rPr lang="en-US" sz="4800" b="1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৫</a:t>
            </a:r>
            <a:endParaRPr lang="en-US" sz="4800" b="1" dirty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4662513" y="2225932"/>
                <a:ext cx="758774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2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/>
                            </a:rPr>
                            <m:t>𝑎</m:t>
                          </m:r>
                        </m:e>
                        <m:sup>
                          <m:r>
                            <a:rPr lang="en-US" sz="320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62513" y="2225932"/>
                <a:ext cx="758774" cy="584775"/>
              </a:xfrm>
              <a:prstGeom prst="rect">
                <a:avLst/>
              </a:prstGeom>
              <a:blipFill rotWithShape="1">
                <a:blip r:embed="rId3"/>
                <a:stretch>
                  <a:fillRect t="-12500" r="-22581" b="-343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7239000" y="2471070"/>
                <a:ext cx="609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/>
                            </a:rPr>
                            <m:t>𝑏</m:t>
                          </m:r>
                        </m:e>
                        <m:sup>
                          <m:r>
                            <a:rPr lang="en-US" sz="280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2800" dirty="0"/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39000" y="2471070"/>
                <a:ext cx="609600" cy="523220"/>
              </a:xfrm>
              <a:prstGeom prst="rect">
                <a:avLst/>
              </a:prstGeom>
              <a:blipFill rotWithShape="1">
                <a:blip r:embed="rId4"/>
                <a:stretch>
                  <a:fillRect t="-10465" r="-29000" b="-3255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2057400" y="2133600"/>
                <a:ext cx="6858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3600" i="1" smtClean="0"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US" sz="3600" b="0" i="1" smtClean="0">
                              <a:latin typeface="Cambria Math"/>
                            </a:rPr>
                            <m:t>𝑐</m:t>
                          </m:r>
                        </m:e>
                        <m:sup>
                          <m:r>
                            <a:rPr lang="en-US" sz="3600" i="1" smtClean="0">
                              <a:latin typeface="Cambria Math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6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0" y="2133600"/>
                <a:ext cx="685800" cy="646331"/>
              </a:xfrm>
              <a:prstGeom prst="rect">
                <a:avLst/>
              </a:prstGeom>
              <a:blipFill rotWithShape="1">
                <a:blip r:embed="rId5"/>
                <a:stretch>
                  <a:fillRect t="-13208" r="-38393" b="-358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/>
              <p:cNvSpPr txBox="1"/>
              <p:nvPr/>
            </p:nvSpPr>
            <p:spPr>
              <a:xfrm>
                <a:off x="1219200" y="5257800"/>
                <a:ext cx="5867400" cy="658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 smtClean="0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 smtClean="0">
                    <a:solidFill>
                      <a:schemeClr val="tx2"/>
                    </a:solidFill>
                  </a:rPr>
                  <a:t>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𝒂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lang="en-US" sz="3600" b="1" dirty="0" smtClean="0">
                    <a:solidFill>
                      <a:schemeClr val="tx2"/>
                    </a:solidFill>
                  </a:rPr>
                  <a:t>+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𝒃</m:t>
                        </m:r>
                      </m:e>
                      <m:sup>
                        <m:r>
                          <a:rPr lang="en-US" sz="3600" b="1" i="1">
                            <a:solidFill>
                              <a:schemeClr val="tx2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sz="3600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0" name="TextBox 1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257800"/>
                <a:ext cx="5867400" cy="658898"/>
              </a:xfrm>
              <a:prstGeom prst="rect">
                <a:avLst/>
              </a:prstGeom>
              <a:blipFill rotWithShape="1">
                <a:blip r:embed="rId6"/>
                <a:stretch>
                  <a:fillRect t="-11111" b="-3425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1875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9" grpId="0"/>
      <p:bldP spid="10" grpId="0" animBg="1"/>
      <p:bldP spid="11" grpId="0" animBg="1"/>
      <p:bldP spid="12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762000"/>
            <a:ext cx="86106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একক</a:t>
            </a:r>
            <a:r>
              <a:rPr lang="en-US" sz="96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96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dirty="0" smtClean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প্রত্যকেই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৪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সে.মি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লম্ব,৩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সে.মি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ভুমি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এবং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অপর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বাহুর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দৈর্ঘ্য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৫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সে.মি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নিয়ে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ত্রিভুজ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,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প্রত্যেক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বাহুর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উপর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বর্গ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ক্ষেত্র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করে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দেখাও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। </a:t>
            </a:r>
            <a:endParaRPr lang="en-US" sz="4400" dirty="0">
              <a:latin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613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851905"/>
            <a:ext cx="7239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dirty="0" err="1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জোড়ায়</a:t>
            </a:r>
            <a:r>
              <a:rPr lang="en-US" sz="4800" dirty="0" smtClean="0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 </a:t>
            </a:r>
            <a:r>
              <a:rPr lang="en-US" sz="4800" dirty="0" err="1">
                <a:solidFill>
                  <a:srgbClr val="C00000"/>
                </a:solidFill>
                <a:latin typeface="Nikosh" pitchFamily="2" charset="0"/>
                <a:cs typeface="Nikosh" pitchFamily="2" charset="0"/>
              </a:rPr>
              <a:t>কাজ</a:t>
            </a:r>
            <a:endParaRPr lang="en-US" dirty="0">
              <a:solidFill>
                <a:srgbClr val="C00000"/>
              </a:solidFill>
              <a:latin typeface="Nikosh" pitchFamily="2" charset="0"/>
              <a:cs typeface="Nikosh" pitchFamily="2" charset="0"/>
            </a:endParaRPr>
          </a:p>
          <a:p>
            <a:pPr algn="just"/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একক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কাজে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অংকিত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ত্রিভুজের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প্রত্যেক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বাহুর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উপর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 smtClean="0">
                <a:latin typeface="Nikosh" pitchFamily="2" charset="0"/>
                <a:cs typeface="Nikosh" pitchFamily="2" charset="0"/>
              </a:rPr>
              <a:t>বর্গক্ষেত্র</a:t>
            </a:r>
            <a:r>
              <a:rPr lang="en-US" sz="4400" dirty="0" smtClean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অংকন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করে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 </a:t>
            </a:r>
            <a:r>
              <a:rPr lang="en-US" sz="4400" dirty="0" err="1">
                <a:latin typeface="Nikosh" pitchFamily="2" charset="0"/>
                <a:cs typeface="Nikosh" pitchFamily="2" charset="0"/>
              </a:rPr>
              <a:t>দেখাও</a:t>
            </a:r>
            <a:r>
              <a:rPr lang="en-US" sz="4400" dirty="0">
                <a:latin typeface="Nikosh" pitchFamily="2" charset="0"/>
                <a:cs typeface="Nikosh" pitchFamily="2" charset="0"/>
              </a:rPr>
              <a:t>। </a:t>
            </a:r>
          </a:p>
        </p:txBody>
      </p:sp>
    </p:spTree>
    <p:extLst>
      <p:ext uri="{BB962C8B-B14F-4D97-AF65-F5344CB8AC3E}">
        <p14:creationId xmlns:p14="http://schemas.microsoft.com/office/powerpoint/2010/main" val="407440921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56923360"/>
              </p:ext>
            </p:extLst>
          </p:nvPr>
        </p:nvGraphicFramePr>
        <p:xfrm>
          <a:off x="4114800" y="3043238"/>
          <a:ext cx="914400" cy="77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94" name="Packager Shell Object" showAsIcon="1" r:id="rId3" imgW="914400" imgH="771480" progId="Package">
                  <p:embed/>
                </p:oleObj>
              </mc:Choice>
              <mc:Fallback>
                <p:oleObj name="Packager Shell Object" showAsIcon="1" r:id="rId3" imgW="914400" imgH="771480" progId="Package">
                  <p:embed/>
                  <p:pic>
                    <p:nvPicPr>
                      <p:cNvPr id="0" name="Picture 1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3043238"/>
                        <a:ext cx="914400" cy="771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554282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304800"/>
            <a:ext cx="4800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দলীয় </a:t>
            </a:r>
            <a:r>
              <a:rPr lang="bn-BD" sz="5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 </a:t>
            </a:r>
            <a:endParaRPr lang="en-US" sz="5400" dirty="0">
              <a:solidFill>
                <a:srgbClr val="7030A0"/>
              </a:solidFill>
            </a:endParaRPr>
          </a:p>
          <a:p>
            <a:pPr algn="ctr"/>
            <a:endParaRPr lang="en-US" sz="5400" dirty="0">
              <a:solidFill>
                <a:srgbClr val="7030A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9725" y="1219200"/>
            <a:ext cx="5962650" cy="341215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990600" y="5029200"/>
            <a:ext cx="7391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গ্রুপ ১। নীল ত্রিভুজের “?” চিহ্নিত বাহুর দৈর্ঘ্য নির্ণয় কর।</a:t>
            </a: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গ্রুপ ২। লাল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ত্রিভুজের “?” চিহ্নিত বাহুর 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দৈর্ঘ্য </a:t>
            </a:r>
            <a:r>
              <a:rPr lang="bn-BD" sz="3200" dirty="0">
                <a:latin typeface="NikoshBAN" pitchFamily="2" charset="0"/>
                <a:cs typeface="NikoshBAN" pitchFamily="2" charset="0"/>
              </a:rPr>
              <a:t>নির্ণয় কর</a:t>
            </a:r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254048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09800" y="990600"/>
            <a:ext cx="4800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6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95400" y="2667000"/>
            <a:ext cx="63246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১। সমকোনী ত্রিভুজ কি?  </a:t>
            </a:r>
            <a:endParaRPr lang="en-US" sz="3600" dirty="0" smtClean="0">
              <a:solidFill>
                <a:schemeClr val="tx2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2</a:t>
            </a: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। পিথাগোরাসের উপপাদ্যটি বল।</a:t>
            </a:r>
          </a:p>
          <a:p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৩। সমীকরণের সাহায্যে </a:t>
            </a:r>
            <a:r>
              <a:rPr lang="bn-BD" sz="3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পিথাগোরাসের </a:t>
            </a: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/>
            </a:r>
            <a:b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</a:b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    উপপাদ্যটি লিখ।</a:t>
            </a:r>
          </a:p>
        </p:txBody>
      </p:sp>
    </p:spTree>
    <p:extLst>
      <p:ext uri="{BB962C8B-B14F-4D97-AF65-F5344CB8AC3E}">
        <p14:creationId xmlns:p14="http://schemas.microsoft.com/office/powerpoint/2010/main" val="3906398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00" y="548816"/>
            <a:ext cx="4343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54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বাড়ির কাজ</a:t>
            </a:r>
            <a:endParaRPr lang="en-US" sz="5400" dirty="0">
              <a:solidFill>
                <a:srgbClr val="002060"/>
              </a:solidFill>
            </a:endParaRPr>
          </a:p>
          <a:p>
            <a:pPr algn="ctr"/>
            <a:endParaRPr lang="en-US" sz="54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4545" y="1905000"/>
            <a:ext cx="3810000" cy="27493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04493" y="2284749"/>
            <a:ext cx="10365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19.21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066800" y="5181600"/>
            <a:ext cx="7010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উপরোক্ত ত্রিভুজের ক্ষেত্রে পিথাগোরাসের</a:t>
            </a:r>
            <a:r>
              <a:rPr lang="bn-BD" sz="3600" dirty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chemeClr val="tx2"/>
                </a:solidFill>
                <a:latin typeface="NikoshBAN" pitchFamily="2" charset="0"/>
                <a:cs typeface="NikoshBAN" pitchFamily="2" charset="0"/>
              </a:rPr>
              <a:t>উপপাদ্যটি প্রমাণ কর । </a:t>
            </a:r>
          </a:p>
        </p:txBody>
      </p:sp>
    </p:spTree>
    <p:extLst>
      <p:ext uri="{BB962C8B-B14F-4D97-AF65-F5344CB8AC3E}">
        <p14:creationId xmlns:p14="http://schemas.microsoft.com/office/powerpoint/2010/main" val="677553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rot="17736096">
            <a:off x="4499362" y="711581"/>
            <a:ext cx="2474703" cy="268837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907852" y="3709700"/>
            <a:ext cx="3429000" cy="2691100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 w="76200">
            <a:solidFill>
              <a:srgbClr val="7030A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 rot="18646865">
            <a:off x="2139562" y="1885482"/>
            <a:ext cx="1527202" cy="1552804"/>
          </a:xfrm>
          <a:prstGeom prst="rect">
            <a:avLst/>
          </a:prstGeom>
          <a:solidFill>
            <a:schemeClr val="bg2">
              <a:lumMod val="9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3276600" y="4191000"/>
            <a:ext cx="2819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ধন্যবাদ</a:t>
            </a:r>
            <a:endParaRPr lang="en-US" sz="2000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6528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1030</TotalTime>
  <Words>295</Words>
  <Application>Microsoft Office PowerPoint</Application>
  <PresentationFormat>On-screen Show (4:3)</PresentationFormat>
  <Paragraphs>84</Paragraphs>
  <Slides>24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6" baseType="lpstr">
      <vt:lpstr>Office Theme</vt:lpstr>
      <vt:lpstr>Packager Shell Object</vt:lpstr>
      <vt:lpstr>PowerPoint Presentation</vt:lpstr>
      <vt:lpstr>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পরিচিতি</dc:title>
  <dc:creator>Mahamuda</dc:creator>
  <cp:lastModifiedBy>User</cp:lastModifiedBy>
  <cp:revision>174</cp:revision>
  <dcterms:created xsi:type="dcterms:W3CDTF">2006-08-16T00:00:00Z</dcterms:created>
  <dcterms:modified xsi:type="dcterms:W3CDTF">2019-04-27T15:46:43Z</dcterms:modified>
</cp:coreProperties>
</file>