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4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97" r:id="rId3"/>
    <p:sldId id="286" r:id="rId4"/>
    <p:sldId id="304" r:id="rId5"/>
    <p:sldId id="271" r:id="rId6"/>
    <p:sldId id="264" r:id="rId7"/>
    <p:sldId id="298" r:id="rId8"/>
    <p:sldId id="300" r:id="rId9"/>
    <p:sldId id="287" r:id="rId10"/>
    <p:sldId id="293" r:id="rId11"/>
    <p:sldId id="301" r:id="rId12"/>
    <p:sldId id="274" r:id="rId13"/>
    <p:sldId id="302" r:id="rId14"/>
    <p:sldId id="268" r:id="rId15"/>
    <p:sldId id="295" r:id="rId16"/>
    <p:sldId id="288" r:id="rId17"/>
    <p:sldId id="303" r:id="rId18"/>
  </p:sldIdLst>
  <p:sldSz cx="9753600" cy="7315200"/>
  <p:notesSz cx="9144000" cy="6858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8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35" autoAdjust="0"/>
  </p:normalViewPr>
  <p:slideViewPr>
    <p:cSldViewPr>
      <p:cViewPr varScale="1">
        <p:scale>
          <a:sx n="56" d="100"/>
          <a:sy n="56" d="100"/>
        </p:scale>
        <p:origin x="1620" y="72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045AE-525B-4A6B-94BA-EEB8AE7F620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ECE5-3ADE-412D-8AE2-4635593A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3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পাঠ</a:t>
            </a:r>
            <a:r>
              <a:rPr lang="bn-IN" baseline="0" dirty="0" smtClean="0"/>
              <a:t> শিরোনাম বের করতে মাউস ক্লিক এর মাধ্যমে চিত্র সংশ্লিষ্ট প্রশ্নগুলো করা যেতে পারে।যেমন-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</a:t>
            </a: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উঃ কার</a:t>
            </a:r>
            <a:r>
              <a:rPr lang="bn-IN" sz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মোটরের ছবি।</a:t>
            </a:r>
            <a:r>
              <a:rPr lang="bn-IN" sz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চলে কিসের সাহায্যে? 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পেট্রোল বা ডিজেল শক্তি দ্বারা। </a:t>
            </a:r>
            <a:endParaRPr lang="bn-IN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ঘোরে কিসের সাহায্যে?</a:t>
            </a: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উঃ বৈদ্যুতিক শক্তির সাহায্যে। 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বা আমরা নানা ধরণের কাজকরি,তারজন্য শক্তি লাগে।সেই শক্তি আসে কোথা থেকে?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খাদ্য গ্রহণের মাধ্যমে  শক্তি পেয়ে থাকি। </a:t>
            </a:r>
            <a:endParaRPr lang="bn-IN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9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8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IN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পাতাকে যে কারণে সালোকসংশ্লেষণের প্রধান স্থানরূপে গণ্য করা হয় তার ব্যাখ্যা</a:t>
            </a:r>
            <a:r>
              <a:rPr lang="bn-IN" sz="1200" b="1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নিম্নরুপে দেওয়া যেতে পারে-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চ্যাপ্টা ও সম্প্রসারিত হওয়ায় বেশি পরিমাণ সূর্যরশ্মি এবং অল্প সময়ে প্রচুর পরিমাণ কার্বন ডাই-অক্সাইড শোষিত হয়।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 কোষগুলোতে ক্লোরোপ্লাস্টের সংখ্যা অনেক বেশি।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 অসংখ্য পত্ররন্ধ্র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সালোকসংশ্লেষণ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 গ্যাসীয় আদান-প্রদান সহজে ঘটে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5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একটি পাতায় পক্রিয়াটি যেভাবে ঘটে এখানে</a:t>
            </a:r>
            <a:r>
              <a:rPr lang="bn-IN" baseline="0" dirty="0" smtClean="0"/>
              <a:t> তার বর্ণনা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সম্পূর্ণ</a:t>
            </a:r>
            <a:r>
              <a:rPr lang="bn-IN" baseline="0" dirty="0" smtClean="0"/>
              <a:t> </a:t>
            </a:r>
            <a:r>
              <a:rPr lang="bn-IN" dirty="0" smtClean="0"/>
              <a:t>উদ্ভিদে পক্রিয়াটি যেভাবে ঘটে এখানে</a:t>
            </a:r>
            <a:r>
              <a:rPr lang="bn-IN" baseline="0" dirty="0" smtClean="0"/>
              <a:t> তার বর্ণনা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4ECE5-3ADE-412D-8AE2-4635593AEE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5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2272455"/>
            <a:ext cx="82905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0" y="4145280"/>
            <a:ext cx="68275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92949"/>
            <a:ext cx="21945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92949"/>
            <a:ext cx="64211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8" y="4700694"/>
            <a:ext cx="829056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8" y="3100495"/>
            <a:ext cx="829056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706880"/>
            <a:ext cx="430784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706880"/>
            <a:ext cx="430784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637455"/>
            <a:ext cx="430953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" y="2319868"/>
            <a:ext cx="4309534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4694" y="1637455"/>
            <a:ext cx="4311227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319868"/>
            <a:ext cx="4311227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6200" y="6945868"/>
            <a:ext cx="939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8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নারায়ন চন্দ্র রায়</a:t>
            </a:r>
            <a:r>
              <a:rPr lang="en-US" sz="18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8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চাপারহাট বালিকা উচ্চ বিদ্যালয়</a:t>
            </a:r>
            <a:r>
              <a:rPr lang="en-US" sz="18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8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কালীগঞ্জ</a:t>
            </a:r>
            <a:r>
              <a:rPr lang="en-US" sz="18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8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লালমনিরহাট</a:t>
            </a:r>
            <a:r>
              <a:rPr lang="en-US" sz="18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E-mail: sreenarayanroy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123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@gmail.com</a:t>
            </a:r>
            <a:r>
              <a:rPr lang="bn-IN" sz="18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91253"/>
            <a:ext cx="3208868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387" y="291255"/>
            <a:ext cx="5452533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1530775"/>
            <a:ext cx="320886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74" y="5120641"/>
            <a:ext cx="585216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1774" y="653627"/>
            <a:ext cx="585216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1774" y="5725162"/>
            <a:ext cx="585216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292947"/>
            <a:ext cx="877824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706880"/>
            <a:ext cx="877824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6780108"/>
            <a:ext cx="308864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0080" y="6780108"/>
            <a:ext cx="227584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590800"/>
            <a:ext cx="51054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8728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6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9911" y="793119"/>
            <a:ext cx="8869680" cy="5171440"/>
            <a:chOff x="1524000" y="788097"/>
            <a:chExt cx="7391400" cy="4848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788097"/>
              <a:ext cx="7248525" cy="484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909638" y="1905000"/>
              <a:ext cx="1162445" cy="750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600" dirty="0">
                  <a:latin typeface="NikoshBAN" pitchFamily="2" charset="0"/>
                  <a:cs typeface="NikoshBAN" pitchFamily="2" charset="0"/>
                </a:rPr>
                <a:t>আলো</a:t>
              </a:r>
              <a:r>
                <a:rPr lang="bn-BD" sz="4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53275" y="3530025"/>
              <a:ext cx="1762125" cy="620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7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শর্করা</a:t>
              </a:r>
              <a:r>
                <a:rPr lang="bn-BD" sz="1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91200" y="5075366"/>
              <a:ext cx="1028861" cy="47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7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অক্সিজেন</a:t>
              </a:r>
              <a:r>
                <a:rPr lang="bn-BD" sz="27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04962" y="3151968"/>
              <a:ext cx="984778" cy="750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কার্বন ডাই </a:t>
              </a:r>
            </a:p>
            <a:p>
              <a:r>
                <a:rPr lang="bn-IN" sz="23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অক্সাইড</a:t>
              </a:r>
              <a:endParaRPr lang="en-US" sz="23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23329" y="4045048"/>
              <a:ext cx="632118" cy="47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7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bn-BD" sz="27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7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4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F910C9-DB20-4082-99A7-5AB8EEC12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3379313" cy="2853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77358C9-F935-4921-ABB4-CAFC8EA2B402}"/>
              </a:ext>
            </a:extLst>
          </p:cNvPr>
          <p:cNvGrpSpPr/>
          <p:nvPr/>
        </p:nvGrpSpPr>
        <p:grpSpPr>
          <a:xfrm>
            <a:off x="6708489" y="396752"/>
            <a:ext cx="2686050" cy="1477615"/>
            <a:chOff x="9648376" y="618578"/>
            <a:chExt cx="1909048" cy="19029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184740E-E1AE-436A-95F1-A5AC2290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xmlns="" id="{83E2CCDD-7137-4039-89B6-1A61839F0725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A4C1D89-B994-48D4-BDC9-C7D648D6958F}"/>
              </a:ext>
            </a:extLst>
          </p:cNvPr>
          <p:cNvGrpSpPr/>
          <p:nvPr/>
        </p:nvGrpSpPr>
        <p:grpSpPr>
          <a:xfrm>
            <a:off x="2362200" y="705517"/>
            <a:ext cx="2895600" cy="860083"/>
            <a:chOff x="3466236" y="587580"/>
            <a:chExt cx="3946709" cy="86008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B8F1A0A-8E4C-4CAF-ADBB-E484FD946625}"/>
                </a:ext>
              </a:extLst>
            </p:cNvPr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87D8599-2312-4D86-A189-8D48D9DC91BD}"/>
                </a:ext>
              </a:extLst>
            </p:cNvPr>
            <p:cNvSpPr txBox="1"/>
            <p:nvPr/>
          </p:nvSpPr>
          <p:spPr>
            <a:xfrm>
              <a:off x="3466236" y="632900"/>
              <a:ext cx="39467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 কাজ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94466C-8943-4C17-A8EF-7792677D40F2}"/>
              </a:ext>
            </a:extLst>
          </p:cNvPr>
          <p:cNvSpPr txBox="1"/>
          <p:nvPr/>
        </p:nvSpPr>
        <p:spPr>
          <a:xfrm>
            <a:off x="778321" y="5334000"/>
            <a:ext cx="7301328" cy="1015663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জীবজগৎ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উপর নির্ভরশীল - ব্যাখ্যা কর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12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7" y="453459"/>
            <a:ext cx="9509760" cy="59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825" y="5201920"/>
            <a:ext cx="3200400" cy="113657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bn-IN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সালোকসংশ্লেষণের সম্পূর্ণ প্রকৃয়া। </a:t>
            </a:r>
            <a:endParaRPr lang="en-US" sz="2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4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A942F50-5B14-4090-95D8-550030209AD5}"/>
              </a:ext>
            </a:extLst>
          </p:cNvPr>
          <p:cNvGrpSpPr/>
          <p:nvPr/>
        </p:nvGrpSpPr>
        <p:grpSpPr>
          <a:xfrm>
            <a:off x="2535511" y="539336"/>
            <a:ext cx="2874689" cy="860083"/>
            <a:chOff x="2179178" y="607741"/>
            <a:chExt cx="3946709" cy="86008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9BDDF817-2864-4342-A1D8-49EF7ADE0F90}"/>
                </a:ext>
              </a:extLst>
            </p:cNvPr>
            <p:cNvSpPr/>
            <p:nvPr/>
          </p:nvSpPr>
          <p:spPr>
            <a:xfrm>
              <a:off x="2179178" y="607741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93222C-3702-421A-93A4-DCC246649278}"/>
                </a:ext>
              </a:extLst>
            </p:cNvPr>
            <p:cNvSpPr txBox="1"/>
            <p:nvPr/>
          </p:nvSpPr>
          <p:spPr>
            <a:xfrm>
              <a:off x="2270021" y="653061"/>
              <a:ext cx="37650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 কাজ 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F37E9AD-3930-424D-BCF7-9A3571EB191B}"/>
              </a:ext>
            </a:extLst>
          </p:cNvPr>
          <p:cNvGrpSpPr/>
          <p:nvPr/>
        </p:nvGrpSpPr>
        <p:grpSpPr>
          <a:xfrm>
            <a:off x="6418251" y="230568"/>
            <a:ext cx="2686050" cy="1477615"/>
            <a:chOff x="9648376" y="618578"/>
            <a:chExt cx="1909048" cy="1902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ED0AFA0-78D8-4FF4-9869-3D9BB6370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xmlns="" id="{E6A0B45A-FF96-4193-81C9-96A291DA1339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B2452F-7841-4E2F-8936-9BD0EB128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46550"/>
            <a:ext cx="4130025" cy="30975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62FCEB-8C88-4C71-89E5-AEFA997729EA}"/>
              </a:ext>
            </a:extLst>
          </p:cNvPr>
          <p:cNvSpPr/>
          <p:nvPr/>
        </p:nvSpPr>
        <p:spPr>
          <a:xfrm>
            <a:off x="685800" y="5486400"/>
            <a:ext cx="7413053" cy="830997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খাদ্য তৈরীতে ক্লোরোপ্লাস্টের গুরুত্ব ব্যাখ্যা 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AC13F7-2F56-43B6-BC9C-5F0AD67DB63F}"/>
              </a:ext>
            </a:extLst>
          </p:cNvPr>
          <p:cNvSpPr txBox="1"/>
          <p:nvPr/>
        </p:nvSpPr>
        <p:spPr>
          <a:xfrm>
            <a:off x="1524000" y="2174333"/>
            <a:ext cx="354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সালোকসংশ্লেষণ কী 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609789-9FB4-452C-952A-11CC964D1D24}"/>
              </a:ext>
            </a:extLst>
          </p:cNvPr>
          <p:cNvSpPr txBox="1"/>
          <p:nvPr/>
        </p:nvSpPr>
        <p:spPr>
          <a:xfrm>
            <a:off x="1537980" y="3041738"/>
            <a:ext cx="281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ক্লোরোফিল কী 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836F35-BF5A-4798-9130-CBA68FF186E7}"/>
              </a:ext>
            </a:extLst>
          </p:cNvPr>
          <p:cNvSpPr txBox="1"/>
          <p:nvPr/>
        </p:nvSpPr>
        <p:spPr>
          <a:xfrm>
            <a:off x="1560075" y="3785818"/>
            <a:ext cx="551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গাছের পাতা সবুজ দেখা যায় কেন ?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3BA9BB-D1A1-4C0A-8FF8-FA51F1DF5F59}"/>
              </a:ext>
            </a:extLst>
          </p:cNvPr>
          <p:cNvSpPr txBox="1"/>
          <p:nvPr/>
        </p:nvSpPr>
        <p:spPr>
          <a:xfrm>
            <a:off x="1560075" y="4616406"/>
            <a:ext cx="590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 সালোকসংশ্লেষণের কাঁচামালের নাম কী ?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B6B18E0-706D-4B25-934D-E97A6DFBD038}"/>
              </a:ext>
            </a:extLst>
          </p:cNvPr>
          <p:cNvGrpSpPr/>
          <p:nvPr/>
        </p:nvGrpSpPr>
        <p:grpSpPr>
          <a:xfrm>
            <a:off x="2685915" y="309299"/>
            <a:ext cx="2509215" cy="860083"/>
            <a:chOff x="3466234" y="587580"/>
            <a:chExt cx="4123684" cy="860083"/>
          </a:xfrm>
        </p:grpSpPr>
        <p:sp>
          <p:nvSpPr>
            <p:cNvPr id="20" name="Rectangle: Rounded Corners 2">
              <a:extLst>
                <a:ext uri="{FF2B5EF4-FFF2-40B4-BE49-F238E27FC236}">
                  <a16:creationId xmlns:a16="http://schemas.microsoft.com/office/drawing/2014/main" xmlns="" id="{CE1A958F-9D10-493E-80F6-53214ADE6BD6}"/>
                </a:ext>
              </a:extLst>
            </p:cNvPr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DD954F8-36B3-4E03-BE2A-9F53AEBAF937}"/>
                </a:ext>
              </a:extLst>
            </p:cNvPr>
            <p:cNvSpPr txBox="1"/>
            <p:nvPr/>
          </p:nvSpPr>
          <p:spPr>
            <a:xfrm>
              <a:off x="3466234" y="632900"/>
              <a:ext cx="41236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7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219200"/>
            <a:ext cx="54864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গুরুত্বপূর্ণ শব্দঃ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প্লাস্টিড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ক্লোরোপ্লাস্ট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পত্ররন্ধ্র</a:t>
            </a:r>
          </a:p>
        </p:txBody>
      </p:sp>
    </p:spTree>
    <p:extLst>
      <p:ext uri="{BB962C8B-B14F-4D97-AF65-F5344CB8AC3E}">
        <p14:creationId xmlns:p14="http://schemas.microsoft.com/office/powerpoint/2010/main" val="26508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182880" y="5105400"/>
            <a:ext cx="9570720" cy="1219200"/>
          </a:xfrm>
          <a:prstGeom prst="snip2Same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498" tIns="52249" rIns="104498" bIns="52249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স্থলজ উদ্ভিদের সালোকসংশ্লেষণে অভিস্রবন অপরিহার্য</a:t>
            </a:r>
            <a:r>
              <a:rPr lang="en-US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32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IN" sz="48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800" dirty="0">
              <a:ln w="1143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57400" y="914400"/>
            <a:ext cx="4267200" cy="2633821"/>
            <a:chOff x="2209800" y="1447800"/>
            <a:chExt cx="4357687" cy="1713610"/>
          </a:xfrm>
        </p:grpSpPr>
        <p:grpSp>
          <p:nvGrpSpPr>
            <p:cNvPr id="7" name="Group 6"/>
            <p:cNvGrpSpPr/>
            <p:nvPr/>
          </p:nvGrpSpPr>
          <p:grpSpPr>
            <a:xfrm>
              <a:off x="2209800" y="1447800"/>
              <a:ext cx="2640451" cy="1713610"/>
              <a:chOff x="2078931" y="1149332"/>
              <a:chExt cx="4289212" cy="2753197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2078931" y="1149332"/>
                <a:ext cx="4289212" cy="1303087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47323" y="2452419"/>
                <a:ext cx="3345661" cy="1450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76969" y="2696081"/>
                <a:ext cx="539760" cy="72505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227759" y="2696081"/>
                <a:ext cx="530847" cy="72505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01809" y="2542074"/>
                <a:ext cx="725004" cy="120644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itle 1"/>
            <p:cNvSpPr txBox="1">
              <a:spLocks/>
            </p:cNvSpPr>
            <p:nvPr/>
          </p:nvSpPr>
          <p:spPr>
            <a:xfrm>
              <a:off x="4572028" y="2388635"/>
              <a:ext cx="1995459" cy="6029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3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42925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495925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8350" y="1329691"/>
            <a:ext cx="5924550" cy="2057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Cell\young-pl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238607"/>
            <a:ext cx="3105150" cy="260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838200" y="1028076"/>
            <a:ext cx="3505200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028076"/>
            <a:ext cx="3526866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৬ষ্ঠ</a:t>
            </a:r>
            <a:endParaRPr kumimoji="0" lang="en-US" sz="28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400" b="1" noProof="0" dirty="0" smtClean="0">
                <a:ln/>
                <a:latin typeface="NikoshBAN" pitchFamily="2" charset="0"/>
                <a:cs typeface="NikoshBAN" pitchFamily="2" charset="0"/>
              </a:rPr>
              <a:t>জ্ঞান</a:t>
            </a:r>
            <a:endParaRPr lang="bn-IN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0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0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kumimoji="0" lang="en-US" sz="20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1-2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kumimoji="0" lang="bn-BD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542676"/>
            <a:ext cx="3934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নারায়ন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চাপারহাট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sreenarayanroy123@gmai.com</a:t>
            </a:r>
          </a:p>
          <a:p>
            <a:pPr algn="ctr">
              <a:defRPr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Mob: 01717677211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264" y="1790076"/>
            <a:ext cx="128016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558" y="1703766"/>
            <a:ext cx="1418842" cy="1787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84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:\New folder\ceiling_fan_cloc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6148"/>
            <a:ext cx="3781633" cy="302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06400"/>
            <a:ext cx="4663440" cy="2844800"/>
          </a:xfrm>
          <a:prstGeom prst="rect">
            <a:avLst/>
          </a:prstGeom>
        </p:spPr>
      </p:pic>
      <p:pic>
        <p:nvPicPr>
          <p:cNvPr id="2050" name="Picture 2" descr="D:\image\ggif-image\animated-baby-image-000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44" y="3431708"/>
            <a:ext cx="4058532" cy="35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471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" b="46934"/>
          <a:stretch/>
        </p:blipFill>
        <p:spPr>
          <a:xfrm>
            <a:off x="76200" y="2111326"/>
            <a:ext cx="5519652" cy="325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213" y="929345"/>
            <a:ext cx="4920660" cy="597961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সেই শক্তি কিভাবে পেয়ে থাকে?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52" y="1854381"/>
            <a:ext cx="3703849" cy="2402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794" y="5689601"/>
            <a:ext cx="8971447" cy="874960"/>
          </a:xfrm>
          <a:prstGeom prst="rect">
            <a:avLst/>
          </a:prstGeom>
        </p:spPr>
        <p:txBody>
          <a:bodyPr wrap="none" lIns="104498" tIns="52249" rIns="104498" bIns="52249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5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খাদ্য তৈরীর এই প্রক্রিয়াকে কি বলে?</a:t>
            </a:r>
          </a:p>
        </p:txBody>
      </p:sp>
      <p:pic>
        <p:nvPicPr>
          <p:cNvPr id="6" name="Picture 2" descr="C:\Users\DOEL\Desktop\su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837901"/>
            <a:ext cx="1578398" cy="1299092"/>
          </a:xfrm>
          <a:prstGeom prst="ellipse">
            <a:avLst/>
          </a:prstGeom>
          <a:ln w="76200"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9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CE19F94-5D24-43EC-85DB-F3538C6BDF54}"/>
              </a:ext>
            </a:extLst>
          </p:cNvPr>
          <p:cNvGrpSpPr/>
          <p:nvPr/>
        </p:nvGrpSpPr>
        <p:grpSpPr>
          <a:xfrm>
            <a:off x="1676401" y="609600"/>
            <a:ext cx="4953000" cy="838200"/>
            <a:chOff x="2895600" y="761365"/>
            <a:chExt cx="5029200" cy="838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71AF5DA-8563-42DE-94DD-656513519DC2}"/>
                </a:ext>
              </a:extLst>
            </p:cNvPr>
            <p:cNvSpPr/>
            <p:nvPr/>
          </p:nvSpPr>
          <p:spPr>
            <a:xfrm>
              <a:off x="2971800" y="761365"/>
              <a:ext cx="447590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</a:t>
              </a:r>
              <a:r>
                <a:rPr lang="bn-IN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ের বিষয়</a:t>
              </a:r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ounded Rectangular Callout 6">
              <a:extLst>
                <a:ext uri="{FF2B5EF4-FFF2-40B4-BE49-F238E27FC236}">
                  <a16:creationId xmlns:a16="http://schemas.microsoft.com/office/drawing/2014/main" xmlns="" id="{8CEF3105-E827-4235-98AB-24646ED5FBFF}"/>
                </a:ext>
              </a:extLst>
            </p:cNvPr>
            <p:cNvSpPr/>
            <p:nvPr/>
          </p:nvSpPr>
          <p:spPr>
            <a:xfrm>
              <a:off x="2895600" y="761365"/>
              <a:ext cx="5029200" cy="838200"/>
            </a:xfrm>
            <a:prstGeom prst="wedgeRoundRectCallout">
              <a:avLst>
                <a:gd name="adj1" fmla="val -15277"/>
                <a:gd name="adj2" fmla="val 11250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35F14839-401E-472E-9BB7-85C027FC1DAF}"/>
              </a:ext>
            </a:extLst>
          </p:cNvPr>
          <p:cNvSpPr/>
          <p:nvPr/>
        </p:nvSpPr>
        <p:spPr>
          <a:xfrm>
            <a:off x="1371600" y="2817167"/>
            <a:ext cx="5741861" cy="1500664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68232F-2442-4640-8F6B-5E7F9682BFD3}"/>
              </a:ext>
            </a:extLst>
          </p:cNvPr>
          <p:cNvSpPr txBox="1"/>
          <p:nvPr/>
        </p:nvSpPr>
        <p:spPr>
          <a:xfrm>
            <a:off x="1842081" y="2967335"/>
            <a:ext cx="509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সালোকসংশ্লেষণ 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0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716620"/>
            <a:ext cx="9448800" cy="250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4498" tIns="52249" rIns="104498" bIns="52249" rtlCol="0">
            <a:spAutoFit/>
          </a:bodyPr>
          <a:lstStyle/>
          <a:p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522488" indent="-522488">
              <a:buFont typeface="Wingdings" pitchFamily="2" charset="2"/>
              <a:buChar char="v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সালোকসংশ্লেষণ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</a:t>
            </a:r>
          </a:p>
          <a:p>
            <a:pPr marL="522488" indent="-522488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সালোকসংশ্লেষণ প্রক্রিয়ায়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প্রয়োজনীয় উপাদানগুলোর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522488" indent="-522488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সালোকসংশ্লেষণে ক্লোরোফিল এবং আলোর ভূমিকা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194964" y="228601"/>
            <a:ext cx="1909497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18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7">
            <a:extLst>
              <a:ext uri="{FF2B5EF4-FFF2-40B4-BE49-F238E27FC236}">
                <a16:creationId xmlns:a16="http://schemas.microsoft.com/office/drawing/2014/main" xmlns="" id="{CBE89878-B429-42D7-ABC0-E76EAC55D8D1}"/>
              </a:ext>
            </a:extLst>
          </p:cNvPr>
          <p:cNvSpPr/>
          <p:nvPr/>
        </p:nvSpPr>
        <p:spPr>
          <a:xfrm>
            <a:off x="3384920" y="438796"/>
            <a:ext cx="3458762" cy="469888"/>
          </a:xfrm>
          <a:prstGeom prst="wedgeRoundRectCallout">
            <a:avLst>
              <a:gd name="adj1" fmla="val -14846"/>
              <a:gd name="adj2" fmla="val 10759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BB7F71-C870-47D3-A8B4-EB524965C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1" y="709780"/>
            <a:ext cx="1811296" cy="1811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E5DB8D-DC20-457D-8A53-6A9E78725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33" y="2859273"/>
            <a:ext cx="911320" cy="965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5">
            <a:extLst>
              <a:ext uri="{FF2B5EF4-FFF2-40B4-BE49-F238E27FC236}">
                <a16:creationId xmlns:a16="http://schemas.microsoft.com/office/drawing/2014/main" xmlns="" id="{2165109C-9795-4E1D-A706-1441E0BA0075}"/>
              </a:ext>
            </a:extLst>
          </p:cNvPr>
          <p:cNvSpPr/>
          <p:nvPr/>
        </p:nvSpPr>
        <p:spPr>
          <a:xfrm>
            <a:off x="1964547" y="3282219"/>
            <a:ext cx="1212049" cy="251182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6DD89D-631A-4FC4-9628-8E7284915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0452" y="2644524"/>
            <a:ext cx="954922" cy="965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ADE469-B202-434C-892B-D87C78DF2150}"/>
              </a:ext>
            </a:extLst>
          </p:cNvPr>
          <p:cNvSpPr txBox="1"/>
          <p:nvPr/>
        </p:nvSpPr>
        <p:spPr>
          <a:xfrm>
            <a:off x="352956" y="5545813"/>
            <a:ext cx="371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প্রক্রিয়াকে কি বলে 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DD094E-146A-4B59-83E8-166A2BD67E04}"/>
              </a:ext>
            </a:extLst>
          </p:cNvPr>
          <p:cNvSpPr txBox="1"/>
          <p:nvPr/>
        </p:nvSpPr>
        <p:spPr>
          <a:xfrm>
            <a:off x="8156452" y="3705808"/>
            <a:ext cx="1890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ক্লোরোফিল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9618C9-E1D9-4216-B3D1-F00E82DB2F93}"/>
              </a:ext>
            </a:extLst>
          </p:cNvPr>
          <p:cNvSpPr txBox="1"/>
          <p:nvPr/>
        </p:nvSpPr>
        <p:spPr>
          <a:xfrm>
            <a:off x="455208" y="3967418"/>
            <a:ext cx="2287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1E61C2-11CE-4049-AB67-53479231D2C9}"/>
              </a:ext>
            </a:extLst>
          </p:cNvPr>
          <p:cNvSpPr txBox="1"/>
          <p:nvPr/>
        </p:nvSpPr>
        <p:spPr>
          <a:xfrm>
            <a:off x="515934" y="2236388"/>
            <a:ext cx="15414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F66BA1-A8FC-46BD-957D-AFABAED9482F}"/>
              </a:ext>
            </a:extLst>
          </p:cNvPr>
          <p:cNvSpPr txBox="1"/>
          <p:nvPr/>
        </p:nvSpPr>
        <p:spPr>
          <a:xfrm>
            <a:off x="6888175" y="5476606"/>
            <a:ext cx="2743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04A5B6A-2942-4904-9648-9E5B41406B25}"/>
              </a:ext>
            </a:extLst>
          </p:cNvPr>
          <p:cNvGrpSpPr/>
          <p:nvPr/>
        </p:nvGrpSpPr>
        <p:grpSpPr>
          <a:xfrm>
            <a:off x="3148872" y="1291772"/>
            <a:ext cx="4101895" cy="4820804"/>
            <a:chOff x="4226349" y="1765152"/>
            <a:chExt cx="4101895" cy="4347423"/>
          </a:xfrm>
        </p:grpSpPr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xmlns="" id="{4637EF0C-DE49-4676-A0A2-69796954556E}"/>
                </a:ext>
              </a:extLst>
            </p:cNvPr>
            <p:cNvSpPr/>
            <p:nvPr/>
          </p:nvSpPr>
          <p:spPr>
            <a:xfrm>
              <a:off x="5133954" y="5517006"/>
              <a:ext cx="2115648" cy="595569"/>
            </a:xfrm>
            <a:prstGeom prst="flowChartMagneticDisk">
              <a:avLst/>
            </a:prstGeom>
            <a:solidFill>
              <a:schemeClr val="tx1">
                <a:lumMod val="75000"/>
                <a:lumOff val="25000"/>
              </a:schemeClr>
            </a:solidFill>
            <a:ln w="349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F2897EB-4A95-48B6-BFCC-AD9BCCF75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6"/>
            <a:stretch/>
          </p:blipFill>
          <p:spPr>
            <a:xfrm>
              <a:off x="4226349" y="1765152"/>
              <a:ext cx="4101895" cy="3751853"/>
            </a:xfrm>
            <a:prstGeom prst="rect">
              <a:avLst/>
            </a:prstGeom>
          </p:spPr>
        </p:pic>
      </p:grpSp>
      <p:sp>
        <p:nvSpPr>
          <p:cNvPr id="15" name="Right Arrow 5">
            <a:extLst>
              <a:ext uri="{FF2B5EF4-FFF2-40B4-BE49-F238E27FC236}">
                <a16:creationId xmlns:a16="http://schemas.microsoft.com/office/drawing/2014/main" xmlns="" id="{5F4487B3-0A3D-4464-B225-0C91B1F0457C}"/>
              </a:ext>
            </a:extLst>
          </p:cNvPr>
          <p:cNvSpPr/>
          <p:nvPr/>
        </p:nvSpPr>
        <p:spPr>
          <a:xfrm flipH="1">
            <a:off x="7059002" y="2972113"/>
            <a:ext cx="1396734" cy="31010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5">
            <a:extLst>
              <a:ext uri="{FF2B5EF4-FFF2-40B4-BE49-F238E27FC236}">
                <a16:creationId xmlns:a16="http://schemas.microsoft.com/office/drawing/2014/main" xmlns="" id="{A17EFA9A-7077-490D-92BD-7BC43836CEB2}"/>
              </a:ext>
            </a:extLst>
          </p:cNvPr>
          <p:cNvSpPr/>
          <p:nvPr/>
        </p:nvSpPr>
        <p:spPr>
          <a:xfrm rot="1433600">
            <a:off x="1936340" y="2026946"/>
            <a:ext cx="2025191" cy="397637"/>
          </a:xfrm>
          <a:prstGeom prst="rightArrow">
            <a:avLst>
              <a:gd name="adj1" fmla="val 40956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7EC5C9-D37D-4266-89AF-C939045B8A53}"/>
              </a:ext>
            </a:extLst>
          </p:cNvPr>
          <p:cNvSpPr txBox="1"/>
          <p:nvPr/>
        </p:nvSpPr>
        <p:spPr>
          <a:xfrm>
            <a:off x="1251812" y="4732547"/>
            <a:ext cx="708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 উদ্ভিদ নিজের খাদ্য নিজেই তৈরী করে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  <p:bldP spid="8" grpId="0"/>
      <p:bldP spid="9" grpId="0"/>
      <p:bldP spid="10" grpId="0"/>
      <p:bldP spid="11" grpId="0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EC10A8C-0C76-4FB5-8250-A3D21AE8E1ED}"/>
              </a:ext>
            </a:extLst>
          </p:cNvPr>
          <p:cNvGrpSpPr/>
          <p:nvPr/>
        </p:nvGrpSpPr>
        <p:grpSpPr>
          <a:xfrm>
            <a:off x="6863549" y="219379"/>
            <a:ext cx="2686050" cy="1477615"/>
            <a:chOff x="9648376" y="618578"/>
            <a:chExt cx="1909048" cy="19029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E1327E8-1F38-40A2-BDBA-10F040D7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xmlns="" id="{C5FD0B81-B74A-43F6-BB28-C853BC59BF1C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64FC3E-F4CF-487B-8291-8D6A55431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92" y="2064674"/>
            <a:ext cx="2926111" cy="3602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E25F22D-C302-43D5-BF1C-6CFA918FA9A8}"/>
              </a:ext>
            </a:extLst>
          </p:cNvPr>
          <p:cNvGrpSpPr/>
          <p:nvPr/>
        </p:nvGrpSpPr>
        <p:grpSpPr>
          <a:xfrm>
            <a:off x="2192217" y="528144"/>
            <a:ext cx="2550676" cy="860083"/>
            <a:chOff x="3466236" y="587580"/>
            <a:chExt cx="3503945" cy="860083"/>
          </a:xfrm>
        </p:grpSpPr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xmlns="" id="{0B0B804C-6A8E-4E29-BAC3-CD2172431B41}"/>
                </a:ext>
              </a:extLst>
            </p:cNvPr>
            <p:cNvSpPr/>
            <p:nvPr/>
          </p:nvSpPr>
          <p:spPr>
            <a:xfrm>
              <a:off x="3466237" y="587580"/>
              <a:ext cx="3503944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401AB31-1526-4D4D-9A86-FBAE4FC706C0}"/>
                </a:ext>
              </a:extLst>
            </p:cNvPr>
            <p:cNvSpPr txBox="1"/>
            <p:nvPr/>
          </p:nvSpPr>
          <p:spPr>
            <a:xfrm>
              <a:off x="3466236" y="632900"/>
              <a:ext cx="3344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 কাজ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528B7A-A7EF-4A82-825C-FA092A14E473}"/>
              </a:ext>
            </a:extLst>
          </p:cNvPr>
          <p:cNvSpPr txBox="1"/>
          <p:nvPr/>
        </p:nvSpPr>
        <p:spPr>
          <a:xfrm>
            <a:off x="1299376" y="2022992"/>
            <a:ext cx="508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এক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রেডিয়ান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 ?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3B9722-E767-47A2-BA05-172D1BCC0053}"/>
              </a:ext>
            </a:extLst>
          </p:cNvPr>
          <p:cNvSpPr txBox="1"/>
          <p:nvPr/>
        </p:nvSpPr>
        <p:spPr>
          <a:xfrm>
            <a:off x="1197212" y="2154214"/>
            <a:ext cx="354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সালোকসংশ্লেষণ কী 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9D69FC-E6F8-4493-BD86-0990D18875DD}"/>
              </a:ext>
            </a:extLst>
          </p:cNvPr>
          <p:cNvSpPr txBox="1"/>
          <p:nvPr/>
        </p:nvSpPr>
        <p:spPr>
          <a:xfrm>
            <a:off x="1197212" y="2936742"/>
            <a:ext cx="537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রাতে  সালোকসংশ্লেষণ হয় না কেন ?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7C24C64-8FBC-4267-BACF-A6A57280A913}"/>
              </a:ext>
            </a:extLst>
          </p:cNvPr>
          <p:cNvSpPr txBox="1"/>
          <p:nvPr/>
        </p:nvSpPr>
        <p:spPr>
          <a:xfrm>
            <a:off x="1197212" y="3719270"/>
            <a:ext cx="486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 পৃথিবীতে সকল শক্তির উৎস কি 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ACEBC4-A8E7-42B6-AC87-6A73C0159719}"/>
              </a:ext>
            </a:extLst>
          </p:cNvPr>
          <p:cNvSpPr txBox="1"/>
          <p:nvPr/>
        </p:nvSpPr>
        <p:spPr>
          <a:xfrm>
            <a:off x="1197212" y="4549304"/>
            <a:ext cx="640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 সালোকসংশ্লেষণ প্রক্রিয়ায় কোন ধরণের খাদ্য </a:t>
            </a:r>
          </a:p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উৎপন্ন হয় 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18160" y="294260"/>
            <a:ext cx="10384972" cy="1813678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endParaRPr lang="bn-IN" sz="37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2488" indent="-522488">
              <a:buFont typeface="Wingdings" pitchFamily="2" charset="2"/>
              <a:buChar char="Ø"/>
            </a:pPr>
            <a:endParaRPr lang="bn-IN" sz="37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3" name="Picture 6" descr="F:\Image\Image\I S\Other image\images (44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345400"/>
            <a:ext cx="2834640" cy="3083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Subject image\i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78" y="1345401"/>
            <a:ext cx="2871252" cy="3083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Images\stomata lea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05" y="1284235"/>
            <a:ext cx="2834641" cy="320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43840" y="293550"/>
            <a:ext cx="10241280" cy="67490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algn="ctr"/>
            <a:r>
              <a:rPr lang="bn-IN" sz="3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পাতাকে যে কারণে সালোকসংশ্লেষণের প্রধান স্থানরূপে গণ্য করা হয়-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263" y="4714240"/>
            <a:ext cx="2086550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4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চ্যাপ্টা পাতা</a:t>
            </a:r>
            <a:endParaRPr lang="en-US" sz="4100" dirty="0"/>
          </a:p>
        </p:txBody>
      </p:sp>
      <p:sp>
        <p:nvSpPr>
          <p:cNvPr id="8" name="Rectangle 7"/>
          <p:cNvSpPr/>
          <p:nvPr/>
        </p:nvSpPr>
        <p:spPr>
          <a:xfrm>
            <a:off x="7138850" y="4714240"/>
            <a:ext cx="2086550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4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চ্যাপ্টা পাতা</a:t>
            </a:r>
            <a:endParaRPr lang="en-US" sz="4100" dirty="0"/>
          </a:p>
        </p:txBody>
      </p:sp>
      <p:sp>
        <p:nvSpPr>
          <p:cNvPr id="9" name="Rectangle 8"/>
          <p:cNvSpPr/>
          <p:nvPr/>
        </p:nvSpPr>
        <p:spPr>
          <a:xfrm>
            <a:off x="4164091" y="4725850"/>
            <a:ext cx="2003194" cy="736460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bn-IN" sz="4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4329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408</Words>
  <Application>Microsoft Office PowerPoint</Application>
  <PresentationFormat>Custom</PresentationFormat>
  <Paragraphs>100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Vrinda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NARAYAN</dc:creator>
  <cp:lastModifiedBy>ASUS</cp:lastModifiedBy>
  <cp:revision>214</cp:revision>
  <dcterms:created xsi:type="dcterms:W3CDTF">2006-08-16T00:00:00Z</dcterms:created>
  <dcterms:modified xsi:type="dcterms:W3CDTF">2019-10-11T03:12:13Z</dcterms:modified>
</cp:coreProperties>
</file>