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7" r:id="rId2"/>
    <p:sldId id="278" r:id="rId3"/>
    <p:sldId id="260" r:id="rId4"/>
    <p:sldId id="276" r:id="rId5"/>
    <p:sldId id="263" r:id="rId6"/>
    <p:sldId id="272" r:id="rId7"/>
    <p:sldId id="262" r:id="rId8"/>
    <p:sldId id="277" r:id="rId9"/>
    <p:sldId id="275" r:id="rId10"/>
    <p:sldId id="267" r:id="rId11"/>
    <p:sldId id="265" r:id="rId12"/>
    <p:sldId id="268" r:id="rId13"/>
    <p:sldId id="274" r:id="rId14"/>
    <p:sldId id="266" r:id="rId15"/>
    <p:sldId id="269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A9A9"/>
    <a:srgbClr val="FAE5FF"/>
    <a:srgbClr val="CCFF66"/>
    <a:srgbClr val="DDFFDD"/>
    <a:srgbClr val="644300"/>
    <a:srgbClr val="996600"/>
    <a:srgbClr val="0000CC"/>
    <a:srgbClr val="CC00FF"/>
    <a:srgbClr val="00FFFF"/>
    <a:srgbClr val="F8E0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A09386-DC09-4AC2-B6C5-CD5113BD35F1}" type="datetimeFigureOut">
              <a:rPr lang="en-US" smtClean="0"/>
              <a:t>8/25/2019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9DB2B0-9DE2-4442-B2A3-913E3AE19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318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DB2B0-9DE2-4442-B2A3-913E3AE192A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5706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DB2B0-9DE2-4442-B2A3-913E3AE192A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6095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DB2B0-9DE2-4442-B2A3-913E3AE192A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4048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DB2B0-9DE2-4442-B2A3-913E3AE192A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7291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DB2B0-9DE2-4442-B2A3-913E3AE192A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693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DB2B0-9DE2-4442-B2A3-913E3AE192A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9968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DB2B0-9DE2-4442-B2A3-913E3AE192A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808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DB2B0-9DE2-4442-B2A3-913E3AE192A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410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DB2B0-9DE2-4442-B2A3-913E3AE192A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3587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DB2B0-9DE2-4442-B2A3-913E3AE192A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796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DB2B0-9DE2-4442-B2A3-913E3AE192A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0262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DB2B0-9DE2-4442-B2A3-913E3AE192A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9754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DB2B0-9DE2-4442-B2A3-913E3AE192A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0042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DB2B0-9DE2-4442-B2A3-913E3AE192A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717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DB2B0-9DE2-4442-B2A3-913E3AE192A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141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8/25/2019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000" y="609600"/>
            <a:ext cx="7620000" cy="55626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895600" y="2438400"/>
            <a:ext cx="3961341" cy="1569660"/>
          </a:xfrm>
          <a:prstGeom prst="rect">
            <a:avLst/>
          </a:prstGeom>
          <a:noFill/>
        </p:spPr>
        <p:txBody>
          <a:bodyPr wrap="none" rtlCol="0">
            <a:prstTxWarp prst="textWave2">
              <a:avLst/>
            </a:prstTxWarp>
            <a:spAutoFit/>
          </a:bodyPr>
          <a:lstStyle/>
          <a:p>
            <a:r>
              <a:rPr lang="bn-BD" sz="9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96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79470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37260" y="4831140"/>
            <a:ext cx="7315200" cy="1569660"/>
          </a:xfrm>
          <a:prstGeom prst="rect">
            <a:avLst/>
          </a:prstGeom>
          <a:solidFill>
            <a:srgbClr val="D9F9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একজন বিক্রেতা ২৪ টাকা দরে  ১৫ কেজি আলু বিক্রয়</a:t>
            </a:r>
          </a:p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করল ।এর ফলে বিক্রেতার  ১২% টাকা লাভ হল।</a:t>
            </a:r>
          </a:p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প্রতি কেজি আলুর ক্রয়মূল্য কত?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37260" y="464403"/>
            <a:ext cx="7359014" cy="830997"/>
          </a:xfrm>
          <a:prstGeom prst="rect">
            <a:avLst/>
          </a:prstGeom>
          <a:solidFill>
            <a:srgbClr val="F5CD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"/>
          <a:stretch/>
        </p:blipFill>
        <p:spPr bwMode="auto">
          <a:xfrm>
            <a:off x="937259" y="1323975"/>
            <a:ext cx="7359015" cy="347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219438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3385" y="3494544"/>
            <a:ext cx="7907215" cy="2677656"/>
          </a:xfrm>
          <a:prstGeom prst="rect">
            <a:avLst/>
          </a:prstGeom>
          <a:solidFill>
            <a:srgbClr val="F8E0FC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2800" u="sng" dirty="0" smtClean="0">
                <a:latin typeface="NikoshBAN" pitchFamily="2" charset="0"/>
                <a:cs typeface="NikoshBAN" pitchFamily="2" charset="0"/>
              </a:rPr>
              <a:t>সমস্যাঃ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নাবিল মিষ্টির দোকান থেকে ৪৫০ টাকা দরে ২ কেজি সন্দেশ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ক্রয় করে ৫% হারে ভ্যাট প্রদান করল। সন্দেশ ক্রয় বাবদ সে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দোকানদারকে ১০০০ টাকার নোট দিল।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ক.মিষ্টির প্রকৃত বিক্রয়মূল্য কত?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খ. বিক্রেতা তাকে কত টাকা ফেরত দিল?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গ. বিক্রেতা ১০% লাভ করলে প্রতি কেজি মিষ্টির তৈরি মূল্য কত?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3385" y="762000"/>
            <a:ext cx="4249615" cy="2667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9200" y="762000"/>
            <a:ext cx="356235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09645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4154031"/>
            <a:ext cx="7924800" cy="2246769"/>
          </a:xfrm>
          <a:prstGeom prst="rect">
            <a:avLst/>
          </a:prstGeom>
          <a:solidFill>
            <a:srgbClr val="EFEF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একটি দ্রবের ক্রয় মূল্য ১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6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 টাকা ও বিক্রয় মূল্য 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200</a:t>
            </a:r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টাকা  এবং</a:t>
            </a:r>
          </a:p>
          <a:p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ভ্যাটের হার ৫%।</a:t>
            </a:r>
          </a:p>
          <a:p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ক. ক্রয় ও বিক্রয়মূল্যের পার্থক্য কত?</a:t>
            </a:r>
          </a:p>
          <a:p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খ. লাভের শতকরা হার কত?</a:t>
            </a:r>
          </a:p>
          <a:p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গ.  ভ্যাট ও লাভের অনুপাত কত?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464403"/>
            <a:ext cx="7924800" cy="830997"/>
          </a:xfrm>
          <a:prstGeom prst="rect">
            <a:avLst/>
          </a:prstGeom>
          <a:solidFill>
            <a:srgbClr val="BDFFBD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0550" y="1371600"/>
            <a:ext cx="7962900" cy="270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111158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609600"/>
            <a:ext cx="7924799" cy="707886"/>
          </a:xfrm>
          <a:prstGeom prst="rect">
            <a:avLst/>
          </a:prstGeom>
          <a:solidFill>
            <a:srgbClr val="FFEB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6404" y="1981199"/>
            <a:ext cx="4310396" cy="646331"/>
          </a:xfrm>
          <a:prstGeom prst="rect">
            <a:avLst/>
          </a:prstGeom>
          <a:solidFill>
            <a:srgbClr val="DDFFDD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১।লাভ এর সম্পর্কটি কি 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69801" y="1981199"/>
            <a:ext cx="3467616" cy="646331"/>
          </a:xfrm>
          <a:prstGeom prst="rect">
            <a:avLst/>
          </a:prstGeom>
          <a:solidFill>
            <a:srgbClr val="DDFFDD"/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১। বিক্রয়মূল্য - ক্রয়মূল্য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6404" y="3237132"/>
            <a:ext cx="4310396" cy="646331"/>
          </a:xfrm>
          <a:prstGeom prst="rect">
            <a:avLst/>
          </a:prstGeom>
          <a:solidFill>
            <a:srgbClr val="CCFF66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itchFamily="2" charset="0"/>
                <a:cs typeface="NikoshBAN" pitchFamily="2" charset="0"/>
              </a:rPr>
              <a:t>২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।ক্ষতি এর সম্পর্কটি কি 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69801" y="3246154"/>
            <a:ext cx="3491661" cy="646331"/>
          </a:xfrm>
          <a:prstGeom prst="rect">
            <a:avLst/>
          </a:prstGeom>
          <a:solidFill>
            <a:srgbClr val="CCFF66"/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bn-IN" sz="3600" dirty="0">
                <a:latin typeface="NikoshBAN" pitchFamily="2" charset="0"/>
                <a:cs typeface="NikoshBAN" pitchFamily="2" charset="0"/>
              </a:rPr>
              <a:t>২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। ক্রয়মূল্য - বিক্রয়মূল্য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040" y="4419601"/>
            <a:ext cx="5658921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bn-IN" sz="3600" dirty="0">
                <a:latin typeface="NikoshBAN" pitchFamily="2" charset="0"/>
                <a:cs typeface="NikoshBAN" pitchFamily="2" charset="0"/>
              </a:rPr>
              <a:t>৩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।বিনিয়োগে টাকা বৃদ্ধি পেলে কি হয় 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28472" y="4419600"/>
            <a:ext cx="2129727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itchFamily="2" charset="0"/>
                <a:cs typeface="NikoshBAN" pitchFamily="2" charset="0"/>
              </a:rPr>
              <a:t>৩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। লাভ হয়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6404" y="5638800"/>
            <a:ext cx="5686172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bn-IN" sz="3600" dirty="0">
                <a:latin typeface="NikoshBAN" pitchFamily="2" charset="0"/>
                <a:cs typeface="NikoshBAN" pitchFamily="2" charset="0"/>
              </a:rPr>
              <a:t>৪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।বিনিয়োগে টাকা কমে গেলে কি হয় 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28472" y="5638800"/>
            <a:ext cx="2177817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itchFamily="2" charset="0"/>
                <a:cs typeface="NikoshBAN" pitchFamily="2" charset="0"/>
              </a:rPr>
              <a:t>৪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। ক্ষতি হয়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15866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33401" y="1524000"/>
            <a:ext cx="7924800" cy="4495800"/>
          </a:xfrm>
          <a:prstGeom prst="rect">
            <a:avLst/>
          </a:prstGeom>
          <a:solidFill>
            <a:srgbClr val="D9F9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609600" y="1663005"/>
            <a:ext cx="7772400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প্রতি মিটার কাপড় ২০০ টাকা দরে ৫ মিটার কাপড় কিনে ২৩০ টাকা</a:t>
            </a:r>
          </a:p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দরে বিক্রয় করলে কত লাভ হবে ?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 ক</a:t>
            </a:r>
            <a:r>
              <a:rPr lang="en-US" sz="2800" dirty="0" smtClean="0">
                <a:latin typeface="NikoshBAN" pitchFamily="2" charset="0"/>
                <a:cs typeface="NikoshBAN" pitchFamily="2" charset="0"/>
                <a:sym typeface="Symbol" panose="05050102010706020507" pitchFamily="18" charset="2"/>
              </a:rPr>
              <a:t></a:t>
            </a:r>
            <a:r>
              <a:rPr lang="bn-BD" sz="2800" dirty="0">
                <a:latin typeface="NikoshBAN" pitchFamily="2" charset="0"/>
                <a:cs typeface="NikoshBAN" pitchFamily="2" charset="0"/>
                <a:sym typeface="Symbol" panose="05050102010706020507" pitchFamily="18" charset="2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  <a:sym typeface="Symbol" panose="05050102010706020507" pitchFamily="18" charset="2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৫০ টাকা    খ</a:t>
            </a:r>
            <a:r>
              <a:rPr lang="en-US" sz="2800" dirty="0">
                <a:latin typeface="NikoshBAN" pitchFamily="2" charset="0"/>
                <a:cs typeface="NikoshBAN" pitchFamily="2" charset="0"/>
                <a:sym typeface="Symbol" panose="05050102010706020507" pitchFamily="18" charset="2"/>
              </a:rPr>
              <a:t>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১০০ টাকা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 গ</a:t>
            </a:r>
            <a:r>
              <a:rPr lang="en-US" sz="2800" dirty="0">
                <a:latin typeface="NikoshBAN" pitchFamily="2" charset="0"/>
                <a:cs typeface="NikoshBAN" pitchFamily="2" charset="0"/>
                <a:sym typeface="Symbol" panose="05050102010706020507" pitchFamily="18" charset="2"/>
              </a:rPr>
              <a:t>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১৫০ টাকা    ঘ</a:t>
            </a:r>
            <a:r>
              <a:rPr lang="en-US" sz="2800" dirty="0">
                <a:latin typeface="NikoshBAN" pitchFamily="2" charset="0"/>
                <a:cs typeface="NikoshBAN" pitchFamily="2" charset="0"/>
                <a:sym typeface="Symbol" panose="05050102010706020507" pitchFamily="18" charset="2"/>
              </a:rPr>
              <a:t>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২০০ টাকা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3034605"/>
            <a:ext cx="7772400" cy="14465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২।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একটি শাড়ীর দাম ২০০০ টাকা। ভ্যাটের হার ৫ টাকা  হলে, মোট</a:t>
            </a:r>
          </a:p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কত টাকা ভ্যাট দিতে হবে ?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 ক</a:t>
            </a:r>
            <a:r>
              <a:rPr lang="en-US" sz="2800" dirty="0">
                <a:latin typeface="NikoshBAN" pitchFamily="2" charset="0"/>
                <a:cs typeface="NikoshBAN" pitchFamily="2" charset="0"/>
                <a:sym typeface="Symbol" panose="05050102010706020507" pitchFamily="18" charset="2"/>
              </a:rPr>
              <a:t>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৪০ টাকা    খ </a:t>
            </a:r>
            <a:r>
              <a:rPr lang="en-US" sz="2800" dirty="0" smtClean="0">
                <a:latin typeface="NikoshBAN" pitchFamily="2" charset="0"/>
                <a:cs typeface="NikoshBAN" pitchFamily="2" charset="0"/>
                <a:sym typeface="Symbol" panose="05050102010706020507" pitchFamily="18" charset="2"/>
              </a:rPr>
              <a:t>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৬০ টাকা     গ</a:t>
            </a:r>
            <a:r>
              <a:rPr lang="en-US" sz="2800" dirty="0">
                <a:latin typeface="NikoshBAN" pitchFamily="2" charset="0"/>
                <a:cs typeface="NikoshBAN" pitchFamily="2" charset="0"/>
                <a:sym typeface="Symbol" panose="05050102010706020507" pitchFamily="18" charset="2"/>
              </a:rPr>
              <a:t>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৮০ টাকা     ঘ</a:t>
            </a:r>
            <a:r>
              <a:rPr lang="en-US" sz="2800" dirty="0">
                <a:latin typeface="NikoshBAN" pitchFamily="2" charset="0"/>
                <a:cs typeface="NikoshBAN" pitchFamily="2" charset="0"/>
                <a:sym typeface="Symbol" panose="05050102010706020507" pitchFamily="18" charset="2"/>
              </a:rPr>
              <a:t>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১০০ টাকা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1" y="4482405"/>
            <a:ext cx="7772400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 ৩।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প্রতিটি কমলা ২৫ টাকা দরে ক্রয় করে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২৭ টাকা দরে বিক্রয় করলে</a:t>
            </a:r>
          </a:p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তার ৫০ টাকা লাভ হয়। সে কতটি কমলা ক্রয় করেছিল ?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 ক.    ২০টি        খ.    ২৫টি          গ.    ৩০টি         ঘ.    ৩৫টি 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1" y="609600"/>
            <a:ext cx="7924799" cy="830997"/>
          </a:xfrm>
          <a:prstGeom prst="rect">
            <a:avLst/>
          </a:prstGeom>
          <a:solidFill>
            <a:srgbClr val="FFEB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495801" y="2574369"/>
            <a:ext cx="1828799" cy="460236"/>
          </a:xfrm>
          <a:prstGeom prst="round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6301740" y="3981450"/>
            <a:ext cx="1775460" cy="460236"/>
          </a:xfrm>
          <a:prstGeom prst="round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2514600" y="5334000"/>
            <a:ext cx="1676400" cy="460236"/>
          </a:xfrm>
          <a:prstGeom prst="round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5946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build="p"/>
      <p:bldP spid="3" grpId="0" build="p"/>
      <p:bldP spid="4" grpId="0" build="p"/>
      <p:bldP spid="5" grpId="0" animBg="1"/>
      <p:bldP spid="8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979170" y="838200"/>
            <a:ext cx="7326630" cy="4648200"/>
          </a:xfrm>
          <a:prstGeom prst="rect">
            <a:avLst/>
          </a:prstGeom>
          <a:solidFill>
            <a:srgbClr val="B7FFB7"/>
          </a:solidFill>
          <a:ln w="19050">
            <a:solidFill>
              <a:schemeClr val="tx1"/>
            </a:solidFill>
          </a:ln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bn-BD" sz="3200" b="0" dirty="0" smtClean="0"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</a:p>
          <a:p>
            <a:endParaRPr lang="bn-BD" sz="3200" b="0" dirty="0" smtClean="0"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3200" b="0" dirty="0" smtClean="0"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0" dirty="0" smtClean="0"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#</a:t>
            </a:r>
            <a:r>
              <a:rPr lang="bn-BD" sz="3200" b="0" dirty="0" smtClean="0"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একটি ঘড়ি ৮১০ টাকায় বিক্রয় করলে ১০</a:t>
            </a:r>
            <a:r>
              <a:rPr lang="en-US" sz="3200" b="0" dirty="0" smtClean="0"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%</a:t>
            </a:r>
            <a:r>
              <a:rPr lang="bn-BD" sz="3200" b="0" dirty="0" smtClean="0"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ক্ষতি হয় ।</a:t>
            </a:r>
          </a:p>
          <a:p>
            <a:r>
              <a:rPr lang="bn-BD" sz="3200" b="0" dirty="0" smtClean="0"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(ক)১০</a:t>
            </a:r>
            <a:r>
              <a:rPr lang="en-US" sz="3200" b="0" dirty="0" smtClean="0"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%</a:t>
            </a:r>
            <a:r>
              <a:rPr lang="bn-BD" sz="3200" b="0" dirty="0" smtClean="0"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ক্ষতি ও ১৫% লাভের অর্থ কী ?</a:t>
            </a:r>
          </a:p>
          <a:p>
            <a:r>
              <a:rPr lang="bn-BD" sz="3200" b="0" dirty="0" smtClean="0"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(খ) ঘড়িটির ক্রয় মূল্য নির্ণয় কর।</a:t>
            </a:r>
          </a:p>
          <a:p>
            <a:r>
              <a:rPr lang="bn-BD" sz="3200" b="0" dirty="0" smtClean="0"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(গ) ঘড়িটি কত টাকায় বিক্রয় করলে ১৫</a:t>
            </a:r>
            <a:r>
              <a:rPr lang="en-US" sz="3200" b="0" dirty="0" smtClean="0"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%</a:t>
            </a:r>
            <a:r>
              <a:rPr lang="bn-BD" sz="3200" b="0" dirty="0" smtClean="0">
                <a:solidFill>
                  <a:schemeClr val="tx1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লাভ হবে ?</a:t>
            </a:r>
          </a:p>
        </p:txBody>
      </p:sp>
    </p:spTree>
    <p:extLst>
      <p:ext uri="{BB962C8B-B14F-4D97-AF65-F5344CB8AC3E}">
        <p14:creationId xmlns:p14="http://schemas.microsoft.com/office/powerpoint/2010/main" val="33538539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417260"/>
            <a:ext cx="6248400" cy="4069140"/>
          </a:xfrm>
          <a:prstGeom prst="rect">
            <a:avLst/>
          </a:prstGeom>
          <a:solidFill>
            <a:srgbClr val="FAE5FF"/>
          </a:solidFill>
          <a:ln w="12700">
            <a:solidFill>
              <a:schemeClr val="tx1"/>
            </a:solidFill>
          </a:ln>
        </p:spPr>
        <p:txBody>
          <a:bodyPr wrap="none" rtlCol="0">
            <a:prstTxWarp prst="textCirclePour">
              <a:avLst/>
            </a:prstTxWarp>
            <a:spAutoFit/>
          </a:bodyPr>
          <a:lstStyle/>
          <a:p>
            <a:r>
              <a:rPr lang="bn-BD" sz="96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9600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23689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62600" y="3276600"/>
            <a:ext cx="3123614" cy="2554545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5400000" scaled="1"/>
            <a:tileRect/>
          </a:gra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শ্রেণিঃ </a:t>
            </a:r>
            <a:r>
              <a:rPr lang="bn-BD" sz="3200" dirty="0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সপ্তম</a:t>
            </a:r>
            <a:endParaRPr lang="bn-IN" sz="3200" dirty="0" smtClean="0">
              <a:ln w="1905"/>
              <a:solidFill>
                <a:srgbClr val="66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3200" dirty="0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বিষয়ঃ গণিত</a:t>
            </a:r>
          </a:p>
          <a:p>
            <a:pPr algn="ctr"/>
            <a:r>
              <a:rPr lang="bn-IN" sz="3200" dirty="0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অধ্যায়ঃ দ্বি</a:t>
            </a:r>
            <a:r>
              <a:rPr lang="bn-BD" sz="3200" dirty="0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তীয়</a:t>
            </a:r>
            <a:r>
              <a:rPr lang="bn-IN" sz="3200" dirty="0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bn-IN" sz="3200" dirty="0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সমানুপাত,লাভ-ক্ষতি </a:t>
            </a:r>
            <a:endParaRPr lang="bn-BD" sz="3200" dirty="0">
              <a:ln w="1905"/>
              <a:solidFill>
                <a:srgbClr val="66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3200" dirty="0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সময়ঃ </a:t>
            </a:r>
            <a:r>
              <a:rPr lang="bn-BD" sz="3200" dirty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৪</a:t>
            </a:r>
            <a:r>
              <a:rPr lang="bn-IN" sz="3200" dirty="0" smtClean="0">
                <a:ln w="1905"/>
                <a:solidFill>
                  <a:srgbClr val="66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৫ মিনিট</a:t>
            </a:r>
            <a:endParaRPr lang="bn-BD" sz="3200" dirty="0" smtClean="0">
              <a:ln w="1905"/>
              <a:solidFill>
                <a:srgbClr val="66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15412" y="412436"/>
            <a:ext cx="2403988" cy="882964"/>
            <a:chOff x="-1" y="0"/>
            <a:chExt cx="2970461" cy="997527"/>
          </a:xfrm>
          <a:solidFill>
            <a:srgbClr val="00B0F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" name="Pentagon 3"/>
            <p:cNvSpPr/>
            <p:nvPr/>
          </p:nvSpPr>
          <p:spPr>
            <a:xfrm>
              <a:off x="-1" y="0"/>
              <a:ext cx="2970461" cy="997527"/>
            </a:xfrm>
            <a:prstGeom prst="homePlat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50190" y="16662"/>
              <a:ext cx="2292108" cy="938817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bn-BD" sz="48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পরিচিতি</a:t>
              </a:r>
              <a:endParaRPr lang="bn-BD" sz="48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91832" y="3089571"/>
            <a:ext cx="4723106" cy="3323987"/>
          </a:xfrm>
          <a:prstGeom prst="rect">
            <a:avLst/>
          </a:prstGeom>
          <a:noFill/>
          <a:ln w="130175" cmpd="dbl"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মোঃ আবুল হাশেম 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বিএসসি (অনার্স), এমএসসি (প্রাণিবিদ্যা)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সহকারী শিক্ষক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ছদাহা কেঁওচিয়া উচ্চ বিদ্যালয়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সাতকানিয়া, চট্রগ্রাম।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ইনডেক্স নং- ১১৪৪৯৩৯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ই-মেইলঃ </a:t>
            </a:r>
            <a:r>
              <a:rPr lang="en-US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m.a.hasem7181@gmail.com</a:t>
            </a: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মোবাইল নং- ০১৭১৭-৫৩৮৩১০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4200" y="381000"/>
            <a:ext cx="2528889" cy="252888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354719693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497205"/>
            <a:ext cx="4114800" cy="295411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325872" y="2928104"/>
            <a:ext cx="2246128" cy="523220"/>
          </a:xfrm>
          <a:prstGeom prst="rect">
            <a:avLst/>
          </a:prstGeom>
          <a:solidFill>
            <a:srgbClr val="CC00FF"/>
          </a:solidFill>
        </p:spPr>
        <p:txBody>
          <a:bodyPr wrap="none" rtlCol="0">
            <a:spAutoFit/>
          </a:bodyPr>
          <a:lstStyle/>
          <a:p>
            <a:r>
              <a:rPr lang="bn-BD" sz="2800" dirty="0" smtClean="0">
                <a:solidFill>
                  <a:schemeClr val="bg1">
                    <a:lumMod val="95000"/>
                  </a:schemeClr>
                </a:solidFill>
                <a:latin typeface="NikoshBAN" pitchFamily="2" charset="0"/>
                <a:cs typeface="NikoshBAN" pitchFamily="2" charset="0"/>
              </a:rPr>
              <a:t>বিক্রয় বৃদ্ধি পেয়েছে</a:t>
            </a:r>
            <a:endParaRPr lang="en-US" sz="2800" dirty="0">
              <a:solidFill>
                <a:schemeClr val="bg1">
                  <a:lumMod val="9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183" name="Picture 13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64380" y="497205"/>
            <a:ext cx="4162425" cy="5915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192480" y="2928104"/>
            <a:ext cx="1494320" cy="523220"/>
          </a:xfrm>
          <a:prstGeom prst="rect">
            <a:avLst/>
          </a:prstGeom>
          <a:solidFill>
            <a:srgbClr val="CC00FF"/>
          </a:solidFill>
        </p:spPr>
        <p:txBody>
          <a:bodyPr wrap="none" rtlCol="0">
            <a:spAutoFit/>
          </a:bodyPr>
          <a:lstStyle/>
          <a:p>
            <a:r>
              <a:rPr lang="bn-BD" sz="2800" dirty="0" smtClean="0">
                <a:solidFill>
                  <a:schemeClr val="bg1">
                    <a:lumMod val="95000"/>
                  </a:schemeClr>
                </a:solidFill>
                <a:latin typeface="NikoshBAN" pitchFamily="2" charset="0"/>
                <a:cs typeface="NikoshBAN" pitchFamily="2" charset="0"/>
              </a:rPr>
              <a:t>মূল্য কমেছে</a:t>
            </a:r>
            <a:endParaRPr lang="en-US" sz="2800" dirty="0">
              <a:solidFill>
                <a:schemeClr val="bg1">
                  <a:lumMod val="9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Down Arrow 1"/>
          <p:cNvSpPr/>
          <p:nvPr/>
        </p:nvSpPr>
        <p:spPr>
          <a:xfrm>
            <a:off x="7848600" y="3493761"/>
            <a:ext cx="484632" cy="608094"/>
          </a:xfrm>
          <a:prstGeom prst="downArrow">
            <a:avLst/>
          </a:prstGeom>
          <a:noFill/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own Arrow 13"/>
          <p:cNvSpPr/>
          <p:nvPr/>
        </p:nvSpPr>
        <p:spPr>
          <a:xfrm flipV="1">
            <a:off x="3962400" y="2287506"/>
            <a:ext cx="484632" cy="608094"/>
          </a:xfrm>
          <a:prstGeom prst="downArrow">
            <a:avLst/>
          </a:prstGeom>
          <a:noFill/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169" y="3493761"/>
            <a:ext cx="4153435" cy="2883235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457200" y="457200"/>
            <a:ext cx="8229601" cy="707886"/>
          </a:xfrm>
          <a:prstGeom prst="rect">
            <a:avLst/>
          </a:prstGeom>
          <a:solidFill>
            <a:srgbClr val="B7FFB7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আজকের পাঠঃ লাভ - ক্ষতি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16133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000"/>
                                        <p:tgtEl>
                                          <p:spTgt spid="2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2" grpId="0" animBg="1"/>
      <p:bldP spid="14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685800"/>
            <a:ext cx="6696075" cy="2743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14400" y="3606224"/>
            <a:ext cx="27126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ক্রয়মূল্য = ৬০ টাকা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60629" y="3599297"/>
            <a:ext cx="29498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বিক্রয়মূল্য = ৭২ টাকা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7811" y="4590180"/>
            <a:ext cx="7887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কোনো জিনিস যে মূল্যে ক্রয় করা হয় তাকে ক্রয়মূল্য বলে।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7811" y="5486399"/>
            <a:ext cx="78870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কোনো জিনিস যে মূল্যে বিক্রয় করা হয় তাকে বিক্রয়মূল্য বলে।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27093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6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6317" y="3886200"/>
            <a:ext cx="8159930" cy="584775"/>
          </a:xfrm>
          <a:prstGeom prst="rect">
            <a:avLst/>
          </a:prstGeom>
          <a:solidFill>
            <a:srgbClr val="D9F9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গরুটি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12000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টাকায়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ক্রয়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করা হল।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6316" y="4547175"/>
            <a:ext cx="8138160" cy="584775"/>
          </a:xfrm>
          <a:prstGeom prst="rect">
            <a:avLst/>
          </a:prstGeom>
          <a:solidFill>
            <a:srgbClr val="F8D9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গরুটি ১৫০০০ টাকায়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বিক্রয়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করা হল।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5429" y="5867400"/>
            <a:ext cx="8138160" cy="584775"/>
          </a:xfrm>
          <a:prstGeom prst="rect">
            <a:avLst/>
          </a:prstGeom>
          <a:solidFill>
            <a:srgbClr val="BDFFBD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ক্রয়মূল্য অপেক্ষা বিক্রয়মূল্য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বেশি হলে লাভ হয়।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6315" y="5206425"/>
            <a:ext cx="8138160" cy="584775"/>
          </a:xfrm>
          <a:prstGeom prst="rect">
            <a:avLst/>
          </a:prstGeom>
          <a:solidFill>
            <a:srgbClr val="BDFFBD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ক্রয়মূল্য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বেশি না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বিক্রয়মূল্য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বেশি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?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8374" r="-26374"/>
          <a:stretch/>
        </p:blipFill>
        <p:spPr>
          <a:xfrm flipH="1">
            <a:off x="446316" y="533400"/>
            <a:ext cx="8159929" cy="3235624"/>
          </a:xfrm>
          <a:prstGeom prst="rect">
            <a:avLst/>
          </a:prstGeom>
          <a:solidFill>
            <a:srgbClr val="A9A9A9"/>
          </a:solidFill>
        </p:spPr>
      </p:pic>
    </p:spTree>
    <p:extLst>
      <p:ext uri="{BB962C8B-B14F-4D97-AF65-F5344CB8AC3E}">
        <p14:creationId xmlns:p14="http://schemas.microsoft.com/office/powerpoint/2010/main" val="162757641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2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14775" y="536254"/>
            <a:ext cx="4695825" cy="217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45" t="6451" r="2758" b="5623"/>
          <a:stretch/>
        </p:blipFill>
        <p:spPr bwMode="auto">
          <a:xfrm>
            <a:off x="4240530" y="742951"/>
            <a:ext cx="4171950" cy="1817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56" t="-3868" r="2206" b="8710"/>
          <a:stretch/>
        </p:blipFill>
        <p:spPr bwMode="auto">
          <a:xfrm>
            <a:off x="4050030" y="838200"/>
            <a:ext cx="4255770" cy="17221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52" t="6185" r="2779" b="6859"/>
          <a:stretch/>
        </p:blipFill>
        <p:spPr bwMode="auto">
          <a:xfrm>
            <a:off x="4038600" y="1066800"/>
            <a:ext cx="392430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69" t="9018" r="2332" b="7052"/>
          <a:stretch/>
        </p:blipFill>
        <p:spPr bwMode="auto">
          <a:xfrm>
            <a:off x="4107180" y="1447800"/>
            <a:ext cx="3589020" cy="1383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354602" y="4836079"/>
            <a:ext cx="3592830" cy="1569660"/>
          </a:xfrm>
          <a:prstGeom prst="rect">
            <a:avLst/>
          </a:prstGeom>
          <a:solidFill>
            <a:srgbClr val="BDFFBD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ক্রয়মূল্য অপেক্ষা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বিক্রয়মূল্য</a:t>
            </a:r>
            <a:endParaRPr lang="bn-IN" sz="32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ক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ম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হলে ক্ষতি হয়।</a:t>
            </a:r>
          </a:p>
          <a:p>
            <a:pPr algn="ctr"/>
            <a:endParaRPr lang="bn-BD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2816" y="533399"/>
            <a:ext cx="5403984" cy="310854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57199" y="3641942"/>
            <a:ext cx="1951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ক্রয়মূল্য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 কত?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11732" y="4191000"/>
            <a:ext cx="1828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৬৭০ টাকা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99" y="536253"/>
            <a:ext cx="2775921" cy="310568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408375" y="3648761"/>
            <a:ext cx="18321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১০০০ টাকা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7200" y="4191000"/>
            <a:ext cx="1951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বিক্রয়মূল্য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 কত?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89417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42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425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7.40741E-7 L -0.00017 0.43704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21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81481E-6 L -0.00052 0.47453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2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0.00069 L -0.00625 0.475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3" y="23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44444E-6 L -0.01198 0.48819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8" y="24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 animBg="1"/>
      <p:bldP spid="3" grpId="0"/>
      <p:bldP spid="13" grpId="0"/>
      <p:bldP spid="12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971589" y="533400"/>
            <a:ext cx="4264727" cy="584775"/>
          </a:xfrm>
          <a:prstGeom prst="rect">
            <a:avLst/>
          </a:prstGeom>
          <a:solidFill>
            <a:srgbClr val="D9F9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  <a:sym typeface="Wingdings"/>
              </a:rPr>
              <a:t></a:t>
            </a:r>
            <a:r>
              <a:rPr lang="bn-BD" sz="3200" dirty="0" smtClean="0">
                <a:latin typeface="NikoshBAN" pitchFamily="2" charset="0"/>
                <a:cs typeface="NikoshBAN" pitchFamily="2" charset="0"/>
                <a:sym typeface="Wingdings"/>
              </a:rPr>
              <a:t> লাভ = বিক্রয়মূল্য - ক্রয়মুল্য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83018" y="1604872"/>
            <a:ext cx="4241867" cy="584775"/>
          </a:xfrm>
          <a:prstGeom prst="rect">
            <a:avLst/>
          </a:prstGeom>
          <a:solidFill>
            <a:srgbClr val="DDFFDD"/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  <a:sym typeface="Wingdings"/>
              </a:rPr>
              <a:t></a:t>
            </a:r>
            <a:r>
              <a:rPr lang="bn-BD" sz="3200" dirty="0" smtClean="0">
                <a:latin typeface="NikoshBAN" pitchFamily="2" charset="0"/>
                <a:cs typeface="NikoshBAN" pitchFamily="2" charset="0"/>
                <a:sym typeface="Wingdings"/>
              </a:rPr>
              <a:t> বিক্রয়মূল্য = ক্রয়মূল্য </a:t>
            </a:r>
            <a:r>
              <a:rPr lang="bn-BD" sz="3200" dirty="0">
                <a:latin typeface="NikoshBAN" pitchFamily="2" charset="0"/>
                <a:cs typeface="NikoshBAN" pitchFamily="2" charset="0"/>
                <a:sym typeface="Wingdings"/>
              </a:rPr>
              <a:t>+</a:t>
            </a:r>
            <a:r>
              <a:rPr lang="bn-BD" sz="3200" dirty="0" smtClean="0">
                <a:latin typeface="NikoshBAN" pitchFamily="2" charset="0"/>
                <a:cs typeface="NikoshBAN" pitchFamily="2" charset="0"/>
                <a:sym typeface="Wingdings"/>
              </a:rPr>
              <a:t> লাভ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89638" y="2590800"/>
            <a:ext cx="4264727" cy="584775"/>
          </a:xfrm>
          <a:prstGeom prst="rect">
            <a:avLst/>
          </a:prstGeom>
          <a:solidFill>
            <a:srgbClr val="D9F9FF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  <a:sym typeface="Wingdings"/>
              </a:rPr>
              <a:t></a:t>
            </a:r>
            <a:r>
              <a:rPr lang="bn-BD" sz="3200" dirty="0" smtClean="0">
                <a:latin typeface="NikoshBAN" pitchFamily="2" charset="0"/>
                <a:cs typeface="NikoshBAN" pitchFamily="2" charset="0"/>
                <a:sym typeface="Wingdings"/>
              </a:rPr>
              <a:t> ক্রয়মূল্য = বিক্রয়মূল্য - লাভ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533400"/>
            <a:ext cx="3505200" cy="264217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cxnSp>
        <p:nvCxnSpPr>
          <p:cNvPr id="3" name="Straight Arrow Connector 2"/>
          <p:cNvCxnSpPr/>
          <p:nvPr/>
        </p:nvCxnSpPr>
        <p:spPr>
          <a:xfrm>
            <a:off x="685800" y="2387887"/>
            <a:ext cx="2667000" cy="660113"/>
          </a:xfrm>
          <a:prstGeom prst="straightConnector1">
            <a:avLst/>
          </a:prstGeom>
          <a:ln w="5715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518018" y="3554849"/>
            <a:ext cx="2958982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বিক্রয়মূল্য= ৮০ টাকা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2563" y="3554849"/>
            <a:ext cx="3028393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ক্রয়মূল্য= ৬০ টাকা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33496" y="5435024"/>
            <a:ext cx="294350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লাভ = ২৫ টাকা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2564" y="4494074"/>
            <a:ext cx="302839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ক্রয়মূল্য= ১০০ টাকা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2563" y="5435025"/>
            <a:ext cx="3028395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বিক্রয়মূল্য= ১২৫ টাকা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33496" y="4469249"/>
            <a:ext cx="2943504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লাভ = ২০ টাকা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13960" y="3554849"/>
            <a:ext cx="16404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লাভ =?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797512" y="5435023"/>
            <a:ext cx="1606530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ক্রয়মুল্য=?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625392" y="4494074"/>
            <a:ext cx="18854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বিক্রয়মুল্য=?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67077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2" grpId="0"/>
      <p:bldP spid="13" grpId="0"/>
      <p:bldP spid="17" grpId="0"/>
      <p:bldP spid="18" grpId="0"/>
      <p:bldP spid="11" grpId="0"/>
      <p:bldP spid="16" grpId="0"/>
      <p:bldP spid="19" grpId="0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72284" y="710625"/>
            <a:ext cx="4295776" cy="584775"/>
          </a:xfrm>
          <a:prstGeom prst="rect">
            <a:avLst/>
          </a:prstGeom>
          <a:solidFill>
            <a:srgbClr val="DDFFDD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  <a:sym typeface="Wingdings"/>
              </a:rPr>
              <a:t></a:t>
            </a:r>
            <a:r>
              <a:rPr lang="bn-BD" sz="3200" dirty="0" smtClean="0">
                <a:latin typeface="NikoshBAN" pitchFamily="2" charset="0"/>
                <a:cs typeface="NikoshBAN" pitchFamily="2" charset="0"/>
                <a:sym typeface="Wingdings"/>
              </a:rPr>
              <a:t> ক্ষতি = ক্রয়মূল্য - বিক্রয়মূল্য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07574" y="1701225"/>
            <a:ext cx="4326826" cy="584775"/>
          </a:xfrm>
          <a:prstGeom prst="rect">
            <a:avLst/>
          </a:prstGeom>
          <a:solidFill>
            <a:srgbClr val="D9F9FF"/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  <a:sym typeface="Wingdings"/>
              </a:rPr>
              <a:t></a:t>
            </a:r>
            <a:r>
              <a:rPr lang="bn-BD" sz="3200" dirty="0" smtClean="0">
                <a:latin typeface="NikoshBAN" pitchFamily="2" charset="0"/>
                <a:cs typeface="NikoshBAN" pitchFamily="2" charset="0"/>
                <a:sym typeface="Wingdings"/>
              </a:rPr>
              <a:t> ক্রয়মূল্য = বিক্রয়মূল্য </a:t>
            </a:r>
            <a:r>
              <a:rPr lang="bn-BD" sz="3200" dirty="0">
                <a:latin typeface="NikoshBAN" pitchFamily="2" charset="0"/>
                <a:cs typeface="NikoshBAN" pitchFamily="2" charset="0"/>
                <a:sym typeface="Wingdings"/>
              </a:rPr>
              <a:t>+</a:t>
            </a:r>
            <a:r>
              <a:rPr lang="bn-BD" sz="3200" dirty="0" smtClean="0">
                <a:latin typeface="NikoshBAN" pitchFamily="2" charset="0"/>
                <a:cs typeface="NikoshBAN" pitchFamily="2" charset="0"/>
                <a:sym typeface="Wingdings"/>
              </a:rPr>
              <a:t> ক্ষতি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96144" y="2691825"/>
            <a:ext cx="4338256" cy="584775"/>
          </a:xfrm>
          <a:prstGeom prst="rect">
            <a:avLst/>
          </a:prstGeom>
          <a:solidFill>
            <a:srgbClr val="DDFFDD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  <a:sym typeface="Wingdings"/>
              </a:rPr>
              <a:t></a:t>
            </a:r>
            <a:r>
              <a:rPr lang="bn-BD" sz="3200" dirty="0" smtClean="0">
                <a:latin typeface="NikoshBAN" pitchFamily="2" charset="0"/>
                <a:cs typeface="NikoshBAN" pitchFamily="2" charset="0"/>
                <a:sym typeface="Wingdings"/>
              </a:rPr>
              <a:t> বিক্রয়মূল্য = ক্রয়মূল্য - ক্ষতি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276" y="710624"/>
            <a:ext cx="3532438" cy="256597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868016" y="3048000"/>
            <a:ext cx="3155679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510600" y="3505200"/>
            <a:ext cx="28873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বিক্রয়মূল্য= ৮০ টাকা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7276" y="3505200"/>
            <a:ext cx="27462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ক্রয়মূল্য= ১২০ টাকা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72123" y="4343399"/>
            <a:ext cx="2326278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ক্ষতি = ২০ টাকা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7276" y="4343400"/>
            <a:ext cx="2887329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বিক্রয়মূল্য= ৮০ টাকা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83362" y="3483343"/>
            <a:ext cx="14510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ক্ষতি = 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25892" y="4343400"/>
            <a:ext cx="1808508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ক্রয়মুল্য = 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0302" y="5334000"/>
            <a:ext cx="25875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ক্রয়মূল্য=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৯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০ টাকা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72123" y="5344885"/>
            <a:ext cx="23342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ক্ষতি = ৫০ টাকা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36083" y="5344884"/>
            <a:ext cx="20874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বিক্রয়মুল্য = 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99234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2974" y="403153"/>
            <a:ext cx="3437464" cy="2209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2850" y="3408942"/>
            <a:ext cx="1923424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বিক্রয়মূল্য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962" y="1508053"/>
            <a:ext cx="1895312" cy="981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1800" y="481850"/>
            <a:ext cx="1895312" cy="9321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727" y="2503408"/>
            <a:ext cx="1936473" cy="90553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61018" y="1413972"/>
            <a:ext cx="1879643" cy="9365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888" y="548222"/>
            <a:ext cx="1895312" cy="9321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1017" y="2303405"/>
            <a:ext cx="1879643" cy="106084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858000" y="3364248"/>
            <a:ext cx="1782660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লাভ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23" y="4114800"/>
            <a:ext cx="1956277" cy="106084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2850" y="5165634"/>
            <a:ext cx="1923424" cy="11589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17798" y="4371625"/>
            <a:ext cx="29400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টাকায় কত লাভ হবে?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306912" y="5452729"/>
            <a:ext cx="29400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টাকায় কত লাভ হবে?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33853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2297</TotalTime>
  <Words>607</Words>
  <Application>Microsoft Office PowerPoint</Application>
  <PresentationFormat>On-screen Show (4:3)</PresentationFormat>
  <Paragraphs>118</Paragraphs>
  <Slides>16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Aspect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Md. Abul Hasem</dc:creator>
  <cp:lastModifiedBy>Windows User</cp:lastModifiedBy>
  <cp:revision>260</cp:revision>
  <dcterms:created xsi:type="dcterms:W3CDTF">2006-08-16T00:00:00Z</dcterms:created>
  <dcterms:modified xsi:type="dcterms:W3CDTF">2019-08-25T16:09:48Z</dcterms:modified>
</cp:coreProperties>
</file>