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78" r:id="rId3"/>
    <p:sldId id="260" r:id="rId4"/>
    <p:sldId id="276" r:id="rId5"/>
    <p:sldId id="263" r:id="rId6"/>
    <p:sldId id="272" r:id="rId7"/>
    <p:sldId id="262" r:id="rId8"/>
    <p:sldId id="277" r:id="rId9"/>
    <p:sldId id="275" r:id="rId10"/>
    <p:sldId id="267" r:id="rId11"/>
    <p:sldId id="265" r:id="rId12"/>
    <p:sldId id="268" r:id="rId13"/>
    <p:sldId id="274" r:id="rId14"/>
    <p:sldId id="266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A9A9"/>
    <a:srgbClr val="FAE5FF"/>
    <a:srgbClr val="CCFF66"/>
    <a:srgbClr val="DDFFDD"/>
    <a:srgbClr val="644300"/>
    <a:srgbClr val="996600"/>
    <a:srgbClr val="0000CC"/>
    <a:srgbClr val="CC00FF"/>
    <a:srgbClr val="00FFFF"/>
    <a:srgbClr val="F8E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09386-DC09-4AC2-B6C5-CD5113BD35F1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DB2B0-9DE2-4442-B2A3-913E3AE19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1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70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09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04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29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9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96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08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10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58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96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26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75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04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71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4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609600"/>
            <a:ext cx="7620000" cy="5562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95600" y="2438400"/>
            <a:ext cx="3961341" cy="156966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7947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260" y="4831140"/>
            <a:ext cx="7315200" cy="1569660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একজন বিক্রেতা ২৪ টাকা দরে  ১৫ কেজি আলু বিক্রয়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করল ।এর ফলে বিক্রেতার  ১২% টাকা লাভ হল।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প্রতি কেজি আলুর ক্রয়মূল্য কত?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7260" y="464403"/>
            <a:ext cx="7359014" cy="830997"/>
          </a:xfrm>
          <a:prstGeom prst="rect">
            <a:avLst/>
          </a:prstGeom>
          <a:solidFill>
            <a:srgbClr val="F5C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"/>
          <a:stretch/>
        </p:blipFill>
        <p:spPr bwMode="auto">
          <a:xfrm>
            <a:off x="937259" y="1323975"/>
            <a:ext cx="735901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1943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385" y="3494544"/>
            <a:ext cx="7907215" cy="2677656"/>
          </a:xfrm>
          <a:prstGeom prst="rect">
            <a:avLst/>
          </a:prstGeom>
          <a:solidFill>
            <a:srgbClr val="F8E0F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u="sng" dirty="0" smtClean="0">
                <a:latin typeface="NikoshBAN" pitchFamily="2" charset="0"/>
                <a:cs typeface="NikoshBAN" pitchFamily="2" charset="0"/>
              </a:rPr>
              <a:t>সমস্যাঃ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নাবিল মিষ্টির দোকান থেকে ৪৫০ টাকা দরে ২ কেজি সন্দেশ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ক্রয় করে ৫% হারে ভ্যাট প্রদান করল। সন্দেশ ক্রয় বাবদ সে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দোকানদারকে ১০০০ টাকার নোট দিল।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ক.মিষ্টির প্রকৃত বিক্রয়মূল্য কত?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খ. বিক্রেতা তাকে কত টাকা ফেরত দিল?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গ. বিক্রেতা ১০% লাভ করলে প্রতি কেজি মিষ্টির তৈরি মূল্য কত?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385" y="762000"/>
            <a:ext cx="4249615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762000"/>
            <a:ext cx="35623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964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154031"/>
            <a:ext cx="7924800" cy="2246769"/>
          </a:xfrm>
          <a:prstGeom prst="rect">
            <a:avLst/>
          </a:prstGeom>
          <a:solidFill>
            <a:srgbClr val="EFE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দ্রবের ক্রয় মূল্য 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টাকা ও বিক্রয় মূল্য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200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টাকা  এবং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ভ্যাটের হার ৫%।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ক্রয় ও বিক্রয়মূল্যের পার্থক্য কত?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লাভের শতকরা হার কত?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 ভ্যাট ও লাভের অনুপাত কত?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464403"/>
            <a:ext cx="7924800" cy="830997"/>
          </a:xfrm>
          <a:prstGeom prst="rect">
            <a:avLst/>
          </a:prstGeom>
          <a:solidFill>
            <a:srgbClr val="B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550" y="1371600"/>
            <a:ext cx="79629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1115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7924799" cy="707886"/>
          </a:xfrm>
          <a:prstGeom prst="rect">
            <a:avLst/>
          </a:prstGeom>
          <a:solidFill>
            <a:srgbClr val="FF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404" y="1981199"/>
            <a:ext cx="4310396" cy="646331"/>
          </a:xfrm>
          <a:prstGeom prst="rect">
            <a:avLst/>
          </a:prstGeom>
          <a:solidFill>
            <a:srgbClr val="DDFFDD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১।লাভ এর সম্পর্কটি কি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9801" y="1981199"/>
            <a:ext cx="3467616" cy="646331"/>
          </a:xfrm>
          <a:prstGeom prst="rect">
            <a:avLst/>
          </a:prstGeom>
          <a:solidFill>
            <a:srgbClr val="DDFFDD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বিক্রয়মূল্য - ক্রয়মূল্য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404" y="3237132"/>
            <a:ext cx="4310396" cy="646331"/>
          </a:xfrm>
          <a:prstGeom prst="rect">
            <a:avLst/>
          </a:prstGeom>
          <a:solidFill>
            <a:srgbClr val="CCFF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।ক্ষতি এর সম্পর্কটি কি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9801" y="3246154"/>
            <a:ext cx="3491661" cy="646331"/>
          </a:xfrm>
          <a:prstGeom prst="rect">
            <a:avLst/>
          </a:prstGeom>
          <a:solidFill>
            <a:srgbClr val="CCFF66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 ক্রয়মূল্য - বিক্রয়মূল্য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040" y="4419601"/>
            <a:ext cx="565892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।বিনিয়োগে টাকা বৃদ্ধি পেলে কি হয়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8472" y="4419600"/>
            <a:ext cx="212972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 লাভ হয়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6404" y="5638800"/>
            <a:ext cx="568617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।বিনিয়োগে টাকা কমে গেলে কি হয়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8472" y="5638800"/>
            <a:ext cx="217781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 ক্ষতি হয়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1586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1" y="1524000"/>
            <a:ext cx="7924800" cy="4495800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" y="1663005"/>
            <a:ext cx="77724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 মিটার কাপড় ২০০ টাকা দরে ৫ মিটার কাপড় কিনে ২৩০ টাকা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দরে বিক্রয় করলে কত লাভ হবে 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ক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৫০ টাকা    খ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১০০ টাকা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গ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১৫০ টাকা    ঘ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২০০ 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034605"/>
            <a:ext cx="77724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শাড়ীর দাম ২০০০ টাকা। ভ্যাটের হার ৫ টাকা  হলে, মোট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কত টাকা ভ্যাট দিতে হবে 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ক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৪০ টাকা    খ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৬০ টাকা     গ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৮০ টাকা     ঘ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১০০ টাকা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1" y="4482405"/>
            <a:ext cx="77724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৩।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প্রতিটি কমলা ২৫ টাকা দরে ক্রয় 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২৭ টাকা দরে বিক্রয় করলে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 ৫০ টাকা লাভ হয়। সে কতটি কমলা ক্রয় করেছিল 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ক.    ২০টি        খ.    ২৫টি          গ.    ৩০টি         ঘ.    ৩৫টি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1" y="609600"/>
            <a:ext cx="7924799" cy="830997"/>
          </a:xfrm>
          <a:prstGeom prst="rect">
            <a:avLst/>
          </a:prstGeom>
          <a:solidFill>
            <a:srgbClr val="FF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95801" y="2574369"/>
            <a:ext cx="1828799" cy="46023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301740" y="3981450"/>
            <a:ext cx="1775460" cy="46023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514600" y="5334000"/>
            <a:ext cx="1676400" cy="46023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94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build="p"/>
      <p:bldP spid="3" grpId="0" build="p"/>
      <p:bldP spid="4" grpId="0" build="p"/>
      <p:bldP spid="5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79170" y="838200"/>
            <a:ext cx="7326630" cy="4648200"/>
          </a:xfrm>
          <a:prstGeom prst="rect">
            <a:avLst/>
          </a:prstGeom>
          <a:solidFill>
            <a:srgbClr val="B7FFB7"/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  <a:p>
            <a:endParaRPr lang="bn-BD" sz="3200" b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b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একটি ঘড়ি ৮১০ টাকায় বিক্রয় করলে ১০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ক্ষতি হয় ।</a:t>
            </a:r>
          </a:p>
          <a:p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(ক)১০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ক্ষতি ও ১৫% লাভের অর্থ কী ?</a:t>
            </a:r>
          </a:p>
          <a:p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(খ) ঘড়িটির ক্রয় মূল্য নির্ণয় কর।</a:t>
            </a:r>
          </a:p>
          <a:p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(গ) ঘড়িটি কত টাকায় বিক্রয় করলে ১৫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লাভ হবে ?</a:t>
            </a:r>
          </a:p>
        </p:txBody>
      </p:sp>
    </p:spTree>
    <p:extLst>
      <p:ext uri="{BB962C8B-B14F-4D97-AF65-F5344CB8AC3E}">
        <p14:creationId xmlns:p14="http://schemas.microsoft.com/office/powerpoint/2010/main" val="3353853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417260"/>
            <a:ext cx="6248400" cy="4069140"/>
          </a:xfrm>
          <a:prstGeom prst="rect">
            <a:avLst/>
          </a:prstGeom>
          <a:solidFill>
            <a:srgbClr val="FAE5FF"/>
          </a:solidFill>
          <a:ln w="12700">
            <a:solidFill>
              <a:schemeClr val="tx1"/>
            </a:solidFill>
          </a:ln>
        </p:spPr>
        <p:txBody>
          <a:bodyPr wrap="none" rtlCol="0">
            <a:prstTxWarp prst="textCirclePour">
              <a:avLst/>
            </a:prstTxWarp>
            <a:spAutoFit/>
          </a:bodyPr>
          <a:lstStyle/>
          <a:p>
            <a:r>
              <a:rPr lang="bn-BD" sz="9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2368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2600" y="3276600"/>
            <a:ext cx="3123614" cy="255454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endParaRPr lang="bn-IN" sz="3200" dirty="0" smtClean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 দ্বি</a:t>
            </a:r>
            <a:r>
              <a:rPr lang="bn-BD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তীয়</a:t>
            </a:r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সমানুপাত,লাভ-ক্ষতি </a:t>
            </a:r>
            <a:endParaRPr lang="bn-BD" sz="32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 মিনিট</a:t>
            </a:r>
            <a:endParaRPr lang="bn-BD" sz="3200" dirty="0" smtClean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5412" y="412436"/>
            <a:ext cx="2403988" cy="882964"/>
            <a:chOff x="-1" y="0"/>
            <a:chExt cx="2970461" cy="997527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Pentagon 3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0190" y="16662"/>
              <a:ext cx="2292108" cy="93881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1832" y="3089571"/>
            <a:ext cx="4723106" cy="3323987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মোঃ আবুল হাশেম 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বিএসসি (অনার্স), এমএসসি (প্রাণিবিদ্যা)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ছদাহা কেঁওচিয়া উচ্চ বিদ্যালয়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সাতকানিয়া, চট্রগ্রাম।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ইনডেক্স নং- ১১৪৪৯৩৯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m.a.hasem7181@gmail.com</a:t>
            </a: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মোবাইল নং- ০১৭১৭-৫৩৮৩১০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381000"/>
            <a:ext cx="2528889" cy="25288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5471969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97205"/>
            <a:ext cx="4114800" cy="29541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25872" y="2928104"/>
            <a:ext cx="2246128" cy="523220"/>
          </a:xfrm>
          <a:prstGeom prst="rect">
            <a:avLst/>
          </a:prstGeom>
          <a:solidFill>
            <a:srgbClr val="CC00FF"/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বিক্রয় বৃদ্ধি পেয়েছে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83" name="Picture 1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4380" y="497205"/>
            <a:ext cx="4162425" cy="591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92480" y="2928104"/>
            <a:ext cx="1494320" cy="523220"/>
          </a:xfrm>
          <a:prstGeom prst="rect">
            <a:avLst/>
          </a:prstGeom>
          <a:solidFill>
            <a:srgbClr val="CC00FF"/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মূল্য কমেছে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7848600" y="3493761"/>
            <a:ext cx="484632" cy="608094"/>
          </a:xfrm>
          <a:prstGeom prst="downArrow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flipV="1">
            <a:off x="3962400" y="2287506"/>
            <a:ext cx="484632" cy="608094"/>
          </a:xfrm>
          <a:prstGeom prst="downArrow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69" y="3493761"/>
            <a:ext cx="4153435" cy="288323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57200" y="457200"/>
            <a:ext cx="8229601" cy="707886"/>
          </a:xfrm>
          <a:prstGeom prst="rect">
            <a:avLst/>
          </a:prstGeom>
          <a:solidFill>
            <a:srgbClr val="B7FFB7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আজকের পাঠঃ লাভ - ক্ষতি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1613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2" grpId="0" animBg="1"/>
      <p:bldP spid="14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6696075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3606224"/>
            <a:ext cx="271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ক্রয়মূল্য = ৬০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0629" y="3599297"/>
            <a:ext cx="2949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বিক্রয়মূল্য = ৭২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811" y="4590180"/>
            <a:ext cx="7887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কোনো জিনিস যে মূল্যে ক্রয় করা হয় তাকে ক্রয়মূল্য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7811" y="5486399"/>
            <a:ext cx="7887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কোনো জিনিস যে মূল্যে বিক্রয় করা হয় তাকে বিক্রয়মূল্য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2709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317" y="3886200"/>
            <a:ext cx="8159930" cy="584775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গরুটি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12000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ক্রয়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করা হল।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6" y="4547175"/>
            <a:ext cx="8138160" cy="584775"/>
          </a:xfrm>
          <a:prstGeom prst="rect">
            <a:avLst/>
          </a:prstGeom>
          <a:solidFill>
            <a:srgbClr val="F8D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গরুটি ১৫০০০ টাকায়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করা হল।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429" y="5867400"/>
            <a:ext cx="8138160" cy="584775"/>
          </a:xfrm>
          <a:prstGeom prst="rect">
            <a:avLst/>
          </a:prstGeom>
          <a:solidFill>
            <a:srgbClr val="B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ক্রয়মূল্য অপেক্ষা বিক্রয়মূল্য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বেশি হলে লাভ হয়।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6315" y="5206425"/>
            <a:ext cx="8138160" cy="584775"/>
          </a:xfrm>
          <a:prstGeom prst="rect">
            <a:avLst/>
          </a:prstGeom>
          <a:solidFill>
            <a:srgbClr val="B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ক্রয়মূল্য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বেশি না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বিক্রয়মূল্য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374" r="-26374"/>
          <a:stretch/>
        </p:blipFill>
        <p:spPr>
          <a:xfrm flipH="1">
            <a:off x="446316" y="533400"/>
            <a:ext cx="8159929" cy="3235624"/>
          </a:xfrm>
          <a:prstGeom prst="rect">
            <a:avLst/>
          </a:prstGeom>
          <a:solidFill>
            <a:srgbClr val="A9A9A9"/>
          </a:solidFill>
        </p:spPr>
      </p:pic>
    </p:spTree>
    <p:extLst>
      <p:ext uri="{BB962C8B-B14F-4D97-AF65-F5344CB8AC3E}">
        <p14:creationId xmlns:p14="http://schemas.microsoft.com/office/powerpoint/2010/main" val="16275764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4775" y="536254"/>
            <a:ext cx="46958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5" t="6451" r="2758" b="5623"/>
          <a:stretch/>
        </p:blipFill>
        <p:spPr bwMode="auto">
          <a:xfrm>
            <a:off x="4240530" y="742951"/>
            <a:ext cx="4171950" cy="181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56" t="-3868" r="2206" b="8710"/>
          <a:stretch/>
        </p:blipFill>
        <p:spPr bwMode="auto">
          <a:xfrm>
            <a:off x="4050030" y="838200"/>
            <a:ext cx="4255770" cy="17221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2" t="6185" r="2779" b="6859"/>
          <a:stretch/>
        </p:blipFill>
        <p:spPr bwMode="auto">
          <a:xfrm>
            <a:off x="4038600" y="1066800"/>
            <a:ext cx="39243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69" t="9018" r="2332" b="7052"/>
          <a:stretch/>
        </p:blipFill>
        <p:spPr bwMode="auto">
          <a:xfrm>
            <a:off x="4107180" y="1447800"/>
            <a:ext cx="3589020" cy="138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54602" y="4836079"/>
            <a:ext cx="3592830" cy="1569660"/>
          </a:xfrm>
          <a:prstGeom prst="rect">
            <a:avLst/>
          </a:prstGeom>
          <a:solidFill>
            <a:srgbClr val="B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ক্রয়মূল্য অপেক্ষা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বিক্রয়মূল্য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হলে ক্ষতি হয়।</a:t>
            </a:r>
          </a:p>
          <a:p>
            <a:pPr algn="ctr"/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2816" y="533399"/>
            <a:ext cx="5403984" cy="31085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57199" y="3641942"/>
            <a:ext cx="1951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ক্রয়মূল্য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1732" y="4191000"/>
            <a:ext cx="182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৬৭০ 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536253"/>
            <a:ext cx="2775921" cy="31056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08375" y="3648761"/>
            <a:ext cx="1832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১০০০ 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4191000"/>
            <a:ext cx="195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বিক্রয়মূল্য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8941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0017 0.4370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00052 0.4745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069 L -0.00625 0.47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01198 0.4881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nimBg="1"/>
      <p:bldP spid="3" grpId="0"/>
      <p:bldP spid="13" grpId="0"/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71589" y="533400"/>
            <a:ext cx="4264727" cy="584775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লাভ = বিক্রয়মূল্য - ক্রয়মুল্য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3018" y="1604872"/>
            <a:ext cx="4241867" cy="584775"/>
          </a:xfrm>
          <a:prstGeom prst="rect">
            <a:avLst/>
          </a:prstGeom>
          <a:solidFill>
            <a:srgbClr val="DDFFDD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বিক্রয়মূল্য = ক্রয়মূল্য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+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লাভ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9638" y="2590800"/>
            <a:ext cx="4264727" cy="584775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ক্রয়মূল্য = বিক্রয়মূল্য - লাভ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33400"/>
            <a:ext cx="3505200" cy="26421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685800" y="2387887"/>
            <a:ext cx="2667000" cy="660113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18018" y="3554849"/>
            <a:ext cx="29589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বিক্রয়মূল্য= ৮০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2563" y="3554849"/>
            <a:ext cx="302839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ক্রয়মূল্য= ৬০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3496" y="5435024"/>
            <a:ext cx="29435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লাভ = ২৫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2564" y="4494074"/>
            <a:ext cx="30283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ক্রয়মূল্য= ১০০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563" y="5435025"/>
            <a:ext cx="30283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বিক্রয়মূল্য= ১২৫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33496" y="4469249"/>
            <a:ext cx="29435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লাভ = ২০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13960" y="3554849"/>
            <a:ext cx="1640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লাভ =?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97512" y="5435023"/>
            <a:ext cx="160653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ক্রয়মুল্য=?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5392" y="4494074"/>
            <a:ext cx="1885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বিক্রয়মুল্য=?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6707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" grpId="0"/>
      <p:bldP spid="13" grpId="0"/>
      <p:bldP spid="17" grpId="0"/>
      <p:bldP spid="18" grpId="0"/>
      <p:bldP spid="11" grpId="0"/>
      <p:bldP spid="16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2284" y="710625"/>
            <a:ext cx="4295776" cy="584775"/>
          </a:xfrm>
          <a:prstGeom prst="rect">
            <a:avLst/>
          </a:prstGeom>
          <a:solidFill>
            <a:srgbClr val="DDFFD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ক্ষতি = ক্রয়মূল্য - বিক্রয়মূল্য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7574" y="1701225"/>
            <a:ext cx="4326826" cy="584775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ক্রয়মূল্য = বিক্রয়মূল্য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+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ক্ষতি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6144" y="2691825"/>
            <a:ext cx="4338256" cy="584775"/>
          </a:xfrm>
          <a:prstGeom prst="rect">
            <a:avLst/>
          </a:prstGeom>
          <a:solidFill>
            <a:srgbClr val="DDFFD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বিক্রয়মূল্য = ক্রয়মূল্য - ক্ষতি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76" y="710624"/>
            <a:ext cx="3532438" cy="25659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868016" y="3048000"/>
            <a:ext cx="3155679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10600" y="3505200"/>
            <a:ext cx="288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বিক্রয়মূল্য= ৮০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276" y="3505200"/>
            <a:ext cx="2746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ক্রয়মূল্য= ১২০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2123" y="4343399"/>
            <a:ext cx="232627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ক্ষতি = ২০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276" y="4343400"/>
            <a:ext cx="288732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বিক্রয়মূল্য= ৮০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3362" y="3483343"/>
            <a:ext cx="1451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ক্ষতি =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5892" y="4343400"/>
            <a:ext cx="180850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ক্রয়মুল্য =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0302" y="5334000"/>
            <a:ext cx="2587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ক্রয়মূল্য=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72123" y="5344885"/>
            <a:ext cx="2334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ক্ষতি = ৫০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36083" y="5344884"/>
            <a:ext cx="2087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বিক্রয়মুল্য =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9923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974" y="403153"/>
            <a:ext cx="3437464" cy="220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850" y="3408942"/>
            <a:ext cx="1923424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বিক্রয়মূল্য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962" y="1508053"/>
            <a:ext cx="1895312" cy="98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481850"/>
            <a:ext cx="1895312" cy="932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27" y="2503408"/>
            <a:ext cx="1936473" cy="905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1018" y="1413972"/>
            <a:ext cx="1879643" cy="9365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88" y="548222"/>
            <a:ext cx="1895312" cy="9321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017" y="2303405"/>
            <a:ext cx="1879643" cy="10608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0" y="3364248"/>
            <a:ext cx="178266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লাভ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23" y="4114800"/>
            <a:ext cx="1956277" cy="10608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850" y="5165634"/>
            <a:ext cx="1923424" cy="11589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7798" y="4371625"/>
            <a:ext cx="2940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টাকায় কত লাভ হবে?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06912" y="5452729"/>
            <a:ext cx="2940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টাকায় কত লাভ হবে?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3385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2297</TotalTime>
  <Words>607</Words>
  <Application>Microsoft Office PowerPoint</Application>
  <PresentationFormat>On-screen Show (4:3)</PresentationFormat>
  <Paragraphs>118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Abul Hasem</dc:creator>
  <cp:lastModifiedBy>Windows User</cp:lastModifiedBy>
  <cp:revision>260</cp:revision>
  <dcterms:created xsi:type="dcterms:W3CDTF">2006-08-16T00:00:00Z</dcterms:created>
  <dcterms:modified xsi:type="dcterms:W3CDTF">2019-08-25T16:09:48Z</dcterms:modified>
</cp:coreProperties>
</file>