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0" r:id="rId3"/>
    <p:sldId id="275" r:id="rId4"/>
    <p:sldId id="272" r:id="rId5"/>
    <p:sldId id="273" r:id="rId6"/>
    <p:sldId id="274" r:id="rId7"/>
    <p:sldId id="258" r:id="rId8"/>
    <p:sldId id="259" r:id="rId9"/>
    <p:sldId id="260" r:id="rId10"/>
    <p:sldId id="261" r:id="rId11"/>
    <p:sldId id="262" r:id="rId12"/>
    <p:sldId id="265" r:id="rId13"/>
    <p:sldId id="263" r:id="rId14"/>
    <p:sldId id="264" r:id="rId15"/>
    <p:sldId id="266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FF5"/>
    <a:srgbClr val="33FF99"/>
    <a:srgbClr val="0000FF"/>
    <a:srgbClr val="CCFF99"/>
    <a:srgbClr val="CDFFE6"/>
    <a:srgbClr val="66FFFF"/>
    <a:srgbClr val="FFDDFF"/>
    <a:srgbClr val="FFCCFF"/>
    <a:srgbClr val="FF00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F0ED2-CA51-4B5F-88EF-E6405BA74F2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BC131-8A0E-4B25-B5BB-80678D267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1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হরের গ.সা.গু.কত? লবের ল.সা.গু. কত? সাধারন গুনিতক কত? ল.সা.গু নির্ণয়ের সুত্র কী? প্রশ্ন করা যেতে পারে</a:t>
            </a:r>
            <a:r>
              <a:rPr lang="bn-IN" baseline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61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সমস্যাটি বোর্ডে</a:t>
            </a:r>
            <a:r>
              <a:rPr lang="bn-IN" baseline="0" dirty="0" smtClean="0"/>
              <a:t> </a:t>
            </a:r>
            <a:r>
              <a:rPr lang="bn-IN" dirty="0" smtClean="0"/>
              <a:t>শিক্ষার্থীদের</a:t>
            </a:r>
            <a:r>
              <a:rPr lang="bn-IN" baseline="0" dirty="0" smtClean="0"/>
              <a:t> দ্বারা সমাধান করতে প্রশ্নত্তোরের মাধ্যমে শিক্ষক সহায়তা করতে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31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সমস্যাটি বোর্ডে</a:t>
            </a:r>
            <a:r>
              <a:rPr lang="bn-IN" baseline="0" dirty="0" smtClean="0"/>
              <a:t> </a:t>
            </a:r>
            <a:r>
              <a:rPr lang="bn-IN" dirty="0" smtClean="0"/>
              <a:t>শিক্ষার্থীদের</a:t>
            </a:r>
            <a:r>
              <a:rPr lang="bn-IN" baseline="0" dirty="0" smtClean="0"/>
              <a:t> দ্বারা সমাধান করতে প্রশ্নত্তোরের মাধ্যমে শিক্ষক সহায়তা করতে পারেন।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সময়---৫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মিনিট।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52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ও চিন্তামূলক প্রশ্নের মাধ্যমে শিক্ষার্থীদের মূল্যায়ন করে আজকের পাঠের শিখনফল অর্জিত হয়েছে কিনা তা যাচাই করা যেতে পারে।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98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সর্বোচ্চ</a:t>
            </a:r>
            <a:r>
              <a:rPr lang="bn-IN" baseline="0" dirty="0" smtClean="0"/>
              <a:t> ৩০ মিনিটের মধ্যে কাজটি সমাধান করা উচিৎ। শিক্ষার্থীদের তথ্যটি জানিয়ে দেওয়া যেতে পারে।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816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ধন্যবাদ</a:t>
            </a:r>
            <a:r>
              <a:rPr lang="bn-IN" baseline="0" dirty="0" smtClean="0"/>
              <a:t> জানিয়ে আজকের শ্রেণির কার্যক্রম সমাপ্ত ঘোষণা  যেতে পারে।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22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493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6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চিত্রটির নাম কী? ষড়ভুজের অবশিষ্ট অংশের মান কত? বলেরঅবশিষ্ট অংশের মান কত? বলেরঅবশিষ্ট অংশের মান কত? নির্ধারিতি প্রস্নত্তোরের মাধ্যমে পাঠ ঘোষণা  করা যেতে পারে।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97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স্লাইডটি হাইড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করে রাখা যেতে পারে অথবা দেখানো যেতে পারে।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94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রঙ্গীন</a:t>
            </a:r>
            <a:r>
              <a:rPr lang="bn-IN" baseline="0" dirty="0" smtClean="0"/>
              <a:t> অংশের মান কত? লবের সাধারন গুণনীয়ক কী?হরের সাধারন গুনিতক্ক কত? ভগ্নাশের সাধারন গুননীয়ক কী কী?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প্রশ্ন করা যেতে পারে।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13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baseline="0" dirty="0" smtClean="0"/>
              <a:t>এগুলো কী? লবগুলোর সাধারন গুণনিয়ক কত? হরের সাধারন গুনিতক কত? ল.সা.গু. কত?সাধারন গুননীয়ক কী কী? কোনটি বড়? গ.সা.গু. কত? গ.সা.গু. নির্ণয়ের সূত্র কী?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প্রশ্ন করা যেতে পারে।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22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দ্বারা বোর্ডে সমস্যাটি দুটির সমাধান করতে শিক্ষক সহায়তা করবেন।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সময়—৪ মিনিট।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96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তগোলকের কত অংশ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একত্রিত আছে? এদের গ.সা.গু. ও ল.সা.গু. কত? এদের সাধারন গুনিতক কত? সাধারন গুনিতক নির্ণয়ের সুত্র কী? প্রশ্ন করা যেতে পারে।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C131-8A0E-4B25-B5BB-80678D2675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6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80.png"/><Relationship Id="rId4" Type="http://schemas.openxmlformats.org/officeDocument/2006/relationships/image" Target="../media/image370.pn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5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371600" y="1447800"/>
            <a:ext cx="6019800" cy="4572000"/>
          </a:xfrm>
          <a:prstGeom prst="cloud">
            <a:avLst/>
          </a:prstGeom>
          <a:gradFill flip="none" rotWithShape="1">
            <a:gsLst>
              <a:gs pos="0">
                <a:srgbClr val="00FFFF">
                  <a:tint val="66000"/>
                  <a:satMod val="160000"/>
                </a:srgbClr>
              </a:gs>
              <a:gs pos="50000">
                <a:srgbClr val="00FFFF">
                  <a:tint val="44500"/>
                  <a:satMod val="160000"/>
                </a:srgbClr>
              </a:gs>
              <a:gs pos="100000">
                <a:srgbClr val="00FFF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Wave2">
              <a:avLst>
                <a:gd name="adj1" fmla="val 20000"/>
                <a:gd name="adj2" fmla="val 0"/>
              </a:avLst>
            </a:prstTxWarp>
            <a:noAutofit/>
          </a:bodyPr>
          <a:lstStyle/>
          <a:p>
            <a:pPr algn="ctr"/>
            <a:r>
              <a:rPr lang="bn-IN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CC"/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6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c 3"/>
          <p:cNvSpPr/>
          <p:nvPr/>
        </p:nvSpPr>
        <p:spPr>
          <a:xfrm>
            <a:off x="838200" y="695980"/>
            <a:ext cx="1676400" cy="1676400"/>
          </a:xfrm>
          <a:prstGeom prst="arc">
            <a:avLst>
              <a:gd name="adj1" fmla="val 16200000"/>
              <a:gd name="adj2" fmla="val 5481833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c 4"/>
          <p:cNvSpPr/>
          <p:nvPr/>
        </p:nvSpPr>
        <p:spPr>
          <a:xfrm rot="5400000">
            <a:off x="3502513" y="706104"/>
            <a:ext cx="1681774" cy="1676400"/>
          </a:xfrm>
          <a:prstGeom prst="arc">
            <a:avLst>
              <a:gd name="adj1" fmla="val 5514482"/>
              <a:gd name="adj2" fmla="val 10833230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/>
          <p:cNvSpPr/>
          <p:nvPr/>
        </p:nvSpPr>
        <p:spPr>
          <a:xfrm>
            <a:off x="851881" y="695980"/>
            <a:ext cx="1676400" cy="1676400"/>
          </a:xfrm>
          <a:prstGeom prst="arc">
            <a:avLst>
              <a:gd name="adj1" fmla="val 5434183"/>
              <a:gd name="adj2" fmla="val 16143556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>
            <a:off x="6247838" y="706869"/>
            <a:ext cx="1753162" cy="1719950"/>
          </a:xfrm>
          <a:prstGeom prst="arc">
            <a:avLst>
              <a:gd name="adj1" fmla="val 16135827"/>
              <a:gd name="adj2" fmla="val 18972785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>
            <a:off x="6246596" y="706869"/>
            <a:ext cx="1753162" cy="1719950"/>
          </a:xfrm>
          <a:prstGeom prst="arc">
            <a:avLst>
              <a:gd name="adj1" fmla="val 18954434"/>
              <a:gd name="adj2" fmla="val 21536215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>
            <a:off x="6245332" y="695980"/>
            <a:ext cx="1753162" cy="1719950"/>
          </a:xfrm>
          <a:prstGeom prst="arc">
            <a:avLst>
              <a:gd name="adj1" fmla="val 8093052"/>
              <a:gd name="adj2" fmla="val 10788093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/>
          <p:cNvSpPr/>
          <p:nvPr/>
        </p:nvSpPr>
        <p:spPr>
          <a:xfrm>
            <a:off x="6246596" y="695980"/>
            <a:ext cx="1753162" cy="1719950"/>
          </a:xfrm>
          <a:prstGeom prst="arc">
            <a:avLst>
              <a:gd name="adj1" fmla="val 2699617"/>
              <a:gd name="adj2" fmla="val 5422640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/>
          <p:cNvSpPr/>
          <p:nvPr/>
        </p:nvSpPr>
        <p:spPr>
          <a:xfrm>
            <a:off x="6245332" y="706869"/>
            <a:ext cx="1753162" cy="1719950"/>
          </a:xfrm>
          <a:prstGeom prst="arc">
            <a:avLst>
              <a:gd name="adj1" fmla="val 21541935"/>
              <a:gd name="adj2" fmla="val 2691621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>
            <a:off x="6247838" y="706869"/>
            <a:ext cx="1753162" cy="1719950"/>
          </a:xfrm>
          <a:prstGeom prst="arc">
            <a:avLst>
              <a:gd name="adj1" fmla="val 10784891"/>
              <a:gd name="adj2" fmla="val 13671272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c 37"/>
          <p:cNvSpPr/>
          <p:nvPr/>
        </p:nvSpPr>
        <p:spPr>
          <a:xfrm>
            <a:off x="6246596" y="706869"/>
            <a:ext cx="1753162" cy="1719950"/>
          </a:xfrm>
          <a:prstGeom prst="arc">
            <a:avLst>
              <a:gd name="adj1" fmla="val 13489708"/>
              <a:gd name="adj2" fmla="val 16259736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38"/>
          <p:cNvSpPr/>
          <p:nvPr/>
        </p:nvSpPr>
        <p:spPr>
          <a:xfrm rot="10800000">
            <a:off x="6247838" y="695980"/>
            <a:ext cx="1753162" cy="1719950"/>
          </a:xfrm>
          <a:prstGeom prst="arc">
            <a:avLst>
              <a:gd name="adj1" fmla="val 16216555"/>
              <a:gd name="adj2" fmla="val 19016602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/>
          <p:cNvSpPr/>
          <p:nvPr/>
        </p:nvSpPr>
        <p:spPr>
          <a:xfrm rot="5400000">
            <a:off x="3502513" y="698667"/>
            <a:ext cx="1681774" cy="1676400"/>
          </a:xfrm>
          <a:prstGeom prst="arc">
            <a:avLst>
              <a:gd name="adj1" fmla="val 10762178"/>
              <a:gd name="adj2" fmla="val 16284062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/>
          <p:cNvSpPr/>
          <p:nvPr/>
        </p:nvSpPr>
        <p:spPr>
          <a:xfrm rot="5400000">
            <a:off x="3502513" y="698667"/>
            <a:ext cx="1681774" cy="1676400"/>
          </a:xfrm>
          <a:prstGeom prst="arc">
            <a:avLst>
              <a:gd name="adj1" fmla="val 16200201"/>
              <a:gd name="adj2" fmla="val 21594853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/>
          <p:cNvSpPr/>
          <p:nvPr/>
        </p:nvSpPr>
        <p:spPr>
          <a:xfrm rot="5400000">
            <a:off x="3502513" y="698667"/>
            <a:ext cx="1681774" cy="1676400"/>
          </a:xfrm>
          <a:prstGeom prst="arc">
            <a:avLst>
              <a:gd name="adj1" fmla="val 21566357"/>
              <a:gd name="adj2" fmla="val 5516209"/>
            </a:avLst>
          </a:prstGeom>
          <a:solidFill>
            <a:srgbClr val="FF00FF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2755553" y="1149183"/>
                <a:ext cx="570990" cy="857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bn-IN" sz="3200" b="1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1" i="0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200" b="1" i="0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bn-IN" sz="32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553" y="1149183"/>
                <a:ext cx="570990" cy="857094"/>
              </a:xfrm>
              <a:prstGeom prst="rect">
                <a:avLst/>
              </a:prstGeom>
              <a:blipFill rotWithShape="1">
                <a:blip r:embed="rId3"/>
                <a:stretch>
                  <a:fillRect l="-26596" r="-26596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8082810" y="1168594"/>
                <a:ext cx="596638" cy="8233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bn-IN" sz="3200" b="1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1" i="0" smtClean="0">
                            <a:latin typeface="Cambria Math"/>
                            <a:cs typeface="NikoshBAN" pitchFamily="2" charset="0"/>
                          </a:rPr>
                          <m:t>৫</m:t>
                        </m:r>
                      </m:num>
                      <m:den>
                        <m:r>
                          <a:rPr lang="bn-IN" sz="3200" b="1" i="0" smtClean="0">
                            <a:latin typeface="Cambria Math"/>
                            <a:cs typeface="NikoshBAN" pitchFamily="2" charset="0"/>
                          </a:rPr>
                          <m:t>৮</m:t>
                        </m:r>
                      </m:den>
                    </m:f>
                  </m:oMath>
                </a14:m>
                <a:r>
                  <a:rPr lang="bn-IN" sz="32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810" y="1168594"/>
                <a:ext cx="596638" cy="823367"/>
              </a:xfrm>
              <a:prstGeom prst="rect">
                <a:avLst/>
              </a:prstGeom>
              <a:blipFill rotWithShape="1">
                <a:blip r:embed="rId4"/>
                <a:stretch>
                  <a:fillRect l="-25510" r="-25510" b="-14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334000" y="1160069"/>
                <a:ext cx="607859" cy="796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bn-IN" sz="3200" b="1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1" i="0" smtClean="0">
                            <a:latin typeface="Cambria Math"/>
                            <a:cs typeface="NikoshBAN" pitchFamily="2" charset="0"/>
                          </a:rPr>
                          <m:t>৩</m:t>
                        </m:r>
                      </m:num>
                      <m:den>
                        <m:r>
                          <a:rPr lang="bn-IN" sz="3200" b="1" i="0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bn-IN" sz="32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1160069"/>
                <a:ext cx="607859" cy="796500"/>
              </a:xfrm>
              <a:prstGeom prst="rect">
                <a:avLst/>
              </a:prstGeom>
              <a:blipFill rotWithShape="1">
                <a:blip r:embed="rId5"/>
                <a:stretch>
                  <a:fillRect l="-25000" r="-25000" b="-14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Box 77"/>
          <p:cNvSpPr txBox="1"/>
          <p:nvPr/>
        </p:nvSpPr>
        <p:spPr>
          <a:xfrm>
            <a:off x="533400" y="2738735"/>
            <a:ext cx="812427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ভগ্নাংশগুলোর হরের গ.সা.গু. ২ এবং লবের ল.সা.গু. ১৫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542957" y="3205031"/>
                <a:ext cx="8114720" cy="103515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ভগ্নাংশগুলোর হরের গ.সা.গু.কে হর এবং লবের ল.সা.গু.কে লব ধরে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4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১৫</m:t>
                        </m:r>
                      </m:num>
                      <m:den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ভগ্নাংশটি</a:t>
                </a:r>
              </a:p>
              <a:p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বিবেচনা করি এবং একে প্রদত্ত ভগ্নাংশগুলো দ্বারা ভাগ করি।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57" y="3205031"/>
                <a:ext cx="8114720" cy="1035155"/>
              </a:xfrm>
              <a:prstGeom prst="rect">
                <a:avLst/>
              </a:prstGeom>
              <a:blipFill rotWithShape="1">
                <a:blip r:embed="rId6"/>
                <a:stretch>
                  <a:fillRect l="-1049" b="-10983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533400" y="4240186"/>
                <a:ext cx="8114722" cy="6767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400" b="1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bn-IN" sz="2400" b="1" i="0" smtClean="0">
                            <a:latin typeface="Cambria Math"/>
                          </a:rPr>
                          <m:t>১৫</m:t>
                        </m:r>
                      </m:num>
                      <m:den>
                        <m:r>
                          <a:rPr lang="bn-IN" sz="2400" b="1" i="0" smtClean="0">
                            <a:latin typeface="Cambria Math"/>
                          </a:rPr>
                          <m:t>২</m:t>
                        </m:r>
                      </m:den>
                    </m:f>
                  </m:oMath>
                </a14:m>
                <a:r>
                  <a:rPr lang="bn-IN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× </m:t>
                    </m:r>
                    <m:f>
                      <m:fPr>
                        <m:ctrlP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২</m:t>
                        </m:r>
                      </m:num>
                      <m:den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১</m:t>
                        </m:r>
                      </m:den>
                    </m:f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=</m:t>
                    </m:r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১৫</m:t>
                    </m:r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,         </m:t>
                    </m:r>
                    <m:f>
                      <m:fPr>
                        <m:ctrlP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১৫</m:t>
                        </m:r>
                      </m:num>
                      <m:den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২</m:t>
                        </m:r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 </m:t>
                        </m:r>
                      </m:den>
                    </m:f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× </m:t>
                    </m:r>
                    <m:f>
                      <m:fPr>
                        <m:ctrlP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৪</m:t>
                        </m:r>
                      </m:num>
                      <m:den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৩</m:t>
                        </m:r>
                      </m:den>
                    </m:f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১০</m:t>
                    </m:r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,            </m:t>
                    </m:r>
                    <m:f>
                      <m:fPr>
                        <m:ctrlP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১৫</m:t>
                        </m:r>
                      </m:num>
                      <m:den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 × </m:t>
                    </m:r>
                    <m:f>
                      <m:fPr>
                        <m:ctrlP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৮</m:t>
                        </m:r>
                      </m:num>
                      <m:den>
                        <m:r>
                          <a:rPr lang="bn-IN" sz="24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৫</m:t>
                        </m:r>
                      </m:den>
                    </m:f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=</m:t>
                    </m:r>
                    <m:r>
                      <a:rPr lang="bn-IN" sz="24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১২</m:t>
                    </m:r>
                  </m:oMath>
                </a14:m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240186"/>
                <a:ext cx="8114722" cy="676788"/>
              </a:xfrm>
              <a:prstGeom prst="rect">
                <a:avLst/>
              </a:prstGeom>
              <a:blipFill rotWithShape="1">
                <a:blip r:embed="rId7"/>
                <a:stretch>
                  <a:fillRect l="-1124" b="-7895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533400" y="4916974"/>
                <a:ext cx="8114719" cy="66582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bn-IN" sz="24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2400" b="1" i="1" smtClean="0">
                        <a:latin typeface="Cambria Math"/>
                        <a:cs typeface="NikoshBAN" pitchFamily="2" charset="0"/>
                        <a:sym typeface="Symbol"/>
                      </a:rPr>
                      <m:t></m:t>
                    </m:r>
                    <m:r>
                      <a:rPr lang="bn-IN" sz="2400" b="1" i="1" smtClean="0">
                        <a:latin typeface="Cambria Math"/>
                        <a:cs typeface="NikoshBAN" pitchFamily="2" charset="0"/>
                      </a:rPr>
                      <m:t> </m:t>
                    </m:r>
                    <m:f>
                      <m:fPr>
                        <m:ctrlPr>
                          <a:rPr lang="bn-IN" sz="2400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1" i="0">
                            <a:latin typeface="Cambria Math"/>
                            <a:cs typeface="NikoshBAN" pitchFamily="2" charset="0"/>
                          </a:rPr>
                          <m:t>১৫</m:t>
                        </m:r>
                      </m:num>
                      <m:den>
                        <m:r>
                          <a:rPr lang="bn-IN" sz="2400" b="1" i="1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bn-IN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হচ্ছে</a:t>
                </a:r>
                <a:r>
                  <a:rPr lang="bn-IN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1" i="0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2400" b="1" i="0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 ,  </m:t>
                    </m:r>
                    <m:f>
                      <m:fPr>
                        <m:ctrlPr>
                          <a:rPr lang="bn-IN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1" i="0" smtClean="0">
                            <a:latin typeface="Cambria Math"/>
                            <a:cs typeface="NikoshBAN" pitchFamily="2" charset="0"/>
                          </a:rPr>
                          <m:t>৩</m:t>
                        </m:r>
                      </m:num>
                      <m:den>
                        <m:r>
                          <a:rPr lang="bn-IN" sz="2400" b="1" i="0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 ,  </m:t>
                    </m:r>
                    <m:f>
                      <m:fPr>
                        <m:ctrlPr>
                          <a:rPr lang="bn-IN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1" i="0" smtClean="0">
                            <a:latin typeface="Cambria Math"/>
                            <a:cs typeface="NikoshBAN" pitchFamily="2" charset="0"/>
                          </a:rPr>
                          <m:t>৫</m:t>
                        </m:r>
                      </m:num>
                      <m:den>
                        <m:r>
                          <a:rPr lang="bn-IN" sz="2400" b="1" i="0" smtClean="0">
                            <a:latin typeface="Cambria Math"/>
                            <a:cs typeface="NikoshBAN" pitchFamily="2" charset="0"/>
                          </a:rPr>
                          <m:t>৮</m:t>
                        </m:r>
                      </m:den>
                    </m:f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এর</m:t>
                    </m:r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একটি</m:t>
                    </m:r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সাধারন</m:t>
                    </m:r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গুণিতক।</m:t>
                    </m:r>
                    <m:r>
                      <a:rPr lang="bn-IN" sz="2400" b="1" i="0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916974"/>
                <a:ext cx="8114719" cy="665823"/>
              </a:xfrm>
              <a:prstGeom prst="rect">
                <a:avLst/>
              </a:prstGeom>
              <a:blipFill rotWithShape="1">
                <a:blip r:embed="rId8"/>
                <a:stretch>
                  <a:fillRect b="-7143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533401" y="5582797"/>
                <a:ext cx="8114718" cy="7943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ভগ্নাংশগুলোর  সাধারন গুণিতক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4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ভগ্নাংশগুলোর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লবের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সাধারন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গুণিতক</m:t>
                        </m:r>
                      </m:num>
                      <m:den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ভগ্নাংশগুলোর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হরের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সাধারন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400" b="0" i="1" smtClean="0">
                            <a:latin typeface="Cambria Math"/>
                            <a:cs typeface="NikoshBAN" pitchFamily="2" charset="0"/>
                          </a:rPr>
                          <m:t>গুণনীয়ক</m:t>
                        </m:r>
                      </m:den>
                    </m:f>
                  </m:oMath>
                </a14:m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1" y="5582797"/>
                <a:ext cx="8114718" cy="794320"/>
              </a:xfrm>
              <a:prstGeom prst="rect">
                <a:avLst/>
              </a:prstGeom>
              <a:blipFill rotWithShape="1">
                <a:blip r:embed="rId9"/>
                <a:stretch>
                  <a:fillRect l="-1124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86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03489 3.33333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0.03333 3.33333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022E-16 L -0.01667 -0.0451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-226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3" presetClass="pat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03334 -0.0333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-1667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01667 0.0338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169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03333 0.03334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3" presetClass="path" presetSubtype="0" accel="50000" decel="5000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5.55112E-17 L 0.02118 -0.05556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-2778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0.04601 -0.0206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-1042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-0.03715 0.0143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8" y="718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11111E-6 L 0.00434 0.03658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829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3" presetClass="pat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3784 0.02384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2" y="1181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63" presetClass="pat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5.55112E-17 L -0.029 -0.03333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" y="-1667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63" presetClass="pat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8148E-6 L -0.00399 -0.0539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2708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5.55112E-17 L -0.02083 0.03657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2" y="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60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75" grpId="0"/>
      <p:bldP spid="76" grpId="0"/>
      <p:bldP spid="77" grpId="0"/>
      <p:bldP spid="78" grpId="0" animBg="1"/>
      <p:bldP spid="79" grpId="0" uiExpand="1" build="p" animBg="1"/>
      <p:bldP spid="80" grpId="0" animBg="1"/>
      <p:bldP spid="81" grpId="0" animBg="1"/>
      <p:bldP spid="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09600" y="533400"/>
            <a:ext cx="8013196" cy="1002881"/>
            <a:chOff x="2596135" y="521118"/>
            <a:chExt cx="3505200" cy="1002881"/>
          </a:xfrm>
        </p:grpSpPr>
        <p:sp>
          <p:nvSpPr>
            <p:cNvPr id="4" name="Rectangle 3"/>
            <p:cNvSpPr/>
            <p:nvPr/>
          </p:nvSpPr>
          <p:spPr>
            <a:xfrm>
              <a:off x="2596135" y="521118"/>
              <a:ext cx="3505200" cy="1002881"/>
            </a:xfrm>
            <a:prstGeom prst="rect">
              <a:avLst/>
            </a:prstGeom>
            <a:solidFill>
              <a:srgbClr val="FFDDFF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562342" y="533401"/>
                  <a:ext cx="256078" cy="9214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600" b="1" i="1" smtClean="0">
                              <a:latin typeface="Cambria Math"/>
                              <a:cs typeface="NikoshBAN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৪</m:t>
                          </m:r>
                        </m:den>
                      </m:f>
                    </m:oMath>
                  </a14:m>
                  <a:r>
                    <a:rPr lang="bn-IN" sz="3600" b="1" dirty="0" smtClean="0">
                      <a:latin typeface="NikoshBAN" pitchFamily="2" charset="0"/>
                      <a:cs typeface="NikoshBAN" pitchFamily="2" charset="0"/>
                    </a:rPr>
                    <a:t> ,</a:t>
                  </a:r>
                  <a:endParaRPr lang="en-US" sz="36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2342" y="533401"/>
                  <a:ext cx="256078" cy="92147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r="-31250" b="-152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4138604" y="533400"/>
                  <a:ext cx="357752" cy="8844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৩</m:t>
                          </m:r>
                        </m:num>
                        <m:den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১৬</m:t>
                          </m:r>
                        </m:den>
                      </m:f>
                    </m:oMath>
                  </a14:m>
                  <a:r>
                    <a:rPr lang="bn-IN" sz="3600" b="1" dirty="0" smtClean="0">
                      <a:latin typeface="NikoshBAN" pitchFamily="2" charset="0"/>
                      <a:cs typeface="NikoshBAN" pitchFamily="2" charset="0"/>
                    </a:rPr>
                    <a:t> ,</a:t>
                  </a:r>
                  <a:endParaRPr lang="en-US" sz="36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8604" y="533400"/>
                  <a:ext cx="357752" cy="884473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r="-21481" b="-158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4738854" y="521119"/>
                  <a:ext cx="313576" cy="9544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৯</m:t>
                          </m:r>
                        </m:num>
                        <m:den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২০</m:t>
                          </m:r>
                        </m:den>
                      </m:f>
                    </m:oMath>
                  </a14:m>
                  <a:r>
                    <a:rPr lang="bn-IN" sz="3600" b="1" dirty="0" smtClean="0">
                      <a:latin typeface="NikoshBAN" pitchFamily="2" charset="0"/>
                      <a:cs typeface="NikoshBAN" pitchFamily="2" charset="0"/>
                    </a:rPr>
                    <a:t> </a:t>
                  </a:r>
                  <a:endParaRPr lang="en-US" sz="36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8854" y="521119"/>
                  <a:ext cx="313576" cy="95442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r="-25641" b="-108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Box 7"/>
          <p:cNvSpPr txBox="1"/>
          <p:nvPr/>
        </p:nvSpPr>
        <p:spPr>
          <a:xfrm>
            <a:off x="609601" y="1647537"/>
            <a:ext cx="8006927" cy="523220"/>
          </a:xfrm>
          <a:prstGeom prst="rect">
            <a:avLst/>
          </a:prstGeom>
          <a:solidFill>
            <a:srgbClr val="EBFFEB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হরগুলোর গ.সা.গু. = ৪ এবং লবগুলোর ল.সা.গু. = ৯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8713" y="3060282"/>
                <a:ext cx="8006927" cy="739754"/>
              </a:xfrm>
              <a:prstGeom prst="rect">
                <a:avLst/>
              </a:prstGeom>
              <a:solidFill>
                <a:srgbClr val="EBFFEB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৯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  </m:t>
                    </m:r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এর</m:t>
                    </m:r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গুণিতকগুলো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১৮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f>
                      <m:fPr>
                        <m:ctrlP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২৭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f>
                      <m:fPr>
                        <m:ctrlP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৩৬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 ইত্যাদি।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13" y="3060282"/>
                <a:ext cx="8006927" cy="739754"/>
              </a:xfrm>
              <a:prstGeom prst="rect">
                <a:avLst/>
              </a:prstGeom>
              <a:blipFill rotWithShape="1">
                <a:blip r:embed="rId6"/>
                <a:stretch>
                  <a:fillRect l="-1443" b="-12097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8714" y="2246957"/>
                <a:ext cx="8006927" cy="737125"/>
              </a:xfrm>
              <a:prstGeom prst="rect">
                <a:avLst/>
              </a:prstGeom>
              <a:solidFill>
                <a:srgbClr val="EBFFEB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 প্রদত্ত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ভগ্নাংশগুলোর  সাধারন গুণিতক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৯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14" y="2246957"/>
                <a:ext cx="8006927" cy="737125"/>
              </a:xfrm>
              <a:prstGeom prst="rect">
                <a:avLst/>
              </a:prstGeom>
              <a:blipFill rotWithShape="1">
                <a:blip r:embed="rId7"/>
                <a:stretch>
                  <a:fillRect l="-1443" b="-12097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9600" y="3898482"/>
                <a:ext cx="8006928" cy="739754"/>
              </a:xfrm>
              <a:prstGeom prst="rect">
                <a:avLst/>
              </a:prstGeom>
              <a:solidFill>
                <a:srgbClr val="EBFFEB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কিন্তু</a:t>
                </a:r>
                <a:r>
                  <a:rPr lang="bn-IN" sz="2800" b="1" dirty="0" smtClean="0">
                    <a:latin typeface="NikoshBAN" pitchFamily="2" charset="0"/>
                    <a:cs typeface="NikoshBAN" pitchFamily="2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1" i="1" smtClean="0">
                            <a:latin typeface="Cambria Math"/>
                            <a:cs typeface="NikoshBAN" pitchFamily="2" charset="0"/>
                          </a:rPr>
                          <m:t>৯</m:t>
                        </m:r>
                      </m:num>
                      <m:den>
                        <m:r>
                          <a:rPr lang="bn-IN" sz="2800" b="1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bn-IN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IN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&lt;</m:t>
                    </m:r>
                    <m:r>
                      <a:rPr lang="bn-IN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f>
                      <m:fPr>
                        <m:ctrlPr>
                          <a:rPr lang="bn-IN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0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১৮</m:t>
                        </m:r>
                      </m:num>
                      <m:den>
                        <m:r>
                          <a:rPr lang="bn-IN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&lt; </m:t>
                    </m:r>
                    <m:f>
                      <m:fPr>
                        <m:ctrlPr>
                          <a:rPr lang="bn-IN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২৭</m:t>
                        </m:r>
                      </m:num>
                      <m:den>
                        <m:r>
                          <a:rPr lang="bn-IN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&lt; </m:t>
                    </m:r>
                    <m:f>
                      <m:fPr>
                        <m:ctrlPr>
                          <a:rPr lang="bn-IN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0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৩৬</m:t>
                        </m:r>
                      </m:num>
                      <m:den>
                        <m:r>
                          <a:rPr lang="bn-IN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bn-IN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ইত্যাদি।</m:t>
                    </m:r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898482"/>
                <a:ext cx="8006928" cy="739754"/>
              </a:xfrm>
              <a:prstGeom prst="rect">
                <a:avLst/>
              </a:prstGeom>
              <a:blipFill rotWithShape="1">
                <a:blip r:embed="rId8"/>
                <a:stretch>
                  <a:fillRect l="-1444" b="-12097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9601" y="4723691"/>
                <a:ext cx="8013196" cy="762709"/>
              </a:xfrm>
              <a:prstGeom prst="rect">
                <a:avLst/>
              </a:prstGeom>
              <a:solidFill>
                <a:srgbClr val="EBFFEB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cs typeface="NikoshBAN" pitchFamily="2" charset="0"/>
                    <a:sym typeface="Symbol"/>
                  </a:rPr>
                  <a:t></a:t>
                </a:r>
                <a:r>
                  <a:rPr lang="bn-IN" sz="2800" b="1" dirty="0" smtClean="0">
                    <a:cs typeface="NikoshBAN" pitchFamily="2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1" i="1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2800" b="1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f>
                      <m:fPr>
                        <m:ctrlPr>
                          <a:rPr lang="bn-IN" sz="28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1" i="0" smtClean="0">
                            <a:latin typeface="Cambria Math"/>
                            <a:cs typeface="NikoshBAN" pitchFamily="2" charset="0"/>
                          </a:rPr>
                          <m:t>৩</m:t>
                        </m:r>
                      </m:num>
                      <m:den>
                        <m:r>
                          <a:rPr lang="bn-IN" sz="2800" b="1" i="0" smtClean="0">
                            <a:latin typeface="Cambria Math"/>
                            <a:cs typeface="NikoshBAN" pitchFamily="2" charset="0"/>
                          </a:rPr>
                          <m:t>১৬</m:t>
                        </m:r>
                      </m:den>
                    </m:f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f>
                      <m:fPr>
                        <m:ctrlPr>
                          <a:rPr lang="bn-IN" sz="28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1" i="0" smtClean="0">
                            <a:latin typeface="Cambria Math"/>
                            <a:cs typeface="NikoshBAN" pitchFamily="2" charset="0"/>
                          </a:rPr>
                          <m:t>৯</m:t>
                        </m:r>
                      </m:num>
                      <m:den>
                        <m:r>
                          <a:rPr lang="bn-IN" sz="2800" b="1" i="0" smtClean="0">
                            <a:latin typeface="Cambria Math"/>
                            <a:cs typeface="NikoshBAN" pitchFamily="2" charset="0"/>
                          </a:rPr>
                          <m:t>২০</m:t>
                        </m:r>
                      </m:den>
                    </m:f>
                    <m:r>
                      <a:rPr lang="bn-IN" sz="2800" b="1" i="0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ভগ্নাংশগুলোর  গুণিতকগুলোর মধ্যে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1" i="0" smtClean="0">
                            <a:latin typeface="Cambria Math"/>
                            <a:cs typeface="NikoshBAN" pitchFamily="2" charset="0"/>
                          </a:rPr>
                          <m:t>৯</m:t>
                        </m:r>
                      </m:num>
                      <m:den>
                        <m:r>
                          <a:rPr lang="bn-IN" sz="2800" b="1" i="0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2800" b="1" i="0" smtClean="0">
                        <a:latin typeface="Cambria Math"/>
                        <a:cs typeface="NikoshBAN" pitchFamily="2" charset="0"/>
                      </a:rPr>
                      <m:t>  </m:t>
                    </m:r>
                    <m:r>
                      <a:rPr lang="bn-IN" sz="2800" b="1" i="0" smtClean="0">
                        <a:latin typeface="Cambria Math"/>
                        <a:cs typeface="NikoshBAN" pitchFamily="2" charset="0"/>
                      </a:rPr>
                      <m:t>সবচেয়ে</m:t>
                    </m:r>
                    <m:r>
                      <a:rPr lang="bn-IN" sz="2800" b="1" i="0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2800" b="1" i="0" smtClean="0">
                        <a:latin typeface="Cambria Math"/>
                        <a:cs typeface="NikoshBAN" pitchFamily="2" charset="0"/>
                      </a:rPr>
                      <m:t>ছোট।</m:t>
                    </m:r>
                  </m:oMath>
                </a14:m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1" y="4723691"/>
                <a:ext cx="8013196" cy="762709"/>
              </a:xfrm>
              <a:prstGeom prst="rect">
                <a:avLst/>
              </a:prstGeom>
              <a:blipFill rotWithShape="1">
                <a:blip r:embed="rId9"/>
                <a:stretch>
                  <a:fillRect l="-1442" b="-8594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9601" y="5561981"/>
                <a:ext cx="8013197" cy="838819"/>
              </a:xfrm>
              <a:prstGeom prst="rect">
                <a:avLst/>
              </a:prstGeom>
              <a:solidFill>
                <a:srgbClr val="EBFFEB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প্রদত্ত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ভগ্নাংশগুলোর ল.সা.গু.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ভগ্নাংশগুলোর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লবের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ল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সা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গু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ভগ্নাংশগুলোর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হরের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গ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সা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গু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</m:den>
                    </m:f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1" y="5561981"/>
                <a:ext cx="8013197" cy="838819"/>
              </a:xfrm>
              <a:prstGeom prst="rect">
                <a:avLst/>
              </a:prstGeom>
              <a:blipFill rotWithShape="1">
                <a:blip r:embed="rId10"/>
                <a:stretch>
                  <a:fillRect l="-1442" b="-2128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162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0" r="13012" b="5280"/>
          <a:stretch/>
        </p:blipFill>
        <p:spPr>
          <a:xfrm>
            <a:off x="3124200" y="685800"/>
            <a:ext cx="2601686" cy="304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19" r="78700" b="7633"/>
          <a:stretch/>
        </p:blipFill>
        <p:spPr>
          <a:xfrm>
            <a:off x="6019800" y="685800"/>
            <a:ext cx="2521106" cy="304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4" r="41417"/>
          <a:stretch/>
        </p:blipFill>
        <p:spPr>
          <a:xfrm>
            <a:off x="609600" y="685800"/>
            <a:ext cx="2286000" cy="304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5801" y="3957663"/>
                <a:ext cx="2209800" cy="967637"/>
              </a:xfrm>
              <a:prstGeom prst="rect">
                <a:avLst/>
              </a:prstGeom>
              <a:solidFill>
                <a:srgbClr val="FFDDFF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৮০০</m:t>
                          </m:r>
                        </m:num>
                        <m:den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১০০০</m:t>
                          </m:r>
                        </m:den>
                      </m:f>
                      <m:r>
                        <a:rPr lang="bn-IN" sz="3200" b="1" i="0" smtClean="0">
                          <a:latin typeface="Cambria Math"/>
                          <a:cs typeface="NikoshBAN" pitchFamily="2" charset="0"/>
                        </a:rPr>
                        <m:t>=  </m:t>
                      </m:r>
                      <m:f>
                        <m:fPr>
                          <m:ctrlPr>
                            <a:rPr lang="bn-IN" sz="32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৪</m:t>
                          </m:r>
                        </m:num>
                        <m:den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1" y="3957663"/>
                <a:ext cx="2209800" cy="96763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429000" y="3957663"/>
                <a:ext cx="2296886" cy="995337"/>
              </a:xfrm>
              <a:prstGeom prst="rect">
                <a:avLst/>
              </a:prstGeom>
              <a:solidFill>
                <a:srgbClr val="CCFF99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৫০০</m:t>
                          </m:r>
                        </m:num>
                        <m:den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১০০০</m:t>
                          </m:r>
                        </m:den>
                      </m:f>
                      <m:r>
                        <a:rPr lang="bn-IN" sz="3200" b="1" i="0" smtClean="0">
                          <a:latin typeface="Cambria Math"/>
                          <a:cs typeface="NikoshBAN" pitchFamily="2" charset="0"/>
                        </a:rPr>
                        <m:t>=  </m:t>
                      </m:r>
                      <m:f>
                        <m:fPr>
                          <m:ctrlPr>
                            <a:rPr lang="bn-IN" sz="32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3957663"/>
                <a:ext cx="2296886" cy="99533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19800" y="3957663"/>
                <a:ext cx="2438400" cy="967637"/>
              </a:xfrm>
              <a:prstGeom prst="rect">
                <a:avLst/>
              </a:prstGeom>
              <a:solidFill>
                <a:srgbClr val="66FFFF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১০০</m:t>
                          </m:r>
                        </m:num>
                        <m:den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১৫০</m:t>
                          </m:r>
                        </m:den>
                      </m:f>
                      <m:r>
                        <a:rPr lang="bn-IN" sz="3200" b="1" i="0" smtClean="0">
                          <a:latin typeface="Cambria Math"/>
                          <a:cs typeface="NikoshBAN" pitchFamily="2" charset="0"/>
                        </a:rPr>
                        <m:t>=  </m:t>
                      </m:r>
                      <m:f>
                        <m:fPr>
                          <m:ctrlPr>
                            <a:rPr lang="bn-IN" sz="32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২</m:t>
                          </m:r>
                        </m:num>
                        <m:den>
                          <m:r>
                            <a:rPr lang="bn-IN" sz="3200" b="1" i="0" smtClean="0">
                              <a:latin typeface="Cambria Math"/>
                              <a:cs typeface="NikoshBAN" pitchFamily="2" charset="0"/>
                            </a:rPr>
                            <m:t>৩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957663"/>
                <a:ext cx="2438400" cy="96763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85801" y="5452216"/>
            <a:ext cx="7772399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ভগ্নাংশগুলোর গ.সা.গু. এবং ল.সা.গু. নির্ণয় কর।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20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95325" y="609600"/>
                <a:ext cx="7762875" cy="1569404"/>
              </a:xfrm>
              <a:prstGeom prst="rect">
                <a:avLst/>
              </a:prstGeom>
              <a:solidFill>
                <a:srgbClr val="FAF6F0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3200" dirty="0" smtClean="0">
                    <a:latin typeface="NikoshBAN" pitchFamily="2" charset="0"/>
                    <a:cs typeface="NikoshBAN" pitchFamily="2" charset="0"/>
                  </a:rPr>
                  <a:t>১।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৩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,  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৬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৭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, 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১৫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ভগ্নাংশগুলোর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৫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টি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সাধারন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গুণিতক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বের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কর।</m:t>
                    </m:r>
                  </m:oMath>
                </a14:m>
                <a:endParaRPr lang="bn-IN" sz="3200" b="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IN" sz="3200" dirty="0" smtClean="0">
                    <a:latin typeface="NikoshBAN" pitchFamily="2" charset="0"/>
                    <a:cs typeface="NikoshBAN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bn-IN" sz="3200" b="0" i="0" smtClean="0">
                        <a:latin typeface="Cambria Math"/>
                        <a:cs typeface="NikoshBAN" pitchFamily="2" charset="0"/>
                      </a:rPr>
                      <m:t>১</m:t>
                    </m:r>
                    <m:f>
                      <m:fPr>
                        <m:ctrlPr>
                          <a:rPr lang="bn-IN" sz="32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১৪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,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৩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৩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৭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,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১৭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৭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ভগ্নাংশগুলোর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ল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সা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গু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নির্ণয়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কর।</m:t>
                    </m:r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25" y="609600"/>
                <a:ext cx="7762875" cy="1569404"/>
              </a:xfrm>
              <a:prstGeom prst="rect">
                <a:avLst/>
              </a:prstGeom>
              <a:blipFill rotWithShape="1">
                <a:blip r:embed="rId3"/>
                <a:stretch>
                  <a:fillRect l="-1879" b="-6154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7"/>
          <a:stretch/>
        </p:blipFill>
        <p:spPr>
          <a:xfrm>
            <a:off x="695326" y="2209800"/>
            <a:ext cx="7762874" cy="407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47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Wave 1"/>
          <p:cNvSpPr/>
          <p:nvPr/>
        </p:nvSpPr>
        <p:spPr>
          <a:xfrm rot="19983934">
            <a:off x="549086" y="717684"/>
            <a:ext cx="2645309" cy="1669332"/>
          </a:xfrm>
          <a:prstGeom prst="doubleWave">
            <a:avLst>
              <a:gd name="adj1" fmla="val 12500"/>
              <a:gd name="adj2" fmla="val -10000"/>
            </a:avLst>
          </a:prstGeom>
          <a:solidFill>
            <a:srgbClr val="CC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be 15"/>
              <p:cNvSpPr/>
              <p:nvPr/>
            </p:nvSpPr>
            <p:spPr>
              <a:xfrm>
                <a:off x="3352800" y="1001089"/>
                <a:ext cx="1295400" cy="1371600"/>
              </a:xfrm>
              <a:prstGeom prst="cube">
                <a:avLst/>
              </a:prstGeom>
              <a:solidFill>
                <a:srgbClr val="33FF99"/>
              </a:solidFill>
              <a:ln>
                <a:solidFill>
                  <a:srgbClr val="33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32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200" b="1" i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৪</m:t>
                          </m:r>
                        </m:num>
                        <m:den>
                          <m:r>
                            <a:rPr lang="bn-IN" sz="3200" b="1" i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৯</m:t>
                          </m:r>
                        </m:den>
                      </m:f>
                      <m:r>
                        <a:rPr lang="bn-IN" sz="32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  </m:t>
                      </m:r>
                    </m:oMath>
                  </m:oMathPara>
                </a14:m>
                <a:endParaRPr lang="en-US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6" name="Cub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1001089"/>
                <a:ext cx="1295400" cy="1371600"/>
              </a:xfrm>
              <a:prstGeom prst="cube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33FF99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be 16"/>
              <p:cNvSpPr/>
              <p:nvPr/>
            </p:nvSpPr>
            <p:spPr>
              <a:xfrm>
                <a:off x="5078186" y="914400"/>
                <a:ext cx="1295400" cy="1371600"/>
              </a:xfrm>
              <a:prstGeom prst="cub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32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200" b="1" i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২</m:t>
                          </m:r>
                        </m:num>
                        <m:den>
                          <m:r>
                            <a:rPr lang="bn-IN" sz="3200" b="1" i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৩</m:t>
                          </m:r>
                        </m:den>
                      </m:f>
                      <m:r>
                        <a:rPr lang="bn-IN" sz="32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  </m:t>
                      </m:r>
                    </m:oMath>
                  </m:oMathPara>
                </a14:m>
                <a:endParaRPr lang="en-US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7" name="Cub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8186" y="914400"/>
                <a:ext cx="1295400" cy="1371600"/>
              </a:xfrm>
              <a:prstGeom prst="cube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be 17"/>
              <p:cNvSpPr/>
              <p:nvPr/>
            </p:nvSpPr>
            <p:spPr>
              <a:xfrm>
                <a:off x="6858000" y="914400"/>
                <a:ext cx="1295400" cy="1371600"/>
              </a:xfrm>
              <a:prstGeom prst="cube">
                <a:avLst/>
              </a:prstGeom>
              <a:solidFill>
                <a:srgbClr val="FFCCFF"/>
              </a:solidFill>
              <a:ln>
                <a:solidFill>
                  <a:srgbClr val="FF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32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200" b="1" i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৮</m:t>
                          </m:r>
                        </m:num>
                        <m:den>
                          <m:r>
                            <a:rPr lang="bn-IN" sz="3200" b="1" i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১৫</m:t>
                          </m:r>
                        </m:den>
                      </m:f>
                      <m:r>
                        <a:rPr lang="bn-IN" sz="32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  </m:t>
                      </m:r>
                    </m:oMath>
                  </m:oMathPara>
                </a14:m>
                <a:endParaRPr lang="en-US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8" name="Cub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914400"/>
                <a:ext cx="1295400" cy="1371600"/>
              </a:xfrm>
              <a:prstGeom prst="cube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FFCC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62001" y="2895600"/>
            <a:ext cx="5243743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১। ভগ্নাংশগুলোর সাধারন গুণনীয়ক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2000" y="3758625"/>
            <a:ext cx="524374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। ভগ্নাংশগুলোর সাধারন গুণিতক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000" y="4648200"/>
            <a:ext cx="524374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৩। ভগ্নাংশগুলোর গ.সা.গু.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2001" y="5486400"/>
            <a:ext cx="5243742" cy="584775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। ভগ্নাংশগুলোর ল.সা.গু.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973846" y="2671953"/>
                <a:ext cx="1179554" cy="85812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৪৫</m:t>
                          </m:r>
                        </m:den>
                      </m:f>
                      <m:r>
                        <a:rPr lang="bn-IN" sz="2800" b="1" i="0" smtClean="0">
                          <a:latin typeface="Cambria Math"/>
                          <a:cs typeface="NikoshBAN" pitchFamily="2" charset="0"/>
                        </a:rPr>
                        <m:t> ,</m:t>
                      </m:r>
                      <m:f>
                        <m:fPr>
                          <m:ctrlPr>
                            <a:rPr lang="bn-IN" sz="28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২</m:t>
                          </m:r>
                        </m:num>
                        <m:den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৪৫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3846" y="2671953"/>
                <a:ext cx="1179554" cy="8581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81284" y="3530073"/>
                <a:ext cx="1172116" cy="85074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2800" b="1" i="0" smtClean="0">
                          <a:latin typeface="Cambria Math"/>
                          <a:cs typeface="NikoshBAN" pitchFamily="2" charset="0"/>
                        </a:rPr>
                        <m:t>     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৮</m:t>
                          </m:r>
                        </m:num>
                        <m:den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৩</m:t>
                          </m:r>
                        </m:den>
                      </m:f>
                      <m:r>
                        <a:rPr lang="bn-IN" sz="2800" b="1" i="0" smtClean="0">
                          <a:latin typeface="Cambria Math"/>
                          <a:cs typeface="NikoshBAN" pitchFamily="2" charset="0"/>
                        </a:rPr>
                        <m:t>    </m:t>
                      </m:r>
                    </m:oMath>
                  </m:oMathPara>
                </a14:m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284" y="3530073"/>
                <a:ext cx="1172116" cy="85074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957166" y="4391705"/>
                <a:ext cx="1218603" cy="85215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2800" b="1" i="0" smtClean="0">
                          <a:latin typeface="Cambria Math"/>
                          <a:cs typeface="NikoshBAN" pitchFamily="2" charset="0"/>
                        </a:rPr>
                        <m:t>    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২</m:t>
                          </m:r>
                        </m:num>
                        <m:den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৪৫</m:t>
                          </m:r>
                        </m:den>
                      </m:f>
                      <m:r>
                        <a:rPr lang="bn-IN" sz="2800" b="1" i="0" smtClean="0">
                          <a:latin typeface="Cambria Math"/>
                          <a:cs typeface="NikoshBAN" pitchFamily="2" charset="0"/>
                        </a:rPr>
                        <m:t>    </m:t>
                      </m:r>
                    </m:oMath>
                  </m:oMathPara>
                </a14:m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166" y="4391705"/>
                <a:ext cx="1218603" cy="85215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981284" y="5243861"/>
                <a:ext cx="1172116" cy="850746"/>
              </a:xfrm>
              <a:prstGeom prst="rect">
                <a:avLst/>
              </a:prstGeom>
              <a:solidFill>
                <a:srgbClr val="FFCCFF"/>
              </a:solidFill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2800" b="1" i="0" smtClean="0">
                          <a:latin typeface="Cambria Math"/>
                          <a:cs typeface="NikoshBAN" pitchFamily="2" charset="0"/>
                        </a:rPr>
                        <m:t>     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৮</m:t>
                          </m:r>
                        </m:num>
                        <m:den>
                          <m:r>
                            <a:rPr lang="bn-IN" sz="2800" b="1" i="0" smtClean="0">
                              <a:latin typeface="Cambria Math"/>
                              <a:cs typeface="NikoshBAN" pitchFamily="2" charset="0"/>
                            </a:rPr>
                            <m:t>৩</m:t>
                          </m:r>
                        </m:den>
                      </m:f>
                      <m:r>
                        <a:rPr lang="bn-IN" sz="2800" b="1" i="0" smtClean="0">
                          <a:latin typeface="Cambria Math"/>
                          <a:cs typeface="NikoshBAN" pitchFamily="2" charset="0"/>
                        </a:rPr>
                        <m:t>    </m:t>
                      </m:r>
                    </m:oMath>
                  </m:oMathPara>
                </a14:m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284" y="5243861"/>
                <a:ext cx="1172116" cy="85074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808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3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Scroll 1"/>
          <p:cNvSpPr/>
          <p:nvPr/>
        </p:nvSpPr>
        <p:spPr>
          <a:xfrm>
            <a:off x="2286000" y="685800"/>
            <a:ext cx="4114800" cy="1295400"/>
          </a:xfrm>
          <a:prstGeom prst="verticalScroll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78179" y="2676846"/>
                <a:ext cx="6489469" cy="82939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bn-IN" sz="3200" dirty="0" smtClean="0">
                    <a:latin typeface="NikoshBAN" pitchFamily="2" charset="0"/>
                    <a:cs typeface="NikoshBAN" pitchFamily="2" charset="0"/>
                  </a:rPr>
                  <a:t>১। </a:t>
                </a:r>
                <a14:m>
                  <m:oMath xmlns:m="http://schemas.openxmlformats.org/officeDocument/2006/math">
                    <m:r>
                      <a:rPr lang="bn-IN" sz="3200" b="0" i="0" smtClean="0">
                        <a:latin typeface="Cambria Math"/>
                        <a:cs typeface="NikoshBAN" pitchFamily="2" charset="0"/>
                      </a:rPr>
                      <m:t>৯</m:t>
                    </m:r>
                    <m:f>
                      <m:fPr>
                        <m:ctrlPr>
                          <a:rPr lang="bn-IN" sz="32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৩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,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৫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৫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, 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১৫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৩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এর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গ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সা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গু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নির্ণয়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কর।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179" y="2676846"/>
                <a:ext cx="6489469" cy="829394"/>
              </a:xfrm>
              <a:prstGeom prst="rect">
                <a:avLst/>
              </a:prstGeom>
              <a:blipFill rotWithShape="1">
                <a:blip r:embed="rId3"/>
                <a:stretch>
                  <a:fillRect l="-2343" b="-12230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67293" y="4267200"/>
                <a:ext cx="6500355" cy="85709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3200" dirty="0" smtClean="0">
                    <a:latin typeface="NikoshBAN" pitchFamily="2" charset="0"/>
                    <a:cs typeface="NikoshBAN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bn-IN" sz="3200">
                        <a:latin typeface="Cambria Math"/>
                        <a:cs typeface="NikoshBAN" pitchFamily="2" charset="0"/>
                      </a:rPr>
                      <m:t>২</m:t>
                    </m:r>
                    <m:f>
                      <m:fPr>
                        <m:ctrlPr>
                          <a:rPr lang="bn-IN" sz="32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৫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,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৭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৫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, 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২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২২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২৫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এর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ল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সা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গু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নির্ণয়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কর।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7293" y="4267200"/>
                <a:ext cx="6500355" cy="857094"/>
              </a:xfrm>
              <a:prstGeom prst="rect">
                <a:avLst/>
              </a:prstGeom>
              <a:blipFill rotWithShape="1">
                <a:blip r:embed="rId4"/>
                <a:stretch>
                  <a:fillRect l="-2339" b="-8333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635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2 1"/>
          <p:cNvSpPr/>
          <p:nvPr/>
        </p:nvSpPr>
        <p:spPr>
          <a:xfrm rot="20639501">
            <a:off x="757533" y="1219200"/>
            <a:ext cx="7620000" cy="4419600"/>
          </a:xfrm>
          <a:prstGeom prst="irregularSeal2">
            <a:avLst/>
          </a:prstGeom>
          <a:solidFill>
            <a:srgbClr val="33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Wave2">
              <a:avLst>
                <a:gd name="adj1" fmla="val 12500"/>
                <a:gd name="adj2" fmla="val -10000"/>
              </a:avLst>
            </a:prstTxWarp>
            <a:noAutofit/>
          </a:bodyPr>
          <a:lstStyle/>
          <a:p>
            <a:pPr algn="ctr"/>
            <a:r>
              <a:rPr lang="bn-IN" sz="9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19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2600" y="3505200"/>
            <a:ext cx="3124200" cy="23698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bn-BD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ষষ্ঠ</a:t>
            </a:r>
            <a:endParaRPr lang="bn-IN" sz="28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pPr algn="ctr"/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bn-BD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প্রথম</a:t>
            </a:r>
          </a:p>
          <a:p>
            <a:pPr algn="ctr"/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স্বাভাবিক সংখ্যা ও ভগ্নাংশ</a:t>
            </a:r>
            <a:r>
              <a:rPr lang="bn-BD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28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28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 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মিনি</a:t>
            </a:r>
            <a:r>
              <a:rPr lang="bn-IN" sz="32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</a:t>
            </a:r>
            <a:endParaRPr lang="bn-BD" sz="32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0612" y="107636"/>
            <a:ext cx="2403988" cy="882964"/>
            <a:chOff x="-1" y="0"/>
            <a:chExt cx="2970461" cy="997527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" name="Pentagon 3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0190" y="16662"/>
              <a:ext cx="2292108" cy="938817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bn-BD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832" y="3089571"/>
            <a:ext cx="4723106" cy="3323987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69" y="366711"/>
            <a:ext cx="2528889" cy="252888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23633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86" y="533400"/>
            <a:ext cx="3962400" cy="2743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" t="30304" r="64246" b="57174"/>
          <a:stretch/>
        </p:blipFill>
        <p:spPr>
          <a:xfrm>
            <a:off x="1436914" y="914397"/>
            <a:ext cx="1621971" cy="6313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" t="30304" r="64246" b="57174"/>
          <a:stretch/>
        </p:blipFill>
        <p:spPr>
          <a:xfrm>
            <a:off x="1458686" y="1534884"/>
            <a:ext cx="1621971" cy="63137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" t="30304" r="64246" b="57174"/>
          <a:stretch/>
        </p:blipFill>
        <p:spPr>
          <a:xfrm>
            <a:off x="1458684" y="2166256"/>
            <a:ext cx="1621971" cy="6313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" t="30304" r="64246" b="57174"/>
          <a:stretch/>
        </p:blipFill>
        <p:spPr>
          <a:xfrm>
            <a:off x="1458686" y="2797628"/>
            <a:ext cx="1621971" cy="6313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503818"/>
            <a:ext cx="3973286" cy="283845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6" t="7833" r="14571" b="6720"/>
          <a:stretch/>
        </p:blipFill>
        <p:spPr>
          <a:xfrm>
            <a:off x="1110342" y="4193725"/>
            <a:ext cx="2318658" cy="211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2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repeatCount="indefinite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-0.00052 -0.07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398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0.13038 -0.0032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0" y="-16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L -0.12795 0.0048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6" y="23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96296E-6 L -0.00295 0.1016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5340803"/>
            <a:ext cx="3848100" cy="102461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68"/>
          <a:stretch/>
        </p:blipFill>
        <p:spPr bwMode="auto">
          <a:xfrm>
            <a:off x="685800" y="3847730"/>
            <a:ext cx="4000500" cy="143412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40803"/>
            <a:ext cx="4000500" cy="10001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3847730"/>
            <a:ext cx="3857625" cy="14382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008" y="549136"/>
            <a:ext cx="4634592" cy="318466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565080"/>
            <a:ext cx="3171825" cy="3152775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180112" y="2387025"/>
            <a:ext cx="4114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বিভিন্ন মানের ভগ্নাংশ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80112" y="1244025"/>
            <a:ext cx="4114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চিত্রগুলো কী প্রদর্শন করে?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8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0000"/>
          <a:stretch/>
        </p:blipFill>
        <p:spPr>
          <a:xfrm>
            <a:off x="4414722" y="3505200"/>
            <a:ext cx="1219201" cy="1228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>
          <a:xfrm>
            <a:off x="3195521" y="3514954"/>
            <a:ext cx="1219201" cy="1228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6095998" y="3495446"/>
            <a:ext cx="2438402" cy="12289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>
          <a:xfrm>
            <a:off x="3195521" y="2286000"/>
            <a:ext cx="1219201" cy="12289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>
          <a:xfrm rot="5400000">
            <a:off x="4414722" y="2286000"/>
            <a:ext cx="1219201" cy="12289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V="1">
            <a:off x="6095998" y="2266492"/>
            <a:ext cx="2438402" cy="1228954"/>
          </a:xfrm>
          <a:prstGeom prst="rect">
            <a:avLst/>
          </a:prstGeom>
        </p:spPr>
      </p:pic>
      <p:sp>
        <p:nvSpPr>
          <p:cNvPr id="35" name="Isosceles Triangle 34"/>
          <p:cNvSpPr/>
          <p:nvPr/>
        </p:nvSpPr>
        <p:spPr>
          <a:xfrm>
            <a:off x="609600" y="2652369"/>
            <a:ext cx="1060704" cy="914400"/>
          </a:xfrm>
          <a:prstGeom prst="triangle">
            <a:avLst/>
          </a:prstGeom>
          <a:solidFill>
            <a:srgbClr val="00CC66"/>
          </a:solidFill>
          <a:ln>
            <a:solidFill>
              <a:srgbClr val="00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flipV="1">
            <a:off x="1181564" y="2652369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/>
          <p:cNvSpPr/>
          <p:nvPr/>
        </p:nvSpPr>
        <p:spPr>
          <a:xfrm>
            <a:off x="1699548" y="2652369"/>
            <a:ext cx="1060704" cy="914400"/>
          </a:xfrm>
          <a:prstGeom prst="triangl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/>
          <p:cNvSpPr/>
          <p:nvPr/>
        </p:nvSpPr>
        <p:spPr>
          <a:xfrm flipV="1">
            <a:off x="621968" y="3581400"/>
            <a:ext cx="1060704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/>
          <p:cNvSpPr/>
          <p:nvPr/>
        </p:nvSpPr>
        <p:spPr>
          <a:xfrm>
            <a:off x="1157403" y="3581400"/>
            <a:ext cx="1060704" cy="914400"/>
          </a:xfrm>
          <a:prstGeom prst="triangle">
            <a:avLst/>
          </a:prstGeom>
          <a:solidFill>
            <a:srgbClr val="9933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Isosceles Triangle 39"/>
          <p:cNvSpPr/>
          <p:nvPr/>
        </p:nvSpPr>
        <p:spPr>
          <a:xfrm flipV="1">
            <a:off x="1711916" y="3581400"/>
            <a:ext cx="1060704" cy="914400"/>
          </a:xfrm>
          <a:prstGeom prst="triangle">
            <a:avLst/>
          </a:prstGeom>
          <a:solidFill>
            <a:srgbClr val="33FF99"/>
          </a:solidFill>
          <a:ln>
            <a:solidFill>
              <a:srgbClr val="33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449733" y="5702587"/>
            <a:ext cx="8084667" cy="584775"/>
          </a:xfrm>
          <a:prstGeom prst="rect">
            <a:avLst/>
          </a:prstGeom>
          <a:solidFill>
            <a:srgbClr val="FFDD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লব ও হরের সম্পর্ক দ্বারা ভগ্নাংশের গাণিতিক নিয়ম গঠিত হয়।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610305" y="685800"/>
            <a:ext cx="5856090" cy="707886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ভগ্নাংশের গ.সা.গু.ও ল.সা.গু. নির্ণয়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9731" y="4876800"/>
            <a:ext cx="8084669" cy="584775"/>
          </a:xfrm>
          <a:prstGeom prst="rect">
            <a:avLst/>
          </a:prstGeom>
          <a:solidFill>
            <a:srgbClr val="FFDD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কীসের সম্পর্ক দ্বারা ভগ্নাংশের গাণিতিক নিয়ম গঠিত হয়?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65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7" grpId="1" animBg="1"/>
      <p:bldP spid="38" grpId="0" animBg="1"/>
      <p:bldP spid="39" grpId="0" animBg="1"/>
      <p:bldP spid="40" grpId="0" animBg="1"/>
      <p:bldP spid="40" grpId="1" animBg="1"/>
      <p:bldP spid="41" grpId="0" animBg="1"/>
      <p:bldP spid="42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7239000" cy="4708981"/>
          </a:xfrm>
          <a:prstGeom prst="rect">
            <a:avLst/>
          </a:prstGeom>
          <a:solidFill>
            <a:srgbClr val="EBFFF5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শিখনফল</a:t>
            </a:r>
          </a:p>
          <a:p>
            <a:pPr algn="ctr"/>
            <a:endParaRPr lang="bn-IN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১। ভগ্নাংশ কী তা বলতে পারবে;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২।ভগ্নাংশের সাধারন গুণনীয়ক ব্যাখ্যা করতে পারবে;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ভগ্নাংশের সাধারন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গুণিতক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ব্যাখ্যা করতে পারবে;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৪।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ভগ্নাংশের গ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.সা.গু. ও ল.সা.গু. নির্ণয়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পারবে।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75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533400" y="4343400"/>
            <a:ext cx="1219200" cy="457200"/>
            <a:chOff x="6302829" y="2514592"/>
            <a:chExt cx="1219200" cy="457200"/>
          </a:xfrm>
          <a:solidFill>
            <a:srgbClr val="FFFF00"/>
          </a:solidFill>
        </p:grpSpPr>
        <p:sp>
          <p:nvSpPr>
            <p:cNvPr id="29" name="Rectangle 28"/>
            <p:cNvSpPr/>
            <p:nvPr/>
          </p:nvSpPr>
          <p:spPr>
            <a:xfrm>
              <a:off x="6912429" y="2514592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302829" y="2514592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544286" y="4922448"/>
            <a:ext cx="60960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/>
          <p:cNvGrpSpPr/>
          <p:nvPr/>
        </p:nvGrpSpPr>
        <p:grpSpPr>
          <a:xfrm>
            <a:off x="544286" y="3456617"/>
            <a:ext cx="4865914" cy="457202"/>
            <a:chOff x="1883229" y="4876796"/>
            <a:chExt cx="4865914" cy="457202"/>
          </a:xfrm>
          <a:solidFill>
            <a:srgbClr val="FFFF00"/>
          </a:solidFill>
        </p:grpSpPr>
        <p:sp>
          <p:nvSpPr>
            <p:cNvPr id="54" name="Rectangle 53"/>
            <p:cNvSpPr/>
            <p:nvPr/>
          </p:nvSpPr>
          <p:spPr>
            <a:xfrm>
              <a:off x="4931229" y="4876796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2492829" y="4876796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321629" y="4876796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883229" y="4876796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540829" y="4876796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091543" y="4876797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6139543" y="4876798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3701143" y="4876798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544286" y="3924705"/>
            <a:ext cx="2438400" cy="457204"/>
            <a:chOff x="1883229" y="5333996"/>
            <a:chExt cx="2438400" cy="457204"/>
          </a:xfrm>
          <a:solidFill>
            <a:srgbClr val="FFFF00"/>
          </a:solidFill>
        </p:grpSpPr>
        <p:sp>
          <p:nvSpPr>
            <p:cNvPr id="56" name="Rectangle 55"/>
            <p:cNvSpPr/>
            <p:nvPr/>
          </p:nvSpPr>
          <p:spPr>
            <a:xfrm>
              <a:off x="2492829" y="5333997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883229" y="5333996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3102429" y="5333998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712029" y="5334000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44286" y="571905"/>
            <a:ext cx="3037114" cy="1371602"/>
            <a:chOff x="1905000" y="838200"/>
            <a:chExt cx="3037114" cy="1371602"/>
          </a:xfrm>
        </p:grpSpPr>
        <p:sp>
          <p:nvSpPr>
            <p:cNvPr id="3" name="Rectangle 2"/>
            <p:cNvSpPr/>
            <p:nvPr/>
          </p:nvSpPr>
          <p:spPr>
            <a:xfrm>
              <a:off x="2514600" y="8382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514600" y="12954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514600" y="1752601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32514" y="849093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905000" y="8382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5000" y="12954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05000" y="17526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332514" y="1752586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124200" y="849088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24200" y="12954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124200" y="1752602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722914" y="849093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332514" y="130629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744686" y="1752585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722914" y="130629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1747157" y="4886412"/>
            <a:ext cx="1219200" cy="457200"/>
            <a:chOff x="6934199" y="3886200"/>
            <a:chExt cx="1219200" cy="457200"/>
          </a:xfrm>
        </p:grpSpPr>
        <p:sp>
          <p:nvSpPr>
            <p:cNvPr id="33" name="Rectangle 32"/>
            <p:cNvSpPr/>
            <p:nvPr/>
          </p:nvSpPr>
          <p:spPr>
            <a:xfrm>
              <a:off x="6934199" y="38862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543799" y="38862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544286" y="2095900"/>
            <a:ext cx="3058884" cy="457205"/>
            <a:chOff x="5105400" y="849088"/>
            <a:chExt cx="3058884" cy="457205"/>
          </a:xfrm>
        </p:grpSpPr>
        <p:sp>
          <p:nvSpPr>
            <p:cNvPr id="57" name="Rectangle 56"/>
            <p:cNvSpPr/>
            <p:nvPr/>
          </p:nvSpPr>
          <p:spPr>
            <a:xfrm>
              <a:off x="5715000" y="849089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105400" y="849089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6324600" y="849088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945085" y="849093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7554684" y="849088"/>
              <a:ext cx="609600" cy="4572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33400" y="2705504"/>
            <a:ext cx="1823357" cy="457201"/>
            <a:chOff x="5105400" y="849088"/>
            <a:chExt cx="1823357" cy="457201"/>
          </a:xfrm>
        </p:grpSpPr>
        <p:sp>
          <p:nvSpPr>
            <p:cNvPr id="80" name="Rectangle 79"/>
            <p:cNvSpPr/>
            <p:nvPr/>
          </p:nvSpPr>
          <p:spPr>
            <a:xfrm>
              <a:off x="5715000" y="849089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5105400" y="849089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6319157" y="849088"/>
              <a:ext cx="609600" cy="4572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5649686" y="550122"/>
            <a:ext cx="3037114" cy="1371602"/>
            <a:chOff x="1905000" y="838200"/>
            <a:chExt cx="3037114" cy="1371602"/>
          </a:xfrm>
          <a:noFill/>
        </p:grpSpPr>
        <p:sp>
          <p:nvSpPr>
            <p:cNvPr id="90" name="Rectangle 89"/>
            <p:cNvSpPr/>
            <p:nvPr/>
          </p:nvSpPr>
          <p:spPr>
            <a:xfrm>
              <a:off x="2514600" y="8382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রে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514600" y="12954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ধা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2514600" y="1752601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ণি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332514" y="849093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905000" y="8382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হ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1905000" y="12954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সা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1905000" y="17526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গু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4332514" y="1752586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3124200" y="84908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3124200" y="12954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124200" y="1752602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3722914" y="849093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332514" y="130629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3717472" y="1752585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3722914" y="130629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ন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5649686" y="1997931"/>
            <a:ext cx="3037114" cy="1371602"/>
            <a:chOff x="1905000" y="838200"/>
            <a:chExt cx="3037114" cy="1371602"/>
          </a:xfrm>
          <a:noFill/>
        </p:grpSpPr>
        <p:sp>
          <p:nvSpPr>
            <p:cNvPr id="106" name="Rectangle 105"/>
            <p:cNvSpPr/>
            <p:nvPr/>
          </p:nvSpPr>
          <p:spPr>
            <a:xfrm>
              <a:off x="2514600" y="8382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2514600" y="12954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2514600" y="1752601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4332514" y="849093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1905000" y="8382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1905000" y="12954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1905000" y="17526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4332514" y="1752586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3124200" y="84908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3124200" y="12954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124200" y="1752602"/>
              <a:ext cx="609600" cy="457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3722914" y="849093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4332514" y="130629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3744686" y="1752585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3722914" y="130629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5655129" y="3467504"/>
            <a:ext cx="3037114" cy="1371602"/>
            <a:chOff x="1905000" y="838200"/>
            <a:chExt cx="3037114" cy="1371602"/>
          </a:xfrm>
          <a:noFill/>
        </p:grpSpPr>
        <p:sp>
          <p:nvSpPr>
            <p:cNvPr id="122" name="Rectangle 121"/>
            <p:cNvSpPr/>
            <p:nvPr/>
          </p:nvSpPr>
          <p:spPr>
            <a:xfrm>
              <a:off x="2514600" y="8382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2514600" y="12954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2514600" y="1752601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4332514" y="849093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1905000" y="838200"/>
              <a:ext cx="609600" cy="4572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1905000" y="12954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1905000" y="17526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4332514" y="1752586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3124200" y="84908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3124200" y="1295400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3124200" y="1752602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3722914" y="849093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4332514" y="130629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3744686" y="1752585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3722914" y="1306298"/>
              <a:ext cx="6096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/>
              <p:cNvSpPr txBox="1"/>
              <p:nvPr/>
            </p:nvSpPr>
            <p:spPr>
              <a:xfrm>
                <a:off x="544286" y="5489589"/>
                <a:ext cx="8142514" cy="911211"/>
              </a:xfrm>
              <a:prstGeom prst="rect">
                <a:avLst/>
              </a:prstGeom>
              <a:gradFill flip="none" rotWithShape="1">
                <a:gsLst>
                  <a:gs pos="0">
                    <a:srgbClr val="00CC66">
                      <a:tint val="66000"/>
                      <a:satMod val="160000"/>
                    </a:srgbClr>
                  </a:gs>
                  <a:gs pos="50000">
                    <a:srgbClr val="00CC66">
                      <a:tint val="44500"/>
                      <a:satMod val="160000"/>
                    </a:srgbClr>
                  </a:gs>
                  <a:gs pos="100000">
                    <a:srgbClr val="00CC66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ভগ্নাংশগুলোর সাধারন গুণনীয়ক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লবের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সাধারন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গুণনীয়ক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হরের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সাধারন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গুনিতক</m:t>
                        </m:r>
                      </m:den>
                    </m:f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7" name="Text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86" y="5489589"/>
                <a:ext cx="8142514" cy="9112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/>
              <p:cNvSpPr txBox="1"/>
              <p:nvPr/>
            </p:nvSpPr>
            <p:spPr>
              <a:xfrm>
                <a:off x="3705920" y="582793"/>
                <a:ext cx="558165" cy="660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bn-IN" sz="2000" b="1" i="0" smtClean="0">
                              <a:latin typeface="Cambria Math"/>
                            </a:rPr>
                            <m:t>৮</m:t>
                          </m:r>
                        </m:num>
                        <m:den>
                          <m:r>
                            <a:rPr lang="bn-IN" sz="2000" b="1" i="0" smtClean="0">
                              <a:latin typeface="Cambria Math"/>
                            </a:rPr>
                            <m:t>১৫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38" name="TextBox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920" y="582793"/>
                <a:ext cx="558165" cy="66024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/>
              <p:cNvSpPr txBox="1"/>
              <p:nvPr/>
            </p:nvSpPr>
            <p:spPr>
              <a:xfrm>
                <a:off x="3733749" y="1997931"/>
                <a:ext cx="420307" cy="660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bn-IN" sz="2000" b="1" i="0" smtClean="0">
                              <a:latin typeface="Cambria Math"/>
                            </a:rPr>
                            <m:t>৪</m:t>
                          </m:r>
                        </m:num>
                        <m:den>
                          <m:r>
                            <a:rPr lang="bn-IN" sz="2000" b="1" i="0" smtClean="0"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39" name="TextBox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749" y="1997931"/>
                <a:ext cx="420307" cy="66024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/>
              <p:cNvSpPr txBox="1"/>
              <p:nvPr/>
            </p:nvSpPr>
            <p:spPr>
              <a:xfrm>
                <a:off x="2514600" y="2655181"/>
                <a:ext cx="455574" cy="65992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bn-IN" sz="2000" b="1" i="0" smtClean="0"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bn-IN" sz="2000" b="1" i="0" smtClean="0">
                              <a:latin typeface="Cambria Math"/>
                            </a:rPr>
                            <m:t>৩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40" name="TextBox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2655181"/>
                <a:ext cx="455574" cy="65992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/>
              <p:cNvSpPr txBox="1"/>
              <p:nvPr/>
            </p:nvSpPr>
            <p:spPr>
              <a:xfrm>
                <a:off x="4928234" y="2654860"/>
                <a:ext cx="558165" cy="660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bn-IN" sz="2000" b="1" i="0" smtClean="0">
                              <a:latin typeface="Cambria Math"/>
                            </a:rPr>
                            <m:t>১</m:t>
                          </m:r>
                        </m:num>
                        <m:den>
                          <m:r>
                            <a:rPr lang="bn-IN" sz="2000" b="1" i="0" smtClean="0">
                              <a:latin typeface="Cambria Math"/>
                            </a:rPr>
                            <m:t>১৫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41" name="TextBox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8234" y="2654860"/>
                <a:ext cx="558165" cy="66024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/>
              <p:cNvSpPr txBox="1"/>
              <p:nvPr/>
            </p:nvSpPr>
            <p:spPr>
              <a:xfrm>
                <a:off x="4917348" y="4153304"/>
                <a:ext cx="558165" cy="65992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bn-IN" sz="2000" b="1" i="0" smtClean="0"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bn-IN" sz="2000" b="1" i="0" smtClean="0">
                              <a:latin typeface="Cambria Math"/>
                            </a:rPr>
                            <m:t>১৫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42" name="TextBox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348" y="4153304"/>
                <a:ext cx="558165" cy="65992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" name="TextBox 142"/>
          <p:cNvSpPr txBox="1"/>
          <p:nvPr/>
        </p:nvSpPr>
        <p:spPr>
          <a:xfrm>
            <a:off x="5655129" y="4889438"/>
            <a:ext cx="3037114" cy="52322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লবের সাধারন গুণনীয়ক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45" name="Straight Arrow Connector 144"/>
          <p:cNvCxnSpPr/>
          <p:nvPr/>
        </p:nvCxnSpPr>
        <p:spPr>
          <a:xfrm>
            <a:off x="2971800" y="5151048"/>
            <a:ext cx="2661557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97404" y="533400"/>
            <a:ext cx="8013196" cy="1066800"/>
            <a:chOff x="2590800" y="457200"/>
            <a:chExt cx="3505200" cy="1066800"/>
          </a:xfrm>
        </p:grpSpPr>
        <p:sp>
          <p:nvSpPr>
            <p:cNvPr id="5" name="Rectangle 4"/>
            <p:cNvSpPr/>
            <p:nvPr/>
          </p:nvSpPr>
          <p:spPr>
            <a:xfrm>
              <a:off x="2590800" y="457200"/>
              <a:ext cx="3505200" cy="1066800"/>
            </a:xfrm>
            <a:prstGeom prst="rect">
              <a:avLst/>
            </a:prstGeom>
            <a:solidFill>
              <a:srgbClr val="CCFFCC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3368819" y="533401"/>
                  <a:ext cx="643125" cy="9137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২</m:t>
                          </m:r>
                        </m:num>
                        <m:den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৩</m:t>
                          </m:r>
                        </m:den>
                      </m:f>
                    </m:oMath>
                  </a14:m>
                  <a:r>
                    <a:rPr lang="bn-IN" sz="3600" b="1" dirty="0" smtClean="0">
                      <a:latin typeface="NikoshBAN" pitchFamily="2" charset="0"/>
                      <a:cs typeface="NikoshBAN" pitchFamily="2" charset="0"/>
                    </a:rPr>
                    <a:t> ,</a:t>
                  </a:r>
                  <a:endParaRPr lang="en-US" sz="36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8819" y="533401"/>
                  <a:ext cx="643125" cy="913776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5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4011946" y="533400"/>
                  <a:ext cx="611066" cy="9214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৪</m:t>
                          </m:r>
                        </m:num>
                        <m:den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৫</m:t>
                          </m:r>
                        </m:den>
                      </m:f>
                    </m:oMath>
                  </a14:m>
                  <a:r>
                    <a:rPr lang="bn-IN" sz="3600" b="1" dirty="0" smtClean="0">
                      <a:latin typeface="NikoshBAN" pitchFamily="2" charset="0"/>
                      <a:cs typeface="NikoshBAN" pitchFamily="2" charset="0"/>
                    </a:rPr>
                    <a:t> ,</a:t>
                  </a:r>
                  <a:endParaRPr lang="en-US" sz="36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1946" y="533400"/>
                  <a:ext cx="611066" cy="92147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52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4628581" y="521119"/>
                  <a:ext cx="534121" cy="9119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৮</m:t>
                          </m:r>
                        </m:num>
                        <m:den>
                          <m:r>
                            <a:rPr lang="bn-IN" sz="3600" b="1" i="0" smtClean="0">
                              <a:latin typeface="Cambria Math"/>
                              <a:cs typeface="NikoshBAN" pitchFamily="2" charset="0"/>
                            </a:rPr>
                            <m:t>৯</m:t>
                          </m:r>
                        </m:den>
                      </m:f>
                    </m:oMath>
                  </a14:m>
                  <a:r>
                    <a:rPr lang="bn-IN" sz="3600" b="1" dirty="0" smtClean="0">
                      <a:latin typeface="NikoshBAN" pitchFamily="2" charset="0"/>
                      <a:cs typeface="NikoshBAN" pitchFamily="2" charset="0"/>
                    </a:rPr>
                    <a:t> </a:t>
                  </a:r>
                  <a:endParaRPr lang="en-US" sz="36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8581" y="521119"/>
                  <a:ext cx="534121" cy="91198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4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TextBox 5"/>
          <p:cNvSpPr txBox="1"/>
          <p:nvPr/>
        </p:nvSpPr>
        <p:spPr>
          <a:xfrm>
            <a:off x="597404" y="1774105"/>
            <a:ext cx="8006927" cy="5232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লবগুলোর সাধারন গুণনীয়ক  ১ এবং 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7404" y="2383705"/>
            <a:ext cx="8006927" cy="5232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হরগুলোর সাধারন গুণিতক  ৩,৫,৯ এর ল.সা.গু.= ৪৫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7404" y="2993305"/>
                <a:ext cx="8006927" cy="737125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ভগ্নাংশগুলোর দুইটি সাধারন গুণনীয়ক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৪৫</m:t>
                        </m:r>
                      </m:den>
                    </m:f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এবং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৪৫</m:t>
                        </m:r>
                      </m:den>
                    </m:f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 এখানে,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i="1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num>
                      <m:den>
                        <m:r>
                          <a:rPr lang="bn-IN" sz="2800" i="1">
                            <a:latin typeface="Cambria Math"/>
                            <a:cs typeface="NikoshBAN" pitchFamily="2" charset="0"/>
                          </a:rPr>
                          <m:t>৪৫</m:t>
                        </m:r>
                      </m:den>
                    </m:f>
                    <m:r>
                      <a:rPr lang="bn-IN" sz="2800" i="1">
                        <a:latin typeface="Cambria Math"/>
                        <a:ea typeface="Cambria Math"/>
                        <a:cs typeface="NikoshBAN" pitchFamily="2" charset="0"/>
                      </a:rPr>
                      <m:t>&gt;</m:t>
                    </m:r>
                    <m:f>
                      <m:fPr>
                        <m:ctrlPr>
                          <a:rPr lang="bn-IN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৪৫</m:t>
                        </m:r>
                      </m:den>
                    </m:f>
                    <m:r>
                      <a:rPr lang="bn-IN" sz="2800" i="1">
                        <a:latin typeface="Cambria Math"/>
                        <a:ea typeface="Cambria Math"/>
                        <a:cs typeface="NikoshBAN" pitchFamily="2" charset="0"/>
                      </a:rPr>
                      <m:t>।</m:t>
                    </m:r>
                  </m:oMath>
                </a14:m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04" y="2993305"/>
                <a:ext cx="8006927" cy="737125"/>
              </a:xfrm>
              <a:prstGeom prst="rect">
                <a:avLst/>
              </a:prstGeom>
              <a:blipFill rotWithShape="1">
                <a:blip r:embed="rId6"/>
                <a:stretch>
                  <a:fillRect l="-1444" r="-1900" b="-11290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97404" y="3806493"/>
                <a:ext cx="8006928" cy="731162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ভগ্নাংশগুলোর সাধারন গুণনীয়কগুলোর মধ্যে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৪৫</m:t>
                        </m:r>
                      </m:den>
                    </m:f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ভগ্নাংশটি সবচেয়ে বড়।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04" y="3806493"/>
                <a:ext cx="8006928" cy="731162"/>
              </a:xfrm>
              <a:prstGeom prst="rect">
                <a:avLst/>
              </a:prstGeom>
              <a:blipFill rotWithShape="1">
                <a:blip r:embed="rId7"/>
                <a:stretch>
                  <a:fillRect l="-1444" b="-11382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97404" y="4647581"/>
                <a:ext cx="8013196" cy="737125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cs typeface="NikoshBAN" pitchFamily="2" charset="0"/>
                    <a:sym typeface="Symbol"/>
                  </a:rPr>
                  <a:t></a:t>
                </a:r>
                <a:r>
                  <a:rPr lang="bn-IN" sz="2800" dirty="0" smtClean="0">
                    <a:cs typeface="NikoshBAN" pitchFamily="2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৩</m:t>
                        </m:r>
                      </m:den>
                    </m:f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f>
                      <m:fPr>
                        <m:ctrlP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৫</m:t>
                        </m:r>
                      </m:den>
                    </m:f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f>
                      <m:fPr>
                        <m:ctrlP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৮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৯</m:t>
                        </m:r>
                      </m:den>
                    </m:f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ভগ্নাংশগুলোর গরিষ্ঠ সাধারন ভগ্নাংশ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৪৫</m:t>
                        </m:r>
                      </m:den>
                    </m:f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04" y="4647581"/>
                <a:ext cx="8013196" cy="737125"/>
              </a:xfrm>
              <a:prstGeom prst="rect">
                <a:avLst/>
              </a:prstGeom>
              <a:blipFill rotWithShape="1">
                <a:blip r:embed="rId8"/>
                <a:stretch>
                  <a:fillRect l="-1442" b="-11290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7403" y="5485781"/>
                <a:ext cx="8013197" cy="838819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প্রদত্ত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ভগ্নাংশগুলোর গ.সা.গু.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ভগ্নাংশগুলোর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লবের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গ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সা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গু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</m:num>
                      <m:den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ভগ্নাংশগুলোর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হরের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ল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সা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গু</m:t>
                        </m:r>
                        <m:r>
                          <a:rPr lang="bn-IN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</m:den>
                    </m:f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03" y="5485781"/>
                <a:ext cx="8013197" cy="838819"/>
              </a:xfrm>
              <a:prstGeom prst="rect">
                <a:avLst/>
              </a:prstGeom>
              <a:blipFill rotWithShape="1">
                <a:blip r:embed="rId9"/>
                <a:stretch>
                  <a:fillRect l="-1442" b="-2128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180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66800" y="4208700"/>
                <a:ext cx="7086599" cy="2115900"/>
              </a:xfrm>
              <a:prstGeom prst="rect">
                <a:avLst/>
              </a:prstGeom>
              <a:solidFill>
                <a:srgbClr val="C1FFE0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bn-IN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IN" sz="3200" dirty="0" smtClean="0">
                    <a:latin typeface="NikoshBAN" pitchFamily="2" charset="0"/>
                    <a:cs typeface="NikoshBAN" pitchFamily="2" charset="0"/>
                  </a:rPr>
                  <a:t>১।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৫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৭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এবং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১৫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২১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এর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সকল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সাধারন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গুণনীয়ক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বের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কর।</m:t>
                    </m:r>
                  </m:oMath>
                </a14:m>
                <a:endParaRPr lang="bn-IN" sz="3200" b="0" i="1" dirty="0" smtClean="0">
                  <a:latin typeface="Cambria Math"/>
                  <a:cs typeface="NikoshBAN" pitchFamily="2" charset="0"/>
                </a:endParaRPr>
              </a:p>
              <a:p>
                <a:r>
                  <a:rPr lang="bn-IN" sz="3200" b="0" dirty="0" smtClean="0">
                    <a:cs typeface="NikoshBAN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২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৪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৩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১৬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f>
                      <m:fPr>
                        <m:ctrlP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৯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২০</m:t>
                        </m:r>
                      </m:den>
                    </m:f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ভগ্নাশগুলোর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গ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সা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গু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.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নির্ণয়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IN" sz="3200" b="0" i="1" smtClean="0">
                        <a:latin typeface="Cambria Math"/>
                        <a:cs typeface="NikoshBAN" pitchFamily="2" charset="0"/>
                      </a:rPr>
                      <m:t>কর।</m:t>
                    </m:r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208700"/>
                <a:ext cx="7086599" cy="2115900"/>
              </a:xfrm>
              <a:prstGeom prst="rect">
                <a:avLst/>
              </a:prstGeom>
              <a:blipFill rotWithShape="1">
                <a:blip r:embed="rId3"/>
                <a:stretch>
                  <a:fillRect l="-2060" b="-2849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1081251" y="533400"/>
            <a:ext cx="7086600" cy="3533775"/>
            <a:chOff x="1081251" y="533400"/>
            <a:chExt cx="7086600" cy="353377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251" y="533400"/>
              <a:ext cx="7086600" cy="353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3230305" y="2300287"/>
              <a:ext cx="2788492" cy="1599897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bn-IN" sz="16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4000" dirty="0" smtClean="0">
                  <a:latin typeface="NikoshBAN" pitchFamily="2" charset="0"/>
                  <a:cs typeface="NikoshBAN" pitchFamily="2" charset="0"/>
                </a:rPr>
                <a:t>কাজ</a:t>
              </a:r>
            </a:p>
            <a:p>
              <a:pPr algn="ctr"/>
              <a:endParaRPr lang="bn-IN" sz="1200" dirty="0" smtClean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52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1662</TotalTime>
  <Words>1091</Words>
  <Application>Microsoft Office PowerPoint</Application>
  <PresentationFormat>On-screen Show (4:3)</PresentationFormat>
  <Paragraphs>127</Paragraphs>
  <Slides>16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206</cp:revision>
  <dcterms:created xsi:type="dcterms:W3CDTF">2006-08-16T00:00:00Z</dcterms:created>
  <dcterms:modified xsi:type="dcterms:W3CDTF">2019-08-29T15:33:09Z</dcterms:modified>
</cp:coreProperties>
</file>