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75" r:id="rId3"/>
    <p:sldId id="28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7" r:id="rId15"/>
    <p:sldId id="268" r:id="rId16"/>
    <p:sldId id="269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FD3C2-B9B2-472F-86BD-6C40308133E7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4A74F-43C7-456B-A3D2-378A0398A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8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428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933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39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789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73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55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A42ABC-2C80-4A00-A86C-0A3B903FDBDA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86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607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113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035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296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536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67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1144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42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516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7863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3/9/2019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62400" y="640080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Md. Abul Hasem, SKHS, Satkania, Chattogram.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400800"/>
            <a:ext cx="30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bn-BD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১</a:t>
            </a:r>
            <a:r>
              <a:rPr lang="bn-BD" dirty="0">
                <a:solidFill>
                  <a:prstClr val="black">
                    <a:tint val="75000"/>
                  </a:prstClr>
                </a:solidFill>
              </a:rPr>
              <a:t> 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03200" cmpd="tri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26" name="Picture 2" descr="C:\Users\User\Desktop\Quit.pn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6477000"/>
            <a:ext cx="274637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57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"/>
            <a:ext cx="8839200" cy="662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971800" y="4648200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4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7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80998" y="2829580"/>
            <a:ext cx="121920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উৎপাদক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86200" y="2813447"/>
            <a:ext cx="160019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তৃণভোজী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11891" y="136378"/>
            <a:ext cx="737490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শক্তিপ্রবাহ একমুখী, পুষ্টিদ্রব্য চক্রাকারে প্রবাহিত হচ্ছে। চিত্রে দেখ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9000" y="1295400"/>
            <a:ext cx="2412242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শ্বসনক্রিয়ার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বিনষ্টশক্তি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তাপ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02454" y="2813446"/>
            <a:ext cx="1231946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মাংসাশী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86200" y="3962400"/>
            <a:ext cx="160019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বিয়োজক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29000" y="4906089"/>
            <a:ext cx="241110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শ্বসনক্রিয়ার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বিনষ্টশক্তি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তাপ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হিসেবে</a:t>
            </a:r>
            <a:r>
              <a:rPr lang="en-US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)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667000" y="996286"/>
            <a:ext cx="152400" cy="1160059"/>
            <a:chOff x="6509982" y="996287"/>
            <a:chExt cx="152400" cy="1160059"/>
          </a:xfrm>
        </p:grpSpPr>
        <p:sp>
          <p:nvSpPr>
            <p:cNvPr id="41" name="Freeform 40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/>
            <p:cNvCxnSpPr>
              <a:stCxn id="41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2855794" y="1128160"/>
            <a:ext cx="152400" cy="1160059"/>
            <a:chOff x="6509982" y="996287"/>
            <a:chExt cx="152400" cy="1160059"/>
          </a:xfrm>
        </p:grpSpPr>
        <p:sp>
          <p:nvSpPr>
            <p:cNvPr id="45" name="Freeform 44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/>
            <p:cNvCxnSpPr>
              <a:stCxn id="45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3008194" y="1280560"/>
            <a:ext cx="152400" cy="1160059"/>
            <a:chOff x="6509982" y="996287"/>
            <a:chExt cx="152400" cy="1160059"/>
          </a:xfrm>
        </p:grpSpPr>
        <p:sp>
          <p:nvSpPr>
            <p:cNvPr id="49" name="Freeform 48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>
              <a:stCxn id="49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6096000" y="1034647"/>
            <a:ext cx="152400" cy="1160059"/>
            <a:chOff x="6509982" y="996287"/>
            <a:chExt cx="152400" cy="1160059"/>
          </a:xfrm>
        </p:grpSpPr>
        <p:sp>
          <p:nvSpPr>
            <p:cNvPr id="53" name="Freeform 52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/>
            <p:cNvCxnSpPr>
              <a:stCxn id="53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/>
          <p:cNvGrpSpPr/>
          <p:nvPr/>
        </p:nvGrpSpPr>
        <p:grpSpPr>
          <a:xfrm>
            <a:off x="6248400" y="1166521"/>
            <a:ext cx="152400" cy="1160059"/>
            <a:chOff x="6509982" y="996287"/>
            <a:chExt cx="152400" cy="1160059"/>
          </a:xfrm>
        </p:grpSpPr>
        <p:sp>
          <p:nvSpPr>
            <p:cNvPr id="57" name="Freeform 56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Connector 57"/>
            <p:cNvCxnSpPr>
              <a:stCxn id="57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6400800" y="1318921"/>
            <a:ext cx="152400" cy="1160059"/>
            <a:chOff x="6509982" y="996287"/>
            <a:chExt cx="152400" cy="1160059"/>
          </a:xfrm>
        </p:grpSpPr>
        <p:sp>
          <p:nvSpPr>
            <p:cNvPr id="61" name="Freeform 60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/>
            <p:cNvCxnSpPr>
              <a:stCxn id="61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5" name="Right Arrow 64"/>
          <p:cNvSpPr/>
          <p:nvPr/>
        </p:nvSpPr>
        <p:spPr>
          <a:xfrm>
            <a:off x="5715000" y="3058066"/>
            <a:ext cx="1489914" cy="193120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ight Arrow 65"/>
          <p:cNvSpPr/>
          <p:nvPr/>
        </p:nvSpPr>
        <p:spPr>
          <a:xfrm>
            <a:off x="1828800" y="2895601"/>
            <a:ext cx="1722241" cy="235718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ight Arrow 66"/>
          <p:cNvSpPr/>
          <p:nvPr/>
        </p:nvSpPr>
        <p:spPr>
          <a:xfrm rot="9230534">
            <a:off x="5476338" y="3783670"/>
            <a:ext cx="1791990" cy="166105"/>
          </a:xfrm>
          <a:prstGeom prst="rightArrow">
            <a:avLst>
              <a:gd name="adj1" fmla="val 50000"/>
              <a:gd name="adj2" fmla="val 48065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8" name="Right Arrow 67"/>
          <p:cNvSpPr/>
          <p:nvPr/>
        </p:nvSpPr>
        <p:spPr>
          <a:xfrm rot="5400000">
            <a:off x="288282" y="2014170"/>
            <a:ext cx="1135045" cy="307105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0" name="Right Arrow 69"/>
          <p:cNvSpPr/>
          <p:nvPr/>
        </p:nvSpPr>
        <p:spPr>
          <a:xfrm rot="16200000">
            <a:off x="4372710" y="2332891"/>
            <a:ext cx="601644" cy="203064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1" name="Right Arrow 70"/>
          <p:cNvSpPr/>
          <p:nvPr/>
        </p:nvSpPr>
        <p:spPr>
          <a:xfrm rot="5400000">
            <a:off x="4372710" y="3566507"/>
            <a:ext cx="601644" cy="203064"/>
          </a:xfrm>
          <a:prstGeom prst="rightArrow">
            <a:avLst>
              <a:gd name="adj1" fmla="val 50000"/>
              <a:gd name="adj2" fmla="val 48065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2" name="Right Arrow 71"/>
          <p:cNvSpPr/>
          <p:nvPr/>
        </p:nvSpPr>
        <p:spPr>
          <a:xfrm rot="1320349">
            <a:off x="1715706" y="3781934"/>
            <a:ext cx="2091941" cy="196908"/>
          </a:xfrm>
          <a:prstGeom prst="rightArrow">
            <a:avLst>
              <a:gd name="adj1" fmla="val 50000"/>
              <a:gd name="adj2" fmla="val 48065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3" name="Right Arrow 72"/>
          <p:cNvSpPr/>
          <p:nvPr/>
        </p:nvSpPr>
        <p:spPr>
          <a:xfrm rot="5400000">
            <a:off x="4455507" y="4646619"/>
            <a:ext cx="470375" cy="168738"/>
          </a:xfrm>
          <a:prstGeom prst="rightArrow">
            <a:avLst>
              <a:gd name="adj1" fmla="val 50000"/>
              <a:gd name="adj2" fmla="val 48065"/>
            </a:avLst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2703394" y="4737480"/>
            <a:ext cx="192206" cy="739115"/>
            <a:chOff x="6509982" y="996287"/>
            <a:chExt cx="152400" cy="1160059"/>
          </a:xfrm>
        </p:grpSpPr>
        <p:sp>
          <p:nvSpPr>
            <p:cNvPr id="75" name="Freeform 74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Connector 75"/>
            <p:cNvCxnSpPr>
              <a:stCxn id="75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8" name="Group 77"/>
          <p:cNvGrpSpPr/>
          <p:nvPr/>
        </p:nvGrpSpPr>
        <p:grpSpPr>
          <a:xfrm>
            <a:off x="2920518" y="4895264"/>
            <a:ext cx="192206" cy="739115"/>
            <a:chOff x="6509982" y="996287"/>
            <a:chExt cx="152400" cy="1160059"/>
          </a:xfrm>
        </p:grpSpPr>
        <p:sp>
          <p:nvSpPr>
            <p:cNvPr id="79" name="Freeform 78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Connector 79"/>
            <p:cNvCxnSpPr>
              <a:stCxn id="79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3124200" y="5058489"/>
            <a:ext cx="192206" cy="739115"/>
            <a:chOff x="6509982" y="996287"/>
            <a:chExt cx="152400" cy="1160059"/>
          </a:xfrm>
        </p:grpSpPr>
        <p:sp>
          <p:nvSpPr>
            <p:cNvPr id="83" name="Freeform 82"/>
            <p:cNvSpPr/>
            <p:nvPr/>
          </p:nvSpPr>
          <p:spPr>
            <a:xfrm>
              <a:off x="6509982" y="996287"/>
              <a:ext cx="136478" cy="1160059"/>
            </a:xfrm>
            <a:custGeom>
              <a:avLst/>
              <a:gdLst>
                <a:gd name="connsiteX0" fmla="*/ 136478 w 136478"/>
                <a:gd name="connsiteY0" fmla="*/ 0 h 1160059"/>
                <a:gd name="connsiteX1" fmla="*/ 136478 w 136478"/>
                <a:gd name="connsiteY1" fmla="*/ 0 h 1160059"/>
                <a:gd name="connsiteX2" fmla="*/ 54591 w 136478"/>
                <a:gd name="connsiteY2" fmla="*/ 95534 h 1160059"/>
                <a:gd name="connsiteX3" fmla="*/ 27296 w 136478"/>
                <a:gd name="connsiteY3" fmla="*/ 136477 h 1160059"/>
                <a:gd name="connsiteX4" fmla="*/ 81887 w 136478"/>
                <a:gd name="connsiteY4" fmla="*/ 382137 h 1160059"/>
                <a:gd name="connsiteX5" fmla="*/ 95534 w 136478"/>
                <a:gd name="connsiteY5" fmla="*/ 450376 h 1160059"/>
                <a:gd name="connsiteX6" fmla="*/ 81887 w 136478"/>
                <a:gd name="connsiteY6" fmla="*/ 532262 h 1160059"/>
                <a:gd name="connsiteX7" fmla="*/ 40943 w 136478"/>
                <a:gd name="connsiteY7" fmla="*/ 586853 h 1160059"/>
                <a:gd name="connsiteX8" fmla="*/ 0 w 136478"/>
                <a:gd name="connsiteY8" fmla="*/ 668740 h 1160059"/>
                <a:gd name="connsiteX9" fmla="*/ 40943 w 136478"/>
                <a:gd name="connsiteY9" fmla="*/ 818865 h 1160059"/>
                <a:gd name="connsiteX10" fmla="*/ 68239 w 136478"/>
                <a:gd name="connsiteY10" fmla="*/ 900752 h 1160059"/>
                <a:gd name="connsiteX11" fmla="*/ 95534 w 136478"/>
                <a:gd name="connsiteY11" fmla="*/ 1023582 h 1160059"/>
                <a:gd name="connsiteX12" fmla="*/ 81887 w 136478"/>
                <a:gd name="connsiteY12" fmla="*/ 1105468 h 1160059"/>
                <a:gd name="connsiteX13" fmla="*/ 40943 w 136478"/>
                <a:gd name="connsiteY13" fmla="*/ 1146412 h 1160059"/>
                <a:gd name="connsiteX14" fmla="*/ 27296 w 136478"/>
                <a:gd name="connsiteY14" fmla="*/ 1160059 h 1160059"/>
                <a:gd name="connsiteX15" fmla="*/ 13648 w 136478"/>
                <a:gd name="connsiteY15" fmla="*/ 1146412 h 116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478" h="1160059">
                  <a:moveTo>
                    <a:pt x="136478" y="0"/>
                  </a:moveTo>
                  <a:lnTo>
                    <a:pt x="136478" y="0"/>
                  </a:lnTo>
                  <a:cubicBezTo>
                    <a:pt x="109182" y="31845"/>
                    <a:pt x="80792" y="62783"/>
                    <a:pt x="54591" y="95534"/>
                  </a:cubicBezTo>
                  <a:cubicBezTo>
                    <a:pt x="44344" y="108342"/>
                    <a:pt x="26386" y="120100"/>
                    <a:pt x="27296" y="136477"/>
                  </a:cubicBezTo>
                  <a:cubicBezTo>
                    <a:pt x="42744" y="414535"/>
                    <a:pt x="52086" y="262930"/>
                    <a:pt x="81887" y="382137"/>
                  </a:cubicBezTo>
                  <a:cubicBezTo>
                    <a:pt x="87513" y="404641"/>
                    <a:pt x="90985" y="427630"/>
                    <a:pt x="95534" y="450376"/>
                  </a:cubicBezTo>
                  <a:cubicBezTo>
                    <a:pt x="90985" y="477671"/>
                    <a:pt x="92164" y="506569"/>
                    <a:pt x="81887" y="532262"/>
                  </a:cubicBezTo>
                  <a:cubicBezTo>
                    <a:pt x="73439" y="553381"/>
                    <a:pt x="54164" y="568343"/>
                    <a:pt x="40943" y="586853"/>
                  </a:cubicBezTo>
                  <a:cubicBezTo>
                    <a:pt x="7874" y="633150"/>
                    <a:pt x="16900" y="618040"/>
                    <a:pt x="0" y="668740"/>
                  </a:cubicBezTo>
                  <a:cubicBezTo>
                    <a:pt x="13648" y="718782"/>
                    <a:pt x="26307" y="769103"/>
                    <a:pt x="40943" y="818865"/>
                  </a:cubicBezTo>
                  <a:cubicBezTo>
                    <a:pt x="49062" y="846468"/>
                    <a:pt x="61998" y="872665"/>
                    <a:pt x="68239" y="900752"/>
                  </a:cubicBezTo>
                  <a:lnTo>
                    <a:pt x="95534" y="1023582"/>
                  </a:lnTo>
                  <a:cubicBezTo>
                    <a:pt x="90985" y="1050877"/>
                    <a:pt x="93126" y="1080181"/>
                    <a:pt x="81887" y="1105468"/>
                  </a:cubicBezTo>
                  <a:cubicBezTo>
                    <a:pt x="74048" y="1123106"/>
                    <a:pt x="54591" y="1132764"/>
                    <a:pt x="40943" y="1146412"/>
                  </a:cubicBezTo>
                  <a:lnTo>
                    <a:pt x="27296" y="1160059"/>
                  </a:lnTo>
                  <a:lnTo>
                    <a:pt x="13648" y="114641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Connector 83"/>
            <p:cNvCxnSpPr>
              <a:stCxn id="83" idx="0"/>
            </p:cNvCxnSpPr>
            <p:nvPr/>
          </p:nvCxnSpPr>
          <p:spPr>
            <a:xfrm flipH="1">
              <a:off x="6509982" y="996287"/>
              <a:ext cx="13647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6646460" y="996287"/>
              <a:ext cx="15922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48" name="Picture 20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53" y="477587"/>
            <a:ext cx="987638" cy="993734"/>
          </a:xfrm>
          <a:prstGeom prst="rect">
            <a:avLst/>
          </a:prstGeom>
        </p:spPr>
      </p:pic>
      <p:sp>
        <p:nvSpPr>
          <p:cNvPr id="87" name="Right Arrow 86"/>
          <p:cNvSpPr/>
          <p:nvPr/>
        </p:nvSpPr>
        <p:spPr>
          <a:xfrm rot="20352613">
            <a:off x="1661499" y="2302390"/>
            <a:ext cx="1851486" cy="255673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8" name="Right Arrow 87"/>
          <p:cNvSpPr/>
          <p:nvPr/>
        </p:nvSpPr>
        <p:spPr>
          <a:xfrm rot="12234458">
            <a:off x="5763099" y="2386305"/>
            <a:ext cx="1602663" cy="235750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6200" y="5903893"/>
            <a:ext cx="90678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বিয়োজকের ক্রিয়ায় মৃতদেহ হতে অজৈব পুষ্টিদ্রব্য পরিবেশে মিশে পুষ্টিভান্ডারে জমা হয় যা সবুজ উদ্ভিদ আবার গ্রহন করে।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3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124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 tmFilter="0, 0; .2, .5; .8, .5; 1, 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250" autoRev="1" fill="hold"/>
                                        <p:tgtEl>
                                          <p:spTgt spid="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7" grpId="0" animBg="1"/>
      <p:bldP spid="8" grpId="0" animBg="1"/>
      <p:bldP spid="10" grpId="0" animBg="1"/>
      <p:bldP spid="14" grpId="0" animBg="1"/>
      <p:bldP spid="65" grpId="0" animBg="1"/>
      <p:bldP spid="66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3" grpId="0" animBg="1"/>
      <p:bldP spid="87" grpId="0" animBg="1"/>
      <p:bldP spid="88" grpId="0" animBg="1"/>
      <p:bldP spid="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B\Downloads\90987_html_64dee60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455" y="697772"/>
            <a:ext cx="8698889" cy="592144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114800" y="5943600"/>
            <a:ext cx="4648200" cy="830997"/>
          </a:xfrm>
          <a:custGeom>
            <a:avLst/>
            <a:gdLst>
              <a:gd name="connsiteX0" fmla="*/ 0 w 5791196"/>
              <a:gd name="connsiteY0" fmla="*/ 0 h 584775"/>
              <a:gd name="connsiteX1" fmla="*/ 5791196 w 5791196"/>
              <a:gd name="connsiteY1" fmla="*/ 0 h 584775"/>
              <a:gd name="connsiteX2" fmla="*/ 5791196 w 5791196"/>
              <a:gd name="connsiteY2" fmla="*/ 584775 h 584775"/>
              <a:gd name="connsiteX3" fmla="*/ 0 w 5791196"/>
              <a:gd name="connsiteY3" fmla="*/ 584775 h 584775"/>
              <a:gd name="connsiteX4" fmla="*/ 0 w 5791196"/>
              <a:gd name="connsiteY4" fmla="*/ 0 h 584775"/>
              <a:gd name="connsiteX0" fmla="*/ 0 w 5791196"/>
              <a:gd name="connsiteY0" fmla="*/ 0 h 584775"/>
              <a:gd name="connsiteX1" fmla="*/ 5777341 w 5791196"/>
              <a:gd name="connsiteY1" fmla="*/ 96982 h 584775"/>
              <a:gd name="connsiteX2" fmla="*/ 5791196 w 5791196"/>
              <a:gd name="connsiteY2" fmla="*/ 584775 h 584775"/>
              <a:gd name="connsiteX3" fmla="*/ 0 w 5791196"/>
              <a:gd name="connsiteY3" fmla="*/ 584775 h 584775"/>
              <a:gd name="connsiteX4" fmla="*/ 0 w 5791196"/>
              <a:gd name="connsiteY4" fmla="*/ 0 h 584775"/>
              <a:gd name="connsiteX0" fmla="*/ 0 w 5791196"/>
              <a:gd name="connsiteY0" fmla="*/ 0 h 501647"/>
              <a:gd name="connsiteX1" fmla="*/ 5777341 w 5791196"/>
              <a:gd name="connsiteY1" fmla="*/ 13854 h 501647"/>
              <a:gd name="connsiteX2" fmla="*/ 5791196 w 5791196"/>
              <a:gd name="connsiteY2" fmla="*/ 501647 h 501647"/>
              <a:gd name="connsiteX3" fmla="*/ 0 w 5791196"/>
              <a:gd name="connsiteY3" fmla="*/ 501647 h 501647"/>
              <a:gd name="connsiteX4" fmla="*/ 0 w 5791196"/>
              <a:gd name="connsiteY4" fmla="*/ 0 h 501647"/>
              <a:gd name="connsiteX0" fmla="*/ 0 w 5777341"/>
              <a:gd name="connsiteY0" fmla="*/ 0 h 501647"/>
              <a:gd name="connsiteX1" fmla="*/ 5777341 w 5777341"/>
              <a:gd name="connsiteY1" fmla="*/ 13854 h 501647"/>
              <a:gd name="connsiteX2" fmla="*/ 5749633 w 5777341"/>
              <a:gd name="connsiteY2" fmla="*/ 376956 h 501647"/>
              <a:gd name="connsiteX3" fmla="*/ 0 w 5777341"/>
              <a:gd name="connsiteY3" fmla="*/ 501647 h 501647"/>
              <a:gd name="connsiteX4" fmla="*/ 0 w 5777341"/>
              <a:gd name="connsiteY4" fmla="*/ 0 h 501647"/>
              <a:gd name="connsiteX0" fmla="*/ 0 w 5777341"/>
              <a:gd name="connsiteY0" fmla="*/ 0 h 404665"/>
              <a:gd name="connsiteX1" fmla="*/ 5777341 w 5777341"/>
              <a:gd name="connsiteY1" fmla="*/ 13854 h 404665"/>
              <a:gd name="connsiteX2" fmla="*/ 5749633 w 5777341"/>
              <a:gd name="connsiteY2" fmla="*/ 376956 h 404665"/>
              <a:gd name="connsiteX3" fmla="*/ 0 w 5777341"/>
              <a:gd name="connsiteY3" fmla="*/ 404665 h 404665"/>
              <a:gd name="connsiteX4" fmla="*/ 0 w 5777341"/>
              <a:gd name="connsiteY4" fmla="*/ 0 h 404665"/>
              <a:gd name="connsiteX0" fmla="*/ 0 w 5777342"/>
              <a:gd name="connsiteY0" fmla="*/ 0 h 446229"/>
              <a:gd name="connsiteX1" fmla="*/ 5777341 w 5777342"/>
              <a:gd name="connsiteY1" fmla="*/ 13854 h 446229"/>
              <a:gd name="connsiteX2" fmla="*/ 5777342 w 5777342"/>
              <a:gd name="connsiteY2" fmla="*/ 446229 h 446229"/>
              <a:gd name="connsiteX3" fmla="*/ 0 w 5777342"/>
              <a:gd name="connsiteY3" fmla="*/ 404665 h 446229"/>
              <a:gd name="connsiteX4" fmla="*/ 0 w 5777342"/>
              <a:gd name="connsiteY4" fmla="*/ 0 h 446229"/>
              <a:gd name="connsiteX0" fmla="*/ 0 w 5777342"/>
              <a:gd name="connsiteY0" fmla="*/ 0 h 473938"/>
              <a:gd name="connsiteX1" fmla="*/ 5777341 w 5777342"/>
              <a:gd name="connsiteY1" fmla="*/ 13854 h 473938"/>
              <a:gd name="connsiteX2" fmla="*/ 5777342 w 5777342"/>
              <a:gd name="connsiteY2" fmla="*/ 446229 h 473938"/>
              <a:gd name="connsiteX3" fmla="*/ 0 w 5777342"/>
              <a:gd name="connsiteY3" fmla="*/ 473938 h 473938"/>
              <a:gd name="connsiteX4" fmla="*/ 0 w 5777342"/>
              <a:gd name="connsiteY4" fmla="*/ 0 h 473938"/>
              <a:gd name="connsiteX0" fmla="*/ 0 w 5777342"/>
              <a:gd name="connsiteY0" fmla="*/ 0 h 473938"/>
              <a:gd name="connsiteX1" fmla="*/ 5777341 w 5777342"/>
              <a:gd name="connsiteY1" fmla="*/ 69272 h 473938"/>
              <a:gd name="connsiteX2" fmla="*/ 5777342 w 5777342"/>
              <a:gd name="connsiteY2" fmla="*/ 446229 h 473938"/>
              <a:gd name="connsiteX3" fmla="*/ 0 w 5777342"/>
              <a:gd name="connsiteY3" fmla="*/ 473938 h 473938"/>
              <a:gd name="connsiteX4" fmla="*/ 0 w 5777342"/>
              <a:gd name="connsiteY4" fmla="*/ 0 h 473938"/>
              <a:gd name="connsiteX0" fmla="*/ 0 w 5777342"/>
              <a:gd name="connsiteY0" fmla="*/ 0 h 473938"/>
              <a:gd name="connsiteX1" fmla="*/ 5777341 w 5777342"/>
              <a:gd name="connsiteY1" fmla="*/ 13854 h 473938"/>
              <a:gd name="connsiteX2" fmla="*/ 5777342 w 5777342"/>
              <a:gd name="connsiteY2" fmla="*/ 446229 h 473938"/>
              <a:gd name="connsiteX3" fmla="*/ 0 w 5777342"/>
              <a:gd name="connsiteY3" fmla="*/ 473938 h 473938"/>
              <a:gd name="connsiteX4" fmla="*/ 0 w 5777342"/>
              <a:gd name="connsiteY4" fmla="*/ 0 h 473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7342" h="473938">
                <a:moveTo>
                  <a:pt x="0" y="0"/>
                </a:moveTo>
                <a:lnTo>
                  <a:pt x="5777341" y="13854"/>
                </a:lnTo>
                <a:cubicBezTo>
                  <a:pt x="5777341" y="157979"/>
                  <a:pt x="5777342" y="302104"/>
                  <a:pt x="5777342" y="446229"/>
                </a:cubicBezTo>
                <a:lnTo>
                  <a:pt x="0" y="47393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প্রতিটি জীব একে অন্যের উপর নির্ভরশীল। </a:t>
            </a:r>
          </a:p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খাদ্যশৃঙ্খলের মাধ্যমে এরা পরস্পর সম্পর্কযুক্ত। 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6106180"/>
            <a:ext cx="25146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খাদ্যশৃঙ্খল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495800" y="2514600"/>
            <a:ext cx="26670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 জাল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828800" y="177225"/>
            <a:ext cx="5410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চিত্রে কী দেখছ?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5334787"/>
            <a:ext cx="1219202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উৎপাদক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1" y="4232481"/>
            <a:ext cx="1524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তৃণভোজী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28801" y="2641491"/>
            <a:ext cx="15240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দ্বিতীয় স্তরের খাদক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 rot="16200000">
            <a:off x="2403693" y="3851490"/>
            <a:ext cx="469567" cy="209451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 rot="16200000">
            <a:off x="2442153" y="5006498"/>
            <a:ext cx="354544" cy="247548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28800" y="979543"/>
            <a:ext cx="15240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সর্বোচ্চ স্তরের খাদক</a:t>
            </a:r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16200000">
            <a:off x="2400299" y="2263298"/>
            <a:ext cx="457200" cy="197805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44722" y="202570"/>
            <a:ext cx="5410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এভাবেই শক্তি প্রবাহ চলছে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90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  <p:bldP spid="11" grpId="0" animBg="1"/>
      <p:bldP spid="12" grpId="0" animBg="1"/>
      <p:bldP spid="7" grpId="0" animBg="1"/>
      <p:bldP spid="8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02570"/>
            <a:ext cx="8534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 স্তরের জীব সম্প্রদায় সংখ্যার অনুপাত মোটামুটি ভাবে অপরিবর্তিত 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62000" y="2819401"/>
            <a:ext cx="5974382" cy="4038599"/>
            <a:chOff x="762000" y="2819401"/>
            <a:chExt cx="5974382" cy="403859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2657" y="4137548"/>
              <a:ext cx="3131343" cy="154055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1182" y="2819401"/>
              <a:ext cx="1879059" cy="131814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0" y="5713661"/>
              <a:ext cx="5974382" cy="1144339"/>
            </a:xfrm>
            <a:prstGeom prst="rect">
              <a:avLst/>
            </a:prstGeom>
          </p:spPr>
        </p:pic>
      </p:grpSp>
      <p:sp>
        <p:nvSpPr>
          <p:cNvPr id="2" name="Rectangular Callout 1"/>
          <p:cNvSpPr/>
          <p:nvPr/>
        </p:nvSpPr>
        <p:spPr>
          <a:xfrm>
            <a:off x="5943600" y="4724400"/>
            <a:ext cx="2971800" cy="457200"/>
          </a:xfrm>
          <a:prstGeom prst="wedgeRectCallout">
            <a:avLst>
              <a:gd name="adj1" fmla="val -82399"/>
              <a:gd name="adj2" fmla="val 2409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সংখ্যায় বৃদ্ধি পেলে কী ঘটবে?</a:t>
            </a:r>
            <a:endParaRPr lang="en-US" sz="2400" dirty="0"/>
          </a:p>
        </p:txBody>
      </p:sp>
      <p:pic>
        <p:nvPicPr>
          <p:cNvPr id="13" name="Picture 12" descr="Bar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38237" y="1644868"/>
            <a:ext cx="4229163" cy="628738"/>
          </a:xfrm>
          <a:prstGeom prst="rect">
            <a:avLst/>
          </a:prstGeom>
        </p:spPr>
      </p:pic>
      <p:pic>
        <p:nvPicPr>
          <p:cNvPr id="14" name="Picture 13" descr="Pall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1438" y="2142302"/>
            <a:ext cx="2047548" cy="2191056"/>
          </a:xfrm>
          <a:prstGeom prst="rect">
            <a:avLst/>
          </a:prstGeom>
        </p:spPr>
      </p:pic>
      <p:pic>
        <p:nvPicPr>
          <p:cNvPr id="15" name="Picture 14" descr="Pall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94020" y="2133599"/>
            <a:ext cx="2128410" cy="22327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41" y="3048195"/>
            <a:ext cx="1879059" cy="13181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430" y="3048000"/>
            <a:ext cx="1904403" cy="1403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6"/>
          <p:cNvSpPr/>
          <p:nvPr/>
        </p:nvSpPr>
        <p:spPr>
          <a:xfrm>
            <a:off x="990600" y="936719"/>
            <a:ext cx="7391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এভাবেই হ্রাস/বৃদ্ধি চলছে, এই ভারসাম্য প্রাকৃতিক ভাবে নিয়ন্ত্রিত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38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45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5E-6 0.04676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38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.00232 L 2.77778E-6 -0.04305 " pathEditMode="relative" rAng="0" ptsTypes="AA">
                                      <p:cBhvr>
                                        <p:cTn id="4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69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40741E-7 L -2.22222E-6 0.08171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74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-0.00243 -0.07083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1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8"/>
          <p:cNvSpPr/>
          <p:nvPr/>
        </p:nvSpPr>
        <p:spPr>
          <a:xfrm>
            <a:off x="-228600" y="4750115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চিত্রের খাদ্যশৃঙ্খলটিতে শক্তিপ্রবাহ কীভাবে চলে ব্যাখ্যা কর।    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33600" y="152400"/>
            <a:ext cx="57150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    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সময়-৮মিনিট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4" descr="C:\Users\PB\Downloads\short toed snake eagle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4225" y="2192724"/>
            <a:ext cx="1628775" cy="10838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5" descr="C:\Users\PB\Downloads\frog eating insec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1964916"/>
            <a:ext cx="2385160" cy="15605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6" descr="C:\Users\PB\Downloads\frog_snak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0" y="2017034"/>
            <a:ext cx="1977984" cy="1612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7" descr="C:\Users\PB\Downloads\Grasshopp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1948475"/>
            <a:ext cx="2094616" cy="16814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8" descr="C:\Users\PB\Downloads\img_3250.jpg"/>
          <p:cNvPicPr>
            <a:picLocks noChangeAspect="1" noChangeArrowheads="1"/>
          </p:cNvPicPr>
          <p:nvPr/>
        </p:nvPicPr>
        <p:blipFill>
          <a:blip r:embed="rId7" cstate="print">
            <a:lum bright="30000"/>
          </a:blip>
          <a:srcRect/>
          <a:stretch>
            <a:fillRect/>
          </a:stretch>
        </p:blipFill>
        <p:spPr bwMode="auto">
          <a:xfrm>
            <a:off x="152400" y="1856017"/>
            <a:ext cx="1676400" cy="18664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2" descr="C:\Users\Doel-1612i3\Downloads\2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7" y="533400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8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971800" y="457200"/>
            <a:ext cx="2667000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মূল্যায়ন</a:t>
            </a:r>
            <a:endParaRPr lang="en-US" sz="36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95400" y="1635457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জড় ও জীবজগতের মধ্যে সংযোগ সৃষ্টি হয় কীভাবে?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95400" y="2187855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পরিবেশে বাস্তুতন্ত্র একটি স্বয়ংসম্পূর্ণ একক- কীভাবে?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318146" y="2740253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৩। প্রকৃতি কীভাবে পরিবেশের ভারসাম্য রক্ষা করে?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01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1451" y="291703"/>
            <a:ext cx="2763549" cy="851297"/>
          </a:xfrm>
          <a:prstGeom prst="round2Diag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4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5791200"/>
            <a:ext cx="7543800" cy="919401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সুন্দরবনের বাস্তুতন্ত্রে প্রকৃতি কীভাবে পরিবেশের ভারসাম্য রক্ষা করে চলেছে ব্যাখ্যা কর ।</a:t>
            </a:r>
            <a:r>
              <a:rPr lang="bn-BD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PB\Downloads\sundarban_tri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90750"/>
            <a:ext cx="8953500" cy="3143250"/>
          </a:xfrm>
          <a:prstGeom prst="rect">
            <a:avLst/>
          </a:prstGeom>
          <a:noFill/>
        </p:spPr>
      </p:pic>
      <p:pic>
        <p:nvPicPr>
          <p:cNvPr id="1027" name="Picture 3" descr="C:\Users\PB\Downloads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1043" y="228600"/>
            <a:ext cx="3068456" cy="1828800"/>
          </a:xfrm>
          <a:prstGeom prst="rect">
            <a:avLst/>
          </a:prstGeom>
          <a:noFill/>
        </p:spPr>
      </p:pic>
      <p:pic>
        <p:nvPicPr>
          <p:cNvPr id="1028" name="Picture 4" descr="C:\Users\PB\Downloads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" y="266700"/>
            <a:ext cx="2552700" cy="179070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89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B\Downloads\Arb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91213"/>
            <a:ext cx="4267200" cy="5933387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3200400" y="3581400"/>
            <a:ext cx="236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6600" b="1" dirty="0">
                <a:ln w="1905"/>
                <a:solidFill>
                  <a:srgbClr val="00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dirty="0">
              <a:ln w="1905"/>
              <a:solidFill>
                <a:srgbClr val="00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0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412" y="31436"/>
            <a:ext cx="2403988" cy="882964"/>
            <a:chOff x="-1" y="0"/>
            <a:chExt cx="2970461" cy="997527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" name="Pentagon 2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50190" y="16662"/>
              <a:ext cx="2292108" cy="938817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bn-BD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1832" y="3089571"/>
            <a:ext cx="4723106" cy="3323987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38800" y="3465255"/>
            <a:ext cx="3216421" cy="2554545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শ্রেণি: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lang="bn-BD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বিজ্ঞান </a:t>
            </a:r>
            <a:endParaRPr lang="bn-BD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lvl="0" algn="ctr">
              <a:defRPr/>
            </a:pPr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অধ্যায়: </a:t>
            </a:r>
            <a:r>
              <a:rPr lang="bn-IN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চতুর্দশ</a:t>
            </a:r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en-US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৫০ মিনিট</a:t>
            </a:r>
            <a:r>
              <a:rPr lang="bn-BD" sz="40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76200"/>
            <a:ext cx="3019431" cy="2819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8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B\Downloads\Ri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77" y="2603950"/>
            <a:ext cx="4572423" cy="417785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28800" y="86380"/>
            <a:ext cx="6477000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এই খাদ্য খেলে দেহে শক্তি উৎপন্ন হয়, এর উৎস কোথায়? 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-419100" y="2009122"/>
            <a:ext cx="2438402" cy="22859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6200000" flipH="1">
            <a:off x="610394" y="1362212"/>
            <a:ext cx="2285207" cy="1370805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H="1">
            <a:off x="266702" y="1628118"/>
            <a:ext cx="2514599" cy="914402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6200000" flipH="1">
            <a:off x="228599" y="1742417"/>
            <a:ext cx="2209803" cy="533399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6200000" flipH="1">
            <a:off x="-38098" y="2009118"/>
            <a:ext cx="2209797" cy="152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Doel-1612i3\Downloads\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8420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Rectangle 141"/>
          <p:cNvSpPr/>
          <p:nvPr/>
        </p:nvSpPr>
        <p:spPr>
          <a:xfrm>
            <a:off x="2590803" y="790634"/>
            <a:ext cx="46482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এই উদ্ভিদে কীভাবে শক্তি সঞ্চিত হ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লো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1028" name="Picture 4" descr="C:\Users\PB\Downloads\7086550359_869dd8f27e_z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1752600"/>
            <a:ext cx="4007831" cy="3962400"/>
          </a:xfrm>
          <a:prstGeom prst="rect">
            <a:avLst/>
          </a:prstGeom>
          <a:noFill/>
        </p:spPr>
      </p:pic>
      <p:sp>
        <p:nvSpPr>
          <p:cNvPr id="144" name="Right Arrow 143"/>
          <p:cNvSpPr/>
          <p:nvPr/>
        </p:nvSpPr>
        <p:spPr>
          <a:xfrm rot="10800000">
            <a:off x="4109057" y="4667549"/>
            <a:ext cx="1453543" cy="344242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23924 0.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00" y="100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 animBg="1"/>
      <p:bldP spid="1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B\Downloads\environment-industry-balan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0010" y="290362"/>
            <a:ext cx="6557790" cy="572943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52400" y="2133600"/>
            <a:ext cx="701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rgbClr val="1F497D">
                    <a:lumMod val="50000"/>
                  </a:srgbClr>
                </a:solidFill>
                <a:latin typeface="NikoshBAN" pitchFamily="2" charset="0"/>
                <a:cs typeface="NikoshBAN" pitchFamily="2" charset="0"/>
              </a:rPr>
              <a:t>বাস্তুতন্ত্রে শক্তি </a:t>
            </a:r>
            <a:r>
              <a:rPr lang="bn-IN" sz="36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প্রবাহ</a:t>
            </a:r>
            <a:r>
              <a:rPr lang="bn-IN" sz="3600" b="1" dirty="0">
                <a:solidFill>
                  <a:srgbClr val="1F497D">
                    <a:lumMod val="50000"/>
                  </a:srgbClr>
                </a:solidFill>
                <a:latin typeface="NikoshBAN" pitchFamily="2" charset="0"/>
                <a:cs typeface="NikoshBAN" pitchFamily="2" charset="0"/>
              </a:rPr>
              <a:t> এবং </a:t>
            </a:r>
          </a:p>
          <a:p>
            <a:r>
              <a:rPr lang="bn-IN" sz="3600" b="1" dirty="0">
                <a:solidFill>
                  <a:srgbClr val="1F497D">
                    <a:lumMod val="50000"/>
                  </a:srgbClr>
                </a:solidFill>
                <a:latin typeface="NikoshBAN" pitchFamily="2" charset="0"/>
                <a:cs typeface="NikoshBAN" pitchFamily="2" charset="0"/>
              </a:rPr>
              <a:t>পরিবেশের ভারসাম্য রক্ষায় বাস্তুতন্ত্রের ভূমিকা</a:t>
            </a:r>
            <a:endParaRPr lang="en-US" sz="3600" b="1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410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95600" y="651164"/>
            <a:ext cx="2819400" cy="68926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In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</a:t>
            </a:r>
            <a:endParaRPr lang="en-US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828800"/>
            <a:ext cx="8153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36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bn-BD" sz="36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একটি বাস্তুতন্ত্রে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শক্তি প্রবাহ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প্রক্রিয়া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করতে পারবে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IN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Tx/>
              <a:buAutoNum type="arabicPeriod"/>
            </a:pPr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পরিবেশের ভারসাম্য রক্ষায় বাস্তুতন্ত্রের ভূমিকা বর্ণনা করতে পারবে।</a:t>
            </a:r>
            <a:endParaRPr lang="bn-BD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6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Manual Operation 4"/>
          <p:cNvSpPr/>
          <p:nvPr/>
        </p:nvSpPr>
        <p:spPr>
          <a:xfrm rot="18178664" flipV="1">
            <a:off x="2997913" y="847559"/>
            <a:ext cx="1859129" cy="4812759"/>
          </a:xfrm>
          <a:prstGeom prst="flowChartManualOperation">
            <a:avLst/>
          </a:prstGeom>
          <a:solidFill>
            <a:srgbClr val="F8F1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C:\Users\PB\Downloads\Arb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2812" y="2895600"/>
            <a:ext cx="2435787" cy="3386874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 rot="16200000" flipH="1">
            <a:off x="190500" y="3771900"/>
            <a:ext cx="4800600" cy="1371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 flipV="1">
            <a:off x="114300" y="266700"/>
            <a:ext cx="1524000" cy="1447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981200" y="1905000"/>
            <a:ext cx="4038600" cy="1676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0800000" flipV="1">
            <a:off x="-228600" y="2133600"/>
            <a:ext cx="1752600" cy="1066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134394" y="2132806"/>
            <a:ext cx="3428206" cy="2820194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 flipH="1" flipV="1">
            <a:off x="1409700" y="571500"/>
            <a:ext cx="1676400" cy="533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2286000" y="228600"/>
            <a:ext cx="2971800" cy="1524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-952500" y="3162300"/>
            <a:ext cx="3886200" cy="1524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 rot="2059173">
            <a:off x="2176887" y="3122569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পৃথিবীতে আসা আলোর </a:t>
            </a:r>
          </a:p>
          <a:p>
            <a:r>
              <a:rPr lang="bn-IN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২% 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ব্যবহৃত হয় সালোকসংশ্লেষণে ।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286000" y="1524000"/>
            <a:ext cx="6858000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n 5"/>
          <p:cNvSpPr/>
          <p:nvPr/>
        </p:nvSpPr>
        <p:spPr>
          <a:xfrm>
            <a:off x="831272" y="851346"/>
            <a:ext cx="2064328" cy="1891854"/>
          </a:xfrm>
          <a:prstGeom prst="su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05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0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PB\Downloads\photo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82468"/>
            <a:ext cx="6477000" cy="38862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82600" y="2935068"/>
            <a:ext cx="11430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CO</a:t>
            </a:r>
            <a:r>
              <a:rPr lang="en-US" sz="3200" baseline="-25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1200" y="3773268"/>
            <a:ext cx="10668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পানি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54600" y="3392268"/>
            <a:ext cx="16002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  শর্করা</a:t>
            </a:r>
            <a:endParaRPr lang="en-US" sz="28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40200" y="4535269"/>
            <a:ext cx="11430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6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O</a:t>
            </a:r>
            <a:r>
              <a:rPr lang="en-US" sz="2800" baseline="-25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1200" y="2067580"/>
            <a:ext cx="70866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প্রাকৃতিক প্রকৃয়ায় সৌরশক্তি রাসায়নিক শক্তিতে রুপান্তরিত হচ্ছে।</a:t>
            </a:r>
            <a:endParaRPr lang="en-US" sz="36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38400" y="228600"/>
            <a:ext cx="2971800" cy="58477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সকল শক্তির উৎস সূর্য</a:t>
            </a:r>
            <a:endParaRPr lang="en-US" sz="32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7400" y="5496580"/>
            <a:ext cx="7213600" cy="9541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এ প্রকৃয়া চলাকালে সবুজ উদ্ভিদ প্রাকৃতিক যৌগ </a:t>
            </a:r>
          </a:p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পানি,  নাইট্রোজেন, সালফার আয়রন, </a:t>
            </a:r>
            <a:r>
              <a:rPr lang="en-US" sz="24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CO</a:t>
            </a:r>
            <a:r>
              <a:rPr lang="en-US" sz="2400" baseline="-25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ইত্যাদি ব্যবহার করে।</a:t>
            </a:r>
            <a:r>
              <a:rPr lang="bn-IN" sz="2800" baseline="-250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ular Callout 23"/>
          <p:cNvSpPr/>
          <p:nvPr/>
        </p:nvSpPr>
        <p:spPr>
          <a:xfrm>
            <a:off x="3810000" y="1295400"/>
            <a:ext cx="1600200" cy="533400"/>
          </a:xfrm>
          <a:prstGeom prst="wedgeRectCallout">
            <a:avLst>
              <a:gd name="adj1" fmla="val -201129"/>
              <a:gd name="adj2" fmla="val 29895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অজীব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ular Callout 24"/>
          <p:cNvSpPr/>
          <p:nvPr/>
        </p:nvSpPr>
        <p:spPr>
          <a:xfrm>
            <a:off x="6248400" y="1295400"/>
            <a:ext cx="1600200" cy="533400"/>
          </a:xfrm>
          <a:prstGeom prst="wedgeRectCallout">
            <a:avLst>
              <a:gd name="adj1" fmla="val -201129"/>
              <a:gd name="adj2" fmla="val 29895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20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Plus 25"/>
          <p:cNvSpPr/>
          <p:nvPr/>
        </p:nvSpPr>
        <p:spPr>
          <a:xfrm>
            <a:off x="5410200" y="1219200"/>
            <a:ext cx="838200" cy="838200"/>
          </a:xfrm>
          <a:prstGeom prst="mathPlus">
            <a:avLst>
              <a:gd name="adj1" fmla="val 1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1012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2" grpId="0" animBg="1"/>
      <p:bldP spid="24" grpId="0" animBg="1"/>
      <p:bldP spid="24" grpId="1" animBg="1"/>
      <p:bldP spid="25" grpId="0" animBg="1"/>
      <p:bldP spid="25" grpId="1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PB\Downloads\short toed snake eagles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8425" y="228600"/>
            <a:ext cx="2619375" cy="1743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5" descr="C:\Users\PB\Downloads\frog eating insec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2667000"/>
            <a:ext cx="3200400" cy="209397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6" descr="C:\Users\PB\Downloads\frog_snak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8377" y="914400"/>
            <a:ext cx="3104823" cy="2286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7" descr="C:\Users\PB\Downloads\Grasshopp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2643" y="4267200"/>
            <a:ext cx="3227325" cy="2590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" name="Picture 8" descr="C:\Users\PB\Downloads\img_3250.jpg"/>
          <p:cNvPicPr>
            <a:picLocks noChangeAspect="1" noChangeArrowheads="1"/>
          </p:cNvPicPr>
          <p:nvPr/>
        </p:nvPicPr>
        <p:blipFill>
          <a:blip r:embed="rId6" cstate="print">
            <a:lum bright="30000"/>
          </a:blip>
          <a:srcRect/>
          <a:stretch>
            <a:fillRect/>
          </a:stretch>
        </p:blipFill>
        <p:spPr bwMode="auto">
          <a:xfrm>
            <a:off x="457200" y="2895600"/>
            <a:ext cx="2514600" cy="3544763"/>
          </a:xfrm>
          <a:prstGeom prst="rect">
            <a:avLst/>
          </a:prstGeom>
          <a:noFill/>
        </p:spPr>
      </p:pic>
      <p:sp>
        <p:nvSpPr>
          <p:cNvPr id="21" name="Down Arrow 20"/>
          <p:cNvSpPr/>
          <p:nvPr/>
        </p:nvSpPr>
        <p:spPr>
          <a:xfrm rot="14753943">
            <a:off x="6708008" y="1758544"/>
            <a:ext cx="384416" cy="608091"/>
          </a:xfrm>
          <a:prstGeom prst="downArrow">
            <a:avLst>
              <a:gd name="adj1" fmla="val 50000"/>
              <a:gd name="adj2" fmla="val 4967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124200" y="5791200"/>
            <a:ext cx="533400" cy="381000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ight Arrow 22"/>
          <p:cNvSpPr/>
          <p:nvPr/>
        </p:nvSpPr>
        <p:spPr>
          <a:xfrm rot="18814150">
            <a:off x="6597229" y="4872336"/>
            <a:ext cx="639856" cy="279732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 rot="13946350">
            <a:off x="5409047" y="3156642"/>
            <a:ext cx="655113" cy="394509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5" name="Picture 2" descr="C:\Users\Doel-1612i3\Downloads\2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76199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Straight Connector 25"/>
          <p:cNvCxnSpPr/>
          <p:nvPr/>
        </p:nvCxnSpPr>
        <p:spPr>
          <a:xfrm rot="16200000" flipH="1">
            <a:off x="609600" y="1905000"/>
            <a:ext cx="1981200" cy="304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-114300" y="1943100"/>
            <a:ext cx="2209800" cy="457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876300" y="1714500"/>
            <a:ext cx="2514600" cy="12192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342900" y="2095500"/>
            <a:ext cx="2057400" cy="1588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H="1">
            <a:off x="647700" y="1714500"/>
            <a:ext cx="2286000" cy="6858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457200" y="2438400"/>
            <a:ext cx="167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>
                    <a:lumMod val="95000"/>
                    <a:lumOff val="5000"/>
                  </a:prstClr>
                </a:solidFill>
                <a:latin typeface="NikoshBAN" pitchFamily="2" charset="0"/>
                <a:cs typeface="NikoshBAN" pitchFamily="2" charset="0"/>
              </a:rPr>
              <a:t>উৎপাদক </a:t>
            </a:r>
            <a:endParaRPr lang="en-US" sz="2800" baseline="-25000" dirty="0">
              <a:solidFill>
                <a:prstClr val="black">
                  <a:lumMod val="95000"/>
                  <a:lumOff val="5000"/>
                </a:prst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3200400" y="1066800"/>
            <a:ext cx="685800" cy="5259388"/>
            <a:chOff x="3276600" y="1066800"/>
            <a:chExt cx="685800" cy="5259388"/>
          </a:xfrm>
        </p:grpSpPr>
        <p:cxnSp>
          <p:nvCxnSpPr>
            <p:cNvPr id="58" name="Straight Connector 57"/>
            <p:cNvCxnSpPr/>
            <p:nvPr/>
          </p:nvCxnSpPr>
          <p:spPr>
            <a:xfrm rot="5400000">
              <a:off x="648494" y="3695700"/>
              <a:ext cx="5257006" cy="79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3276600" y="6324600"/>
              <a:ext cx="6858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3276600" y="1066800"/>
              <a:ext cx="6858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Rectangle 72"/>
          <p:cNvSpPr/>
          <p:nvPr/>
        </p:nvSpPr>
        <p:spPr>
          <a:xfrm rot="16200000">
            <a:off x="3024071" y="3148131"/>
            <a:ext cx="998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খাদক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133600" y="152401"/>
            <a:ext cx="3581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খাদ্য শৃঙ্খল 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676400" y="3886200"/>
            <a:ext cx="52578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১ম স্তরের খাদককে ২য় স্তরের খাদক খাচ্ছে ।</a:t>
            </a:r>
            <a:endParaRPr lang="en-US" sz="3600" baseline="-25000" dirty="0">
              <a:solidFill>
                <a:prstClr val="white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7" name="Rectangle 76"/>
          <p:cNvSpPr/>
          <p:nvPr/>
        </p:nvSpPr>
        <p:spPr>
          <a:xfrm rot="16682489">
            <a:off x="737133" y="1285087"/>
            <a:ext cx="1156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438400" y="6091535"/>
            <a:ext cx="6629400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খাদ্য গ্রহণের মাধ্যমে</a:t>
            </a:r>
            <a:r>
              <a:rPr lang="en-US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শক্তির </a:t>
            </a:r>
            <a:r>
              <a:rPr lang="bn-IN" sz="2400" dirty="0">
                <a:solidFill>
                  <a:prstClr val="white"/>
                </a:solidFill>
                <a:latin typeface="NikoshBAN" pitchFamily="2" charset="0"/>
                <a:cs typeface="NikoshBAN" pitchFamily="2" charset="0"/>
              </a:rPr>
              <a:t>স্থানান্তর হচ্ছে। 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1586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75" grpId="0" animBg="1"/>
      <p:bldP spid="76" grpId="0" animBg="1"/>
      <p:bldP spid="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 rot="19537200">
            <a:off x="-163345" y="662823"/>
            <a:ext cx="2438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চিত্রে কী দেখছ?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2" name="Picture 2" descr="C:\Users\PB\Downloads\1 sundarban_tri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926" y="1865602"/>
            <a:ext cx="2603074" cy="2401598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1" name="Picture 3" descr="C:\Users\PB\Downloads\images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3" y="1987173"/>
            <a:ext cx="2318627" cy="2356227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52" name="Picture 4" descr="C:\Users\PB\Downloads\as sundarbans_dee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2209800"/>
            <a:ext cx="1905000" cy="1934689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4" name="Straight Connector 13"/>
          <p:cNvCxnSpPr/>
          <p:nvPr/>
        </p:nvCxnSpPr>
        <p:spPr>
          <a:xfrm rot="16200000" flipH="1">
            <a:off x="6629400" y="1752601"/>
            <a:ext cx="2667000" cy="3810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6362700" y="1638301"/>
            <a:ext cx="2209800" cy="1524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7086600" y="1371601"/>
            <a:ext cx="2514600" cy="990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6515894" y="1791495"/>
            <a:ext cx="2437606" cy="75406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6200000" flipH="1">
            <a:off x="6667500" y="1562101"/>
            <a:ext cx="2819400" cy="609600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 rot="16682489">
            <a:off x="7107457" y="930559"/>
            <a:ext cx="11562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শক্তি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477000" y="2133600"/>
            <a:ext cx="1156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উৎপাদক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743200" y="1981200"/>
            <a:ext cx="1156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তৃণভোজী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752600" y="4186535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মৃত্যুর পর জীবের উপর ছত্রাক, ব্যাকটেরিয়া ক্রিয়া করে  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38" name="Right Arrow 37"/>
          <p:cNvSpPr/>
          <p:nvPr/>
        </p:nvSpPr>
        <p:spPr>
          <a:xfrm rot="4721566">
            <a:off x="7436557" y="2368745"/>
            <a:ext cx="1899618" cy="215509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 rot="10800000">
            <a:off x="6096000" y="3428998"/>
            <a:ext cx="1318720" cy="250077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 rot="10800000">
            <a:off x="2438400" y="3505200"/>
            <a:ext cx="1307332" cy="281215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2" descr="C:\Users\Doel-1612i3\Downloads\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0"/>
            <a:ext cx="990600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Left Brace 19"/>
          <p:cNvSpPr/>
          <p:nvPr/>
        </p:nvSpPr>
        <p:spPr>
          <a:xfrm rot="16200000">
            <a:off x="4089671" y="508269"/>
            <a:ext cx="1040862" cy="8153399"/>
          </a:xfrm>
          <a:prstGeom prst="leftBrace">
            <a:avLst>
              <a:gd name="adj1" fmla="val 17528"/>
              <a:gd name="adj2" fmla="val 51357"/>
            </a:avLst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24000" y="1676400"/>
            <a:ext cx="11562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মাংসাশী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027" name="Picture 3" descr="C:\Users\PB\Downloads\aa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00200" y="4809255"/>
            <a:ext cx="2455207" cy="2057400"/>
          </a:xfrm>
          <a:prstGeom prst="ellipse">
            <a:avLst/>
          </a:prstGeom>
          <a:ln w="95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4" name="Left Brace 23"/>
          <p:cNvSpPr/>
          <p:nvPr/>
        </p:nvSpPr>
        <p:spPr>
          <a:xfrm rot="16200000" flipH="1">
            <a:off x="4114801" y="-2285999"/>
            <a:ext cx="838202" cy="7848602"/>
          </a:xfrm>
          <a:prstGeom prst="leftBrace">
            <a:avLst>
              <a:gd name="adj1" fmla="val 17528"/>
              <a:gd name="adj2" fmla="val 51550"/>
            </a:avLst>
          </a:prstGeom>
          <a:ln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26" name="Right Arrow 25"/>
          <p:cNvSpPr/>
          <p:nvPr/>
        </p:nvSpPr>
        <p:spPr>
          <a:xfrm flipV="1">
            <a:off x="4100259" y="6045736"/>
            <a:ext cx="1289805" cy="228596"/>
          </a:xfrm>
          <a:prstGeom prst="rightArrow">
            <a:avLst>
              <a:gd name="adj1" fmla="val 50000"/>
              <a:gd name="adj2" fmla="val 4806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434916" y="5257800"/>
            <a:ext cx="340428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শ্বসন প্র</a:t>
            </a:r>
            <a:r>
              <a:rPr lang="en-US" sz="24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ক্রি</a:t>
            </a:r>
            <a:r>
              <a:rPr lang="bn-IN" sz="24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য়ার বিনষ্ট শক্তি (তাপ)। বিয়োজকের ক্রিয়ায় অজৈব পুষ্টিদ্রব্য পরিবেশে মিশে যায়।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429000" y="228600"/>
            <a:ext cx="24384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শ্বসন প্র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ক্রি</a:t>
            </a:r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য়ার বিনষ্ট শক্তি (তাপ)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00407" y="4824091"/>
            <a:ext cx="16896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বিয়োজক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3/9/2019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Md. Abul Hasem, SKHS, Satkania, Chattogram.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83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20" grpId="0" animBg="1"/>
      <p:bldP spid="22" grpId="0"/>
      <p:bldP spid="26" grpId="0" animBg="1"/>
      <p:bldP spid="26" grpId="1" animBg="1"/>
      <p:bldP spid="27" grpId="0" animBg="1"/>
      <p:bldP spid="28" grpId="0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591</Words>
  <Application>Microsoft Office PowerPoint</Application>
  <PresentationFormat>On-screen Show (4:3)</PresentationFormat>
  <Paragraphs>138</Paragraphs>
  <Slides>16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Abul Hasem</dc:creator>
  <cp:lastModifiedBy>Windows User</cp:lastModifiedBy>
  <cp:revision>81</cp:revision>
  <dcterms:created xsi:type="dcterms:W3CDTF">2006-08-16T00:00:00Z</dcterms:created>
  <dcterms:modified xsi:type="dcterms:W3CDTF">2019-09-03T13:56:43Z</dcterms:modified>
</cp:coreProperties>
</file>