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7" r:id="rId3"/>
    <p:sldId id="262" r:id="rId4"/>
    <p:sldId id="263" r:id="rId5"/>
    <p:sldId id="258" r:id="rId6"/>
    <p:sldId id="275" r:id="rId7"/>
    <p:sldId id="264" r:id="rId8"/>
    <p:sldId id="272" r:id="rId9"/>
    <p:sldId id="274" r:id="rId10"/>
    <p:sldId id="266" r:id="rId11"/>
    <p:sldId id="270" r:id="rId12"/>
    <p:sldId id="271" r:id="rId13"/>
    <p:sldId id="269" r:id="rId14"/>
    <p:sldId id="273" r:id="rId15"/>
    <p:sldId id="268" r:id="rId16"/>
    <p:sldId id="259" r:id="rId17"/>
    <p:sldId id="260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66FF66"/>
    <a:srgbClr val="FFDDFF"/>
    <a:srgbClr val="CCFF33"/>
    <a:srgbClr val="00FF00"/>
    <a:srgbClr val="CCFF99"/>
    <a:srgbClr val="C1FFF3"/>
    <a:srgbClr val="0000CC"/>
    <a:srgbClr val="996633"/>
    <a:srgbClr val="D5F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759D4-BC8B-4670-9FCA-C1E766517F8D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7B1FA-4149-49D6-BA1B-CE57D321E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27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ঠের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প্রতি শিক্ষার্থীদের মনোযোগ আকর্ষন করা যেতে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baseline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1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মানিকের কয়টি কমলা ধরা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হল? নয়নের কয়টি কমলা হবে?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প্রশ্নত্তোরের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মাধ্যমে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প্রদত্ত সমস্যাটি শিক্ষার্থী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দ্বারা বোর্ডে সমাধান করতে শিক্ষক সহায়তা করতে পারেন।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15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সময়---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৪ মিনিট। প্রয়জনে শিক্ষক প্রশ্নত্তোরের মাধতমে সঠিক উত্তর নির্ণয়ে সহায়তা করতে পারেন।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76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প্রদত্ত সমস্যাটি শিক্ষার্থী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দ্বারা বোর্ডে সমাধান করতে শিক্ষক সহায়তা করতে পারেন।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36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প্রদত্ত সমস্যাটি শিক্ষার্থী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দ্বারা বোর্ডে সমাধান করতে শিক্ষক সহায়তা করতে পারেন।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65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সময়—৫ মিনিট। </a:t>
            </a:r>
            <a:r>
              <a:rPr lang="bn-IN" dirty="0" smtClean="0"/>
              <a:t>মিনিট।শিক্ষক</a:t>
            </a:r>
            <a:r>
              <a:rPr lang="bn-IN" baseline="0" dirty="0" smtClean="0"/>
              <a:t> সমস্যাটি শিক্ষার্থীদের দ্বারা বোর্ডে সমাধানে সহায়তা করতে পারেন এবং প্রয়োজনে ব্যাখ্যা দিতে পারেন।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28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সময়—৪ মিনিট। </a:t>
            </a:r>
            <a:r>
              <a:rPr lang="bn-IN" sz="3200" baseline="0" dirty="0" smtClean="0">
                <a:latin typeface="NikoshBAN" pitchFamily="2" charset="0"/>
                <a:cs typeface="NikoshBAN" pitchFamily="2" charset="0"/>
              </a:rPr>
              <a:t>সঠিক উত্তর</a:t>
            </a:r>
            <a:r>
              <a:rPr lang="bn-IN" sz="3200" baseline="0" dirty="0" smtClean="0"/>
              <a:t>টি শিক্ষার্থীদের দ্বারা বোর্ডে লিখতে শিক্ষক সহায়তা করতে পারেন এবং প্রয়োজনে ব্যাখ্যা দিতে পারেন।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14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দক্ষতা অর্জনে প্রদত্ত শৃজনশীল প্রশ্নটি বাড়ির কাজ হিসেবে দেওয়া </a:t>
            </a:r>
            <a:r>
              <a:rPr lang="bn-IN" baseline="0" smtClean="0">
                <a:latin typeface="NikoshBAN" pitchFamily="2" charset="0"/>
                <a:cs typeface="NikoshBAN" pitchFamily="2" charset="0"/>
              </a:rPr>
              <a:t>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59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কয়টি লগেন্স বিক্রয় হল? কয়টি লগেন্স অবিক্রিত থাকল? প্রশ্নত্তোরের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মাধ্যমে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প্রদত্ত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চকলেট ও লজেন্সের চিত্রটি দেখিয়ে পাঠের অনুকুল পরিবেশ সৃষ্টি করা 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97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কয়টি আম পচে গেলো?কয়টি আম পড়ে গেলো? কয়টি গাছে থেকে গেলো? মোট আমের সংখ্যা কত? কি গঠন করা যায়? প্রশ্ন করে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পাঠঘোষণা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করা যেতে পারে।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29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হাইড করে রাখা যেতে পারে অথবা দেখানো যেতে পারে।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মীনার বলের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সংখ্যা কত? কনকের কয়টি কম আছে? কনকের বলের সংখ্যা কত?  </a:t>
            </a:r>
            <a:r>
              <a:rPr lang="en-US" baseline="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এর মান কত?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প্রশ্ন করে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বাস্তব সমস্যা তৈরি ও ব্যাখ্যা করা 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32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বাস্তব সমস্যা দ্বারা শিক্ষার্থীদের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মধ্যে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সমীকরন গঠনের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ধারাবাহিক নিয়ম ব্যাখ্যা করে সঠিক ধারনা দেওয়ার সহায়তা করা যেতে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10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১মকলমের মূল্য কত? ২য় কলমের মূল্য কত? ৩য় কলমের মূল্য কত? ৪র্থ</a:t>
            </a:r>
            <a:r>
              <a:rPr lang="bn-IN" baseline="0" dirty="0" smtClean="0"/>
              <a:t> কলমের মূল্য কত? মোট মূল্য কত? </a:t>
            </a:r>
            <a:r>
              <a:rPr lang="bn-IN" dirty="0" smtClean="0"/>
              <a:t>প্রশ্নত্তোরের</a:t>
            </a:r>
            <a:r>
              <a:rPr lang="bn-IN" baseline="0" dirty="0" smtClean="0"/>
              <a:t> মাধ্যমে </a:t>
            </a:r>
            <a:r>
              <a:rPr lang="bn-IN" dirty="0" smtClean="0"/>
              <a:t>সমীকরন গঠন</a:t>
            </a:r>
            <a:r>
              <a:rPr lang="bn-IN" baseline="0" dirty="0" smtClean="0"/>
              <a:t> করা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73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প্রদত্ত সমস্যাটি শিক্ষার্থী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দ্বারা বোর্ডে সমাধান করতে এবং সঠিক উত্তর নির্ণয় করতে শিক্ষক সহায়তা করতে পারেন।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98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সময়---৫ মিনিট।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প্রয়জনে শিক্ষক প্রশ্নত্তোরের মাধতমে সঠিক উত্তর নির্ণয়ে সহায়তা করতে পারেন।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7B1FA-4149-49D6-BA1B-CE57D321EF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39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" y="632430"/>
            <a:ext cx="7924800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1" y="4419600"/>
            <a:ext cx="3505199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624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7924798" cy="707886"/>
          </a:xfrm>
          <a:prstGeom prst="rect">
            <a:avLst/>
          </a:prstGeom>
          <a:solidFill>
            <a:srgbClr val="C5FFF4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4000" dirty="0" smtClean="0">
                <a:latin typeface="Times New Roman"/>
                <a:cs typeface="Times New Roman"/>
              </a:rPr>
              <a:t>–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257" y="1710222"/>
            <a:ext cx="7924798" cy="3970318"/>
          </a:xfrm>
          <a:prstGeom prst="rect">
            <a:avLst/>
          </a:prstGeom>
          <a:solidFill>
            <a:srgbClr val="ECFFD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/>
              <a:buChar char="¯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কোন সংখ্যার চারগুণ থেকে ঐ সংখ্যার দ্বিগুণ বিয়োগ করলে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বিয়োগফল </a:t>
            </a:r>
            <a:r>
              <a:rPr lang="en-US" sz="2800" dirty="0" smtClean="0">
                <a:latin typeface="Times New Roman" pitchFamily="18" charset="0"/>
                <a:cs typeface="NikoshBAN" pitchFamily="2" charset="0"/>
              </a:rPr>
              <a:t>24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হবে?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সমস্যা থেকে কী নির্ণয় করতে হবে?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 অজ্ঞাত সংখ্যাটি কী দ্বারা প্রকাশ করা হয়?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 সংখ্যাটির চারগুণ চলকের মাধ্যমে লেখ।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 প্রয়োজনীয় সমীকরণটি গঠন কর।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৫। প্রকৃত সংখ্যাটি নির্ণয় কর।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773" b="-21526"/>
          <a:stretch/>
        </p:blipFill>
        <p:spPr>
          <a:xfrm>
            <a:off x="5600700" y="1748672"/>
            <a:ext cx="2857500" cy="4271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40624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931921" y="1066800"/>
            <a:ext cx="1546858" cy="1433195"/>
            <a:chOff x="5762623" y="3919855"/>
            <a:chExt cx="1546858" cy="1433195"/>
          </a:xfrm>
        </p:grpSpPr>
        <p:grpSp>
          <p:nvGrpSpPr>
            <p:cNvPr id="17" name="Group 16"/>
            <p:cNvGrpSpPr/>
            <p:nvPr/>
          </p:nvGrpSpPr>
          <p:grpSpPr>
            <a:xfrm>
              <a:off x="6166481" y="3919855"/>
              <a:ext cx="762000" cy="762000"/>
              <a:chOff x="5048250" y="4591050"/>
              <a:chExt cx="762000" cy="762000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5048250" y="4591050"/>
                <a:ext cx="762000" cy="762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5410200" y="4681855"/>
                <a:ext cx="114300" cy="762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5762623" y="4591050"/>
              <a:ext cx="762000" cy="762000"/>
              <a:chOff x="5048250" y="4591050"/>
              <a:chExt cx="762000" cy="762000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5048250" y="4591050"/>
                <a:ext cx="762000" cy="762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410200" y="4681855"/>
                <a:ext cx="114300" cy="762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547481" y="4591050"/>
              <a:ext cx="762000" cy="762000"/>
              <a:chOff x="5048250" y="4591050"/>
              <a:chExt cx="762000" cy="762000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5048250" y="4591050"/>
                <a:ext cx="762000" cy="762000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5410200" y="4681855"/>
                <a:ext cx="114300" cy="762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4" y="541020"/>
            <a:ext cx="2466975" cy="2680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4229100" y="1500045"/>
            <a:ext cx="762000" cy="762000"/>
            <a:chOff x="5048250" y="4591050"/>
            <a:chExt cx="762000" cy="762000"/>
          </a:xfrm>
        </p:grpSpPr>
        <p:sp>
          <p:nvSpPr>
            <p:cNvPr id="8" name="Oval 7"/>
            <p:cNvSpPr/>
            <p:nvPr/>
          </p:nvSpPr>
          <p:spPr>
            <a:xfrm>
              <a:off x="5048250" y="4591050"/>
              <a:ext cx="762000" cy="762000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410200" y="4681855"/>
              <a:ext cx="114300" cy="762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2667000" cy="268767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215" y="525780"/>
            <a:ext cx="2914649" cy="26952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" name="TextBox 2047"/>
          <p:cNvSpPr txBox="1"/>
          <p:nvPr/>
        </p:nvSpPr>
        <p:spPr>
          <a:xfrm>
            <a:off x="552451" y="4840068"/>
            <a:ext cx="132207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60925" y="4840069"/>
            <a:ext cx="114967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3x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52" name="Straight Arrow Connector 2051"/>
          <p:cNvCxnSpPr/>
          <p:nvPr/>
        </p:nvCxnSpPr>
        <p:spPr>
          <a:xfrm flipV="1">
            <a:off x="1874520" y="3221070"/>
            <a:ext cx="2707004" cy="16189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4581525" y="3221070"/>
            <a:ext cx="2879400" cy="16189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9" name="Up Arrow Callout 2058"/>
          <p:cNvSpPr/>
          <p:nvPr/>
        </p:nvSpPr>
        <p:spPr>
          <a:xfrm>
            <a:off x="3244215" y="2895600"/>
            <a:ext cx="2899409" cy="914400"/>
          </a:xfrm>
          <a:prstGeom prst="upArrowCallout">
            <a:avLst/>
          </a:prstGeom>
          <a:solidFill>
            <a:srgbClr val="00FFCC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bn-BD" sz="3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3" name="TextBox 2062"/>
          <p:cNvSpPr txBox="1"/>
          <p:nvPr/>
        </p:nvSpPr>
        <p:spPr>
          <a:xfrm>
            <a:off x="3581400" y="3916740"/>
            <a:ext cx="2082621" cy="1569660"/>
          </a:xfrm>
          <a:prstGeom prst="rect">
            <a:avLst/>
          </a:prstGeom>
          <a:solidFill>
            <a:srgbClr val="FFDDFF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 + 3x = 36</a:t>
            </a:r>
          </a:p>
          <a:p>
            <a:pPr algn="ctr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or,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4x = 36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  x = 9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2450" y="3246328"/>
            <a:ext cx="8058149" cy="1554272"/>
          </a:xfrm>
          <a:prstGeom prst="rect">
            <a:avLst/>
          </a:prstGeom>
          <a:gradFill flip="none" rotWithShape="1">
            <a:gsLst>
              <a:gs pos="0">
                <a:srgbClr val="00FFCC">
                  <a:tint val="66000"/>
                  <a:satMod val="160000"/>
                </a:srgbClr>
              </a:gs>
              <a:gs pos="50000">
                <a:srgbClr val="00FFCC">
                  <a:tint val="44500"/>
                  <a:satMod val="160000"/>
                </a:srgbClr>
              </a:gs>
              <a:gs pos="100000">
                <a:srgbClr val="00FFCC">
                  <a:tint val="23500"/>
                  <a:satMod val="160000"/>
                </a:srgbClr>
              </a:gs>
            </a:gsLst>
            <a:lin ang="54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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মানিকের কাছে যতগুলো কমলা আছে, নয়নের কাছে তার তিনগুণ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কমলা আছে। দুজনের মোট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কমলা আছে।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তাদের প্রত্যেকের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নিকট কয়টি কমলা আছে?</a:t>
            </a:r>
            <a:endParaRPr lang="bn-BD" sz="1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11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1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67" name="TextBox 2066"/>
          <p:cNvSpPr txBox="1"/>
          <p:nvPr/>
        </p:nvSpPr>
        <p:spPr>
          <a:xfrm>
            <a:off x="552451" y="5696932"/>
            <a:ext cx="8058147" cy="5847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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মানিক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9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টি এবং নয়ন =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sz="3200" b="1" dirty="0" smtClean="0">
                <a:latin typeface="Times New Roman"/>
                <a:cs typeface="Times New Roman"/>
                <a:sym typeface="Symbol"/>
              </a:rPr>
              <a:t>×</a:t>
            </a:r>
            <a:r>
              <a:rPr lang="en-US" sz="3200" dirty="0" smtClean="0">
                <a:latin typeface="Times New Roman"/>
                <a:cs typeface="Times New Roman"/>
                <a:sym typeface="Symbol"/>
              </a:rPr>
              <a:t>9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 =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27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2204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10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1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32917 0.2812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58" y="1405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31875 0.3289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0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2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" grpId="0" animBg="1"/>
      <p:bldP spid="36" grpId="0" animBg="1"/>
      <p:bldP spid="2059" grpId="0" animBg="1"/>
      <p:bldP spid="2063" grpId="0" build="p" animBg="1"/>
      <p:bldP spid="34" grpId="0" build="p" animBg="1"/>
      <p:bldP spid="34" grpId="1" build="allAtOnce" animBg="1"/>
      <p:bldP spid="20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85800" y="1600200"/>
            <a:ext cx="7772400" cy="4572000"/>
          </a:xfrm>
          <a:prstGeom prst="rect">
            <a:avLst/>
          </a:prstGeom>
          <a:solidFill>
            <a:srgbClr val="ECF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609600"/>
            <a:ext cx="7924798" cy="707886"/>
          </a:xfrm>
          <a:prstGeom prst="rect">
            <a:avLst/>
          </a:prstGeom>
          <a:solidFill>
            <a:srgbClr val="C5FFF4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4000" dirty="0" smtClean="0">
                <a:latin typeface="Times New Roman"/>
                <a:cs typeface="Times New Roman"/>
              </a:rPr>
              <a:t>–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609600" y="1447800"/>
            <a:ext cx="7924798" cy="4876800"/>
          </a:xfrm>
          <a:prstGeom prst="frame">
            <a:avLst>
              <a:gd name="adj1" fmla="val 1893"/>
            </a:avLst>
          </a:prstGeom>
          <a:solidFill>
            <a:srgbClr val="00B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600200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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টি কলমের দাম যত টাকা তা থেকে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টাকা কম হলে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দাম হত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টাকার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গুণ। এরূপ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টি কলমের দাম কত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19400"/>
            <a:ext cx="40386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3429000" y="2663952"/>
            <a:ext cx="914400" cy="612648"/>
          </a:xfrm>
          <a:prstGeom prst="cloudCallout">
            <a:avLst>
              <a:gd name="adj1" fmla="val -105572"/>
              <a:gd name="adj2" fmla="val 5467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চিন্তা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677418"/>
            <a:ext cx="712683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951" y="4572000"/>
            <a:ext cx="1297518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4343400" y="2970276"/>
            <a:ext cx="3124200" cy="777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343400" y="2970276"/>
            <a:ext cx="2819400" cy="18318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4776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4" grpId="0" animBg="1"/>
      <p:bldP spid="6" grpId="0" uiExpand="1" build="p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2580" y="5029200"/>
            <a:ext cx="796562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টি ক্রমিক স্বাভাবিক বিজোড়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সংখ্যার যোগফল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হলে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দুইটি নির্ণয়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ube 2"/>
          <p:cNvSpPr/>
          <p:nvPr/>
        </p:nvSpPr>
        <p:spPr>
          <a:xfrm>
            <a:off x="3605894" y="2820924"/>
            <a:ext cx="1435390" cy="1293876"/>
          </a:xfrm>
          <a:prstGeom prst="cube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ube 4"/>
          <p:cNvSpPr/>
          <p:nvPr/>
        </p:nvSpPr>
        <p:spPr>
          <a:xfrm>
            <a:off x="2026703" y="2794472"/>
            <a:ext cx="1435390" cy="1293876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ube 5"/>
          <p:cNvSpPr/>
          <p:nvPr/>
        </p:nvSpPr>
        <p:spPr>
          <a:xfrm>
            <a:off x="481694" y="2820924"/>
            <a:ext cx="1435390" cy="1293876"/>
          </a:xfrm>
          <a:prstGeom prst="cube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ube 6"/>
          <p:cNvSpPr/>
          <p:nvPr/>
        </p:nvSpPr>
        <p:spPr>
          <a:xfrm>
            <a:off x="7011924" y="2810038"/>
            <a:ext cx="1435390" cy="1293876"/>
          </a:xfrm>
          <a:prstGeom prst="cub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96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5282294" y="2820924"/>
            <a:ext cx="1435390" cy="1293876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ube 10"/>
          <p:cNvSpPr/>
          <p:nvPr/>
        </p:nvSpPr>
        <p:spPr>
          <a:xfrm>
            <a:off x="3616780" y="971985"/>
            <a:ext cx="1435390" cy="1293876"/>
          </a:xfrm>
          <a:prstGeom prst="cube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ube 11"/>
          <p:cNvSpPr/>
          <p:nvPr/>
        </p:nvSpPr>
        <p:spPr>
          <a:xfrm>
            <a:off x="2037589" y="945533"/>
            <a:ext cx="1435390" cy="1293876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ube 12"/>
          <p:cNvSpPr/>
          <p:nvPr/>
        </p:nvSpPr>
        <p:spPr>
          <a:xfrm>
            <a:off x="492580" y="971985"/>
            <a:ext cx="1435390" cy="1293876"/>
          </a:xfrm>
          <a:prstGeom prst="cube">
            <a:avLst/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ube 13"/>
          <p:cNvSpPr/>
          <p:nvPr/>
        </p:nvSpPr>
        <p:spPr>
          <a:xfrm>
            <a:off x="7022810" y="961099"/>
            <a:ext cx="1435390" cy="1293876"/>
          </a:xfrm>
          <a:prstGeom prst="cub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ube 14"/>
          <p:cNvSpPr/>
          <p:nvPr/>
        </p:nvSpPr>
        <p:spPr>
          <a:xfrm>
            <a:off x="5293180" y="971985"/>
            <a:ext cx="1435390" cy="1293876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184232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animBg="1"/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4"/>
          <a:stretch/>
        </p:blipFill>
        <p:spPr bwMode="auto">
          <a:xfrm>
            <a:off x="4682572" y="609600"/>
            <a:ext cx="3623228" cy="553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31"/>
          <a:stretch/>
        </p:blipFill>
        <p:spPr bwMode="auto">
          <a:xfrm>
            <a:off x="838200" y="614362"/>
            <a:ext cx="3878604" cy="553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59" t="1745" r="-25392" b="33333"/>
          <a:stretch/>
        </p:blipFill>
        <p:spPr>
          <a:xfrm>
            <a:off x="838200" y="609600"/>
            <a:ext cx="7467600" cy="3960656"/>
          </a:xfrm>
          <a:prstGeom prst="rect">
            <a:avLst/>
          </a:prstGeom>
          <a:solidFill>
            <a:srgbClr val="FFDDFF"/>
          </a:solidFill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38201" y="4602540"/>
            <a:ext cx="7503208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 অঙ্ক বিশিষ্ট একটি সংখ্যার দশকের অঙ্ক এককের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অঙ্কের দ্বিগুণ অপেক্ষা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বেশি । সংখ্যাটির অঙ্কদ্বয়ের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যোগফল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হলে সংখ্যাটি কত?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846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67" r="-16667"/>
          <a:stretch/>
        </p:blipFill>
        <p:spPr>
          <a:xfrm>
            <a:off x="609600" y="435114"/>
            <a:ext cx="7924797" cy="3648579"/>
          </a:xfrm>
          <a:prstGeom prst="rect">
            <a:avLst/>
          </a:prstGeom>
          <a:solidFill>
            <a:srgbClr val="00FFCC"/>
          </a:solidFill>
          <a:ln w="19050"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057400" y="435114"/>
            <a:ext cx="2438400" cy="646331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4154031"/>
            <a:ext cx="7924797" cy="2246769"/>
          </a:xfrm>
          <a:prstGeom prst="rect">
            <a:avLst/>
          </a:prstGeom>
          <a:solidFill>
            <a:srgbClr val="FFDD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একটি শ্রেণিতে ছাত্রীসংখ্যা যত, ছাত্রসংখ্যা তার দ্বিগুণ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অপেক্ষা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জন বেশি। ঐ শ্রেণির মোট শিক্ষার্থীর সংখ্যা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জন।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ক. ছাত্রী সংখ্যা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ধরে ছাত্র সংখ্যা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এর মাধ্যমে প্রকাশ কর।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খ. উপরোক্ত তথ্য দ্বারা সমীকরণ গঠন কর।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গ. উক্ত শ্রেণিতে ছাত্র ও ছাত্রী সংখ্যার অনুপাত কত?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8566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153400" cy="769441"/>
          </a:xfrm>
          <a:prstGeom prst="rect">
            <a:avLst/>
          </a:prstGeom>
          <a:solidFill>
            <a:srgbClr val="D9FFC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466195"/>
            <a:ext cx="8153400" cy="4893647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খাতার দাম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টাকা এবং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কলমের দাম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খাতার দামের দ্বিগুণ।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খাতার দাম কত? 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ক.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টাকা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খ.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টাকা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গ.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টাকা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ঘ.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টাকা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কলমের দাম কত?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ক.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টাকা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খ.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টাকা 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গ.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8x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টাকা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ঘ.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10x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টাকা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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দুইটি স্বাভাবিক সংখ্যার যোগফল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24.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3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। একটি সংখ্যা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9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হলে, অপর সংখ্যাটি কত?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 ক.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12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খ.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15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গ.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18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  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ঘ.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21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৪। কোন সংখ্যা থেকে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5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বিয়োগ করলে বিয়োগফল উক্ত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24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এর অর্ধেক হবে?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 ক.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11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খ.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13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গ.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17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ঘ.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22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867400" y="5707380"/>
            <a:ext cx="685800" cy="6172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553200" y="5715000"/>
            <a:ext cx="685800" cy="617220"/>
          </a:xfrm>
          <a:prstGeom prst="ellipse">
            <a:avLst/>
          </a:prstGeom>
          <a:solidFill>
            <a:srgbClr val="D5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239000" y="5715000"/>
            <a:ext cx="685800" cy="617220"/>
          </a:xfrm>
          <a:prstGeom prst="ellipse">
            <a:avLst/>
          </a:prstGeom>
          <a:solidFill>
            <a:srgbClr val="E2FFA7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924800" y="5715000"/>
            <a:ext cx="685800" cy="617220"/>
          </a:xfrm>
          <a:prstGeom prst="ellipse">
            <a:avLst/>
          </a:prstGeom>
          <a:solidFill>
            <a:srgbClr val="ECE7F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Callout 8"/>
          <p:cNvSpPr/>
          <p:nvPr/>
        </p:nvSpPr>
        <p:spPr>
          <a:xfrm>
            <a:off x="457200" y="5773981"/>
            <a:ext cx="5383530" cy="550619"/>
          </a:xfrm>
          <a:prstGeom prst="rightArrowCallout">
            <a:avLst>
              <a:gd name="adj1" fmla="val 35758"/>
              <a:gd name="adj2" fmla="val 37454"/>
              <a:gd name="adj3" fmla="val 44486"/>
              <a:gd name="adj4" fmla="val 58819"/>
            </a:avLst>
          </a:prstGeom>
          <a:solidFill>
            <a:srgbClr val="FFFF00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 পেতে ক্লিক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33900" y="2362200"/>
            <a:ext cx="1676400" cy="457200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90800" y="3200400"/>
            <a:ext cx="1676400" cy="457200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388870" y="4495800"/>
            <a:ext cx="1676400" cy="457200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164330" y="5307330"/>
            <a:ext cx="1676400" cy="457200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90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54559"/>
            <a:ext cx="8001000" cy="769441"/>
          </a:xfrm>
          <a:prstGeom prst="rect">
            <a:avLst/>
          </a:prstGeom>
          <a:solidFill>
            <a:srgbClr val="E2FFA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384316"/>
            <a:ext cx="8001000" cy="3539430"/>
          </a:xfrm>
          <a:prstGeom prst="rect">
            <a:avLst/>
          </a:prstGeom>
          <a:solidFill>
            <a:srgbClr val="FAE7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/>
              <a:buChar char="]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একটি আয়তকার ফুলবাগানের প্রস্থ অপেক্ষা দৈর্ঘ্য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মিটার বেশি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বাগানটির পরিসীমা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36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মিটার এবং বাগানটি পরিস্কার করতে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320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টাকা খরচ হল।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ক.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বাগানটির প্রস্থ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x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মিটার ধরে এর পরিসীমা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x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এর মাধ্যমে লেখ।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খ. বাগানটির দৈর্ঘ্য ও প্রস্থ নির্ণয় কর।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গ. বাগানটির প্রতি বর্গমিটার পরিস্কার করতে কত খরচ হল?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24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85800"/>
            <a:ext cx="7620000" cy="548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24400" y="3581400"/>
            <a:ext cx="29690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96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3776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9212" y="412436"/>
            <a:ext cx="2403988" cy="882964"/>
            <a:chOff x="-1" y="0"/>
            <a:chExt cx="2970461" cy="997527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" name="Pentagon 2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50190" y="16662"/>
              <a:ext cx="2292108" cy="93881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bn-BD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1832" y="3089571"/>
            <a:ext cx="4723106" cy="3323987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69" y="366711"/>
            <a:ext cx="2528889" cy="25288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TextBox 6"/>
          <p:cNvSpPr txBox="1"/>
          <p:nvPr/>
        </p:nvSpPr>
        <p:spPr>
          <a:xfrm>
            <a:off x="5715000" y="3276600"/>
            <a:ext cx="2852741" cy="3046988"/>
          </a:xfrm>
          <a:prstGeom prst="rect">
            <a:avLst/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u="sng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3200" b="1" u="sng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ষষ্ঠ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অধ্যায়ঃ পঞ্চম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সরল </a:t>
            </a:r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সমীকর</a:t>
            </a:r>
            <a:r>
              <a:rPr lang="bn-BD" sz="32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bn-BD" sz="3200" b="1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৪৫ </a:t>
            </a:r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bn-BD" sz="3200" b="1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1880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26" y="3962400"/>
            <a:ext cx="3733800" cy="2438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t="4245" r="7866" b="5436"/>
          <a:stretch/>
        </p:blipFill>
        <p:spPr>
          <a:xfrm>
            <a:off x="800426" y="4617720"/>
            <a:ext cx="686454" cy="17068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t="4245" r="7866" b="5436"/>
          <a:stretch/>
        </p:blipFill>
        <p:spPr>
          <a:xfrm>
            <a:off x="1794182" y="4617720"/>
            <a:ext cx="686454" cy="17068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t="4245" r="7866" b="5436"/>
          <a:stretch/>
        </p:blipFill>
        <p:spPr>
          <a:xfrm>
            <a:off x="2847974" y="4617720"/>
            <a:ext cx="686454" cy="17068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t="4245" r="7866" b="5436"/>
          <a:stretch/>
        </p:blipFill>
        <p:spPr>
          <a:xfrm>
            <a:off x="3793451" y="4617720"/>
            <a:ext cx="686454" cy="17068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0" b="12800"/>
          <a:stretch/>
        </p:blipFill>
        <p:spPr>
          <a:xfrm>
            <a:off x="4873624" y="3962400"/>
            <a:ext cx="3355976" cy="2438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24" y="4661831"/>
            <a:ext cx="3355976" cy="17389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800426" y="482025"/>
            <a:ext cx="7429174" cy="584775"/>
          </a:xfrm>
          <a:prstGeom prst="rect">
            <a:avLst/>
          </a:prstGeom>
          <a:solidFill>
            <a:srgbClr val="FAE7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চারটি চকলেট ও ছয়টি লজেন্স বিক্রয় হল।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5318" y="3418820"/>
            <a:ext cx="7464282" cy="523220"/>
          </a:xfrm>
          <a:prstGeom prst="rect">
            <a:avLst/>
          </a:prstGeom>
          <a:solidFill>
            <a:srgbClr val="ECE7F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মীনা বাজারে চকলেট ও লজেন্স বিক্রয় হয়।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6136" y="2895600"/>
            <a:ext cx="7463464" cy="523220"/>
          </a:xfrm>
          <a:prstGeom prst="rect">
            <a:avLst/>
          </a:prstGeom>
          <a:solidFill>
            <a:srgbClr val="D5FFFF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চকলেট ও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টি লজেন্স অবিক্রিত থাকল।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745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-0.5032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16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0.00799 -0.5032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-2516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00104 -0.503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516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-0.00243 -0.503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2516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0.00018 -0.5064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165086"/>
            <a:ext cx="8191666" cy="3505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33401" y="457200"/>
            <a:ext cx="819166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বাস্তব সমস্যার ভিত্তিতে সমীকরণ গঠন ও সমাধান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1" y="5867400"/>
            <a:ext cx="8117915" cy="584775"/>
          </a:xfrm>
          <a:prstGeom prst="rect">
            <a:avLst/>
          </a:prstGeom>
          <a:solidFill>
            <a:srgbClr val="D5FFF7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200" b="1" dirty="0">
                <a:solidFill>
                  <a:srgbClr val="0000CC"/>
                </a:solidFill>
                <a:latin typeface="Times New Roman"/>
                <a:cs typeface="Times New Roman"/>
              </a:rPr>
              <a:t>– 5 – 9 = 16</a:t>
            </a:r>
            <a:endParaRPr lang="en-US" sz="32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0"/>
            <a:ext cx="724028" cy="78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384" y="2332390"/>
            <a:ext cx="6191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593600" y="3035051"/>
            <a:ext cx="687817" cy="163523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373853" y="4729625"/>
            <a:ext cx="1588547" cy="1066802"/>
          </a:xfrm>
          <a:prstGeom prst="roundRect">
            <a:avLst/>
          </a:prstGeom>
          <a:solidFill>
            <a:srgbClr val="FFDD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 আম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পচে গেলো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365316" y="4724401"/>
            <a:ext cx="2286000" cy="1072024"/>
          </a:xfrm>
          <a:prstGeom prst="roundRect">
            <a:avLst/>
          </a:prstGeom>
          <a:solidFill>
            <a:srgbClr val="FFDD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 আম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গাছে থেকে গেলো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97780" y="4729624"/>
            <a:ext cx="1402080" cy="1066803"/>
          </a:xfrm>
          <a:prstGeom prst="roundRect">
            <a:avLst/>
          </a:prstGeom>
          <a:solidFill>
            <a:srgbClr val="FFDD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মোট আম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962400" y="4724400"/>
            <a:ext cx="378550" cy="1066803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NikoshBAN" pitchFamily="2" charset="0"/>
              </a:rPr>
              <a:t>–</a:t>
            </a:r>
            <a:endParaRPr lang="bn-BD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999860" y="4735831"/>
            <a:ext cx="392653" cy="1066803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NikoshBAN" pitchFamily="2" charset="0"/>
              </a:rPr>
              <a:t>–</a:t>
            </a:r>
            <a:endParaRPr lang="bn-BD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343400" y="4724400"/>
            <a:ext cx="1602650" cy="1072026"/>
          </a:xfrm>
          <a:prstGeom prst="roundRect">
            <a:avLst/>
          </a:prstGeom>
          <a:solidFill>
            <a:srgbClr val="FFDD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 আম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পড়ে গেলো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946050" y="4724400"/>
            <a:ext cx="419266" cy="1066803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Times New Roman" pitchFamily="18" charset="0"/>
                <a:cs typeface="NikoshBAN" pitchFamily="2" charset="0"/>
              </a:rPr>
              <a:t>=</a:t>
            </a:r>
            <a:endParaRPr lang="bn-BD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5278139" y="1927086"/>
            <a:ext cx="2551475" cy="2743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551336" y="2205885"/>
            <a:ext cx="2956980" cy="246821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1919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9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850642"/>
            <a:ext cx="7391399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pPr algn="ctr"/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বাস্তব ভিত্তিক সমস্যা ব্যাখ্যা করতে পারবে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bn-BD" sz="2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বাস্তব সমস্যা দ্বারা সমীকরন গঠন করতে পারবে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bn-BD" sz="2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বাস্তব সমস্যার সমীকরন সমাধান করতে পারবে।</a:t>
            </a:r>
          </a:p>
          <a:p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2430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7" t="7786" r="26571" b="37142"/>
          <a:stretch/>
        </p:blipFill>
        <p:spPr>
          <a:xfrm>
            <a:off x="685800" y="914400"/>
            <a:ext cx="1937658" cy="26452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3" r="7858"/>
          <a:stretch/>
        </p:blipFill>
        <p:spPr>
          <a:xfrm>
            <a:off x="685800" y="3581400"/>
            <a:ext cx="1937658" cy="2667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2895600"/>
            <a:ext cx="750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মীনা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5638800"/>
            <a:ext cx="864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কনক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6"/>
          <a:stretch/>
        </p:blipFill>
        <p:spPr>
          <a:xfrm>
            <a:off x="2819400" y="3559629"/>
            <a:ext cx="1839692" cy="26974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6"/>
          <a:stretch/>
        </p:blipFill>
        <p:spPr>
          <a:xfrm>
            <a:off x="2786743" y="781803"/>
            <a:ext cx="1839692" cy="26974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6"/>
          <a:stretch/>
        </p:blipFill>
        <p:spPr>
          <a:xfrm>
            <a:off x="6629400" y="767864"/>
            <a:ext cx="1839692" cy="26974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6"/>
          <a:stretch/>
        </p:blipFill>
        <p:spPr>
          <a:xfrm>
            <a:off x="4724400" y="781803"/>
            <a:ext cx="1839692" cy="26974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743200" y="3581400"/>
            <a:ext cx="1937657" cy="2697486"/>
          </a:xfrm>
          <a:prstGeom prst="rect">
            <a:avLst/>
          </a:prstGeom>
          <a:solidFill>
            <a:srgbClr val="00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249389" y="4451172"/>
            <a:ext cx="91440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30131" y="3825527"/>
            <a:ext cx="1919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(18 – x)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টি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93648" y="4585206"/>
            <a:ext cx="2291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18 – x = 12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22475" y="5365572"/>
            <a:ext cx="1252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x = 6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897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0550" y="609600"/>
            <a:ext cx="8020050" cy="5632311"/>
          </a:xfrm>
          <a:prstGeom prst="rect">
            <a:avLst/>
          </a:prstGeom>
          <a:solidFill>
            <a:srgbClr val="F9DD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u="sng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বাস্তব সমস্যার ভিত্তিতে সমীকরণ গঠনের নিয়ম</a:t>
            </a:r>
            <a:endParaRPr lang="bn-BD" sz="4000" b="1" u="sng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 সমস্যার শর্ত মোতাবেক চাহিদা নিরূপণ করা হয়।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প্রয়োজনীয় সংখ্যা বোঝানোর জন্য চলক ধরে নিতে হয়।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সম্ভব হলে প্রতিটি উক্তিতে সংশ্লিস্ট চলক যুক্ত করতে হয়।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 প্রশ্নের বিভিন্ন অংশ সংযোগ করে সমীকরণ তৈরি করতে হয়।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৫। সমীকরণের সমাধান করে সঠিক উত্তর নির্ণয় করা হয়।</a:t>
            </a: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/>
              <a:buChar char="]"/>
            </a:pP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সমীকরণে যে চলক ব্যবহার করা হয় তা শুধুমাত্র সংখ্যার</a:t>
            </a:r>
            <a:endParaRPr lang="en-US" sz="3200" dirty="0" smtClean="0">
              <a:latin typeface="NikoshBAN" pitchFamily="2" charset="0"/>
              <a:cs typeface="NikoshBAN" pitchFamily="2" charset="0"/>
              <a:sym typeface="Wingdings"/>
            </a:endParaRPr>
          </a:p>
          <a:p>
            <a:r>
              <a:rPr lang="en-US" sz="3200" dirty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  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জন্য, রাশির জন্য নয়।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0550" y="4139625"/>
            <a:ext cx="802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 +3 + 2x + 5 + 3x </a:t>
            </a:r>
            <a:r>
              <a:rPr lang="en-US" sz="3200" b="1" dirty="0" smtClean="0">
                <a:solidFill>
                  <a:srgbClr val="0000CC"/>
                </a:solidFill>
                <a:latin typeface="Times New Roman"/>
                <a:cs typeface="Times New Roman"/>
              </a:rPr>
              <a:t>– 1 = 19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7854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33" t="-2173" r="-44401" b="-51210"/>
          <a:stretch/>
        </p:blipFill>
        <p:spPr>
          <a:xfrm>
            <a:off x="537210" y="449580"/>
            <a:ext cx="8081009" cy="59169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73283" y="525780"/>
            <a:ext cx="355738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প্রথমটি থেকে দ্বিতীয়টি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টাকা,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তৃতীয়টি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টাকা এবং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চতুর্থটি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টাকা বেশি।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কলমগুলোর মোট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মূল্য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টাকা।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1980" y="449580"/>
            <a:ext cx="1226820" cy="617220"/>
          </a:xfrm>
          <a:prstGeom prst="roundRect">
            <a:avLst/>
          </a:prstGeom>
          <a:solidFill>
            <a:srgbClr val="FFDD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1980" y="1143000"/>
            <a:ext cx="1226820" cy="617220"/>
          </a:xfrm>
          <a:prstGeom prst="roundRect">
            <a:avLst/>
          </a:prstGeom>
          <a:solidFill>
            <a:srgbClr val="FFDD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94360" y="1897380"/>
            <a:ext cx="1226820" cy="617220"/>
          </a:xfrm>
          <a:prstGeom prst="roundRect">
            <a:avLst/>
          </a:prstGeom>
          <a:solidFill>
            <a:srgbClr val="FFDD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01980" y="2659380"/>
            <a:ext cx="1226820" cy="617220"/>
          </a:xfrm>
          <a:prstGeom prst="roundRect">
            <a:avLst/>
          </a:prstGeom>
          <a:solidFill>
            <a:srgbClr val="FFDD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828800" y="762000"/>
            <a:ext cx="25908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828800" y="1447800"/>
            <a:ext cx="1971675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1828800" y="2209800"/>
            <a:ext cx="142875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1828800" y="2971800"/>
            <a:ext cx="8382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138" y="2743200"/>
            <a:ext cx="1947612" cy="1905000"/>
          </a:xfrm>
          <a:prstGeom prst="rect">
            <a:avLst/>
          </a:prstGeom>
          <a:ln w="19050">
            <a:noFill/>
          </a:ln>
        </p:spPr>
      </p:pic>
      <p:cxnSp>
        <p:nvCxnSpPr>
          <p:cNvPr id="37" name="Straight Arrow Connector 36"/>
          <p:cNvCxnSpPr/>
          <p:nvPr/>
        </p:nvCxnSpPr>
        <p:spPr>
          <a:xfrm flipH="1">
            <a:off x="2400300" y="2971800"/>
            <a:ext cx="190500" cy="838200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605790" y="3718560"/>
            <a:ext cx="1794510" cy="617220"/>
          </a:xfrm>
          <a:prstGeom prst="roundRect">
            <a:avLst/>
          </a:prstGeom>
          <a:solidFill>
            <a:srgbClr val="CCFF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 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3257550" y="762000"/>
            <a:ext cx="1085850" cy="5029200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605790" y="4389120"/>
            <a:ext cx="2289810" cy="617220"/>
          </a:xfrm>
          <a:prstGeom prst="roundRect">
            <a:avLst/>
          </a:prstGeom>
          <a:solidFill>
            <a:srgbClr val="CCFF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(X + 4)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05790" y="5059680"/>
            <a:ext cx="2480310" cy="617220"/>
          </a:xfrm>
          <a:prstGeom prst="roundRect">
            <a:avLst/>
          </a:prstGeom>
          <a:solidFill>
            <a:srgbClr val="CCFF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(X + 5)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94359" y="5749290"/>
            <a:ext cx="2663191" cy="617220"/>
          </a:xfrm>
          <a:prstGeom prst="roundRect">
            <a:avLst/>
          </a:prstGeom>
          <a:solidFill>
            <a:srgbClr val="CCFF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(X + 6)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2667000" y="2209800"/>
            <a:ext cx="457200" cy="2179320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2971800" y="1495276"/>
            <a:ext cx="762000" cy="356440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5" name="TextBox 1054"/>
          <p:cNvSpPr txBox="1"/>
          <p:nvPr/>
        </p:nvSpPr>
        <p:spPr>
          <a:xfrm>
            <a:off x="3581400" y="4648200"/>
            <a:ext cx="5036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প্রদত্ত তথ্য দ্বারা সমীকরণ গঠন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81400" y="5267980"/>
            <a:ext cx="5046138" cy="1077218"/>
          </a:xfrm>
          <a:prstGeom prst="rect">
            <a:avLst/>
          </a:prstGeom>
          <a:solidFill>
            <a:srgbClr val="C1FFF3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 + x +4 + x + 5 + x + 6 = 55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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4x + 15 = 55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489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animBg="1"/>
      <p:bldP spid="13" grpId="0" animBg="1"/>
      <p:bldP spid="14" grpId="0" animBg="1"/>
      <p:bldP spid="17" grpId="0" animBg="1"/>
      <p:bldP spid="39" grpId="0" animBg="1"/>
      <p:bldP spid="42" grpId="0" animBg="1"/>
      <p:bldP spid="43" grpId="0" animBg="1"/>
      <p:bldP spid="44" grpId="0" animBg="1"/>
      <p:bldP spid="1055" grpId="0"/>
      <p:bldP spid="74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>
          <a:xfrm>
            <a:off x="3886198" y="1528923"/>
            <a:ext cx="1807029" cy="3413191"/>
          </a:xfrm>
          <a:prstGeom prst="can">
            <a:avLst/>
          </a:prstGeom>
          <a:noFill/>
          <a:ln w="76200">
            <a:solidFill>
              <a:schemeClr val="tx1"/>
            </a:solidFill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an 2"/>
          <p:cNvSpPr/>
          <p:nvPr/>
        </p:nvSpPr>
        <p:spPr>
          <a:xfrm>
            <a:off x="3886198" y="3836695"/>
            <a:ext cx="1807029" cy="1083648"/>
          </a:xfrm>
          <a:prstGeom prst="can">
            <a:avLst>
              <a:gd name="adj" fmla="val 31401"/>
            </a:avLst>
          </a:prstGeom>
          <a:solidFill>
            <a:srgbClr val="00FF00"/>
          </a:solidFill>
          <a:ln w="76200"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1143000" y="1539809"/>
            <a:ext cx="1807029" cy="3413191"/>
          </a:xfrm>
          <a:prstGeom prst="can">
            <a:avLst/>
          </a:prstGeom>
          <a:noFill/>
          <a:ln w="76200">
            <a:solidFill>
              <a:schemeClr val="tx1"/>
            </a:solidFill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an 7"/>
          <p:cNvSpPr/>
          <p:nvPr/>
        </p:nvSpPr>
        <p:spPr>
          <a:xfrm>
            <a:off x="1159328" y="2214722"/>
            <a:ext cx="1774372" cy="2267209"/>
          </a:xfrm>
          <a:prstGeom prst="can">
            <a:avLst/>
          </a:prstGeom>
          <a:solidFill>
            <a:srgbClr val="00FF00"/>
          </a:solidFill>
          <a:ln w="76200"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/>
          <p:cNvSpPr/>
          <p:nvPr/>
        </p:nvSpPr>
        <p:spPr>
          <a:xfrm>
            <a:off x="1143000" y="4043523"/>
            <a:ext cx="1807029" cy="876819"/>
          </a:xfrm>
          <a:prstGeom prst="can">
            <a:avLst>
              <a:gd name="adj" fmla="val 50000"/>
            </a:avLst>
          </a:prstGeom>
          <a:solidFill>
            <a:srgbClr val="00FF00"/>
          </a:solidFill>
          <a:ln w="76200"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/>
          <p:cNvSpPr/>
          <p:nvPr/>
        </p:nvSpPr>
        <p:spPr>
          <a:xfrm>
            <a:off x="6019800" y="1757523"/>
            <a:ext cx="2286000" cy="1332981"/>
          </a:xfrm>
          <a:prstGeom prst="cube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: 3</a:t>
            </a:r>
            <a:endParaRPr lang="en-US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ube 10"/>
          <p:cNvSpPr/>
          <p:nvPr/>
        </p:nvSpPr>
        <p:spPr>
          <a:xfrm>
            <a:off x="6019800" y="3357723"/>
            <a:ext cx="2286000" cy="1332981"/>
          </a:xfrm>
          <a:prstGeom prst="cube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: 1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ight Brace 11"/>
          <p:cNvSpPr/>
          <p:nvPr/>
        </p:nvSpPr>
        <p:spPr>
          <a:xfrm rot="16200000">
            <a:off x="3007440" y="-188039"/>
            <a:ext cx="843123" cy="3048000"/>
          </a:xfrm>
          <a:prstGeom prst="rightBrace">
            <a:avLst>
              <a:gd name="adj1" fmla="val 33215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972356" y="420469"/>
            <a:ext cx="837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পানি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5181600"/>
            <a:ext cx="7543800" cy="954107"/>
          </a:xfrm>
          <a:prstGeom prst="rect">
            <a:avLst/>
          </a:prstGeom>
          <a:solidFill>
            <a:srgbClr val="FFDDFF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l"/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/>
              </a:rPr>
              <a:t>2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:</a:t>
            </a:r>
            <a:r>
              <a:rPr lang="bn-BD" sz="2800" dirty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/>
              </a:rPr>
              <a:t>3 </a:t>
            </a:r>
            <a:r>
              <a:rPr lang="bn-BD" sz="2800" dirty="0">
                <a:latin typeface="NikoshBAN" pitchFamily="2" charset="0"/>
                <a:cs typeface="NikoshBAN" pitchFamily="2" charset="0"/>
                <a:sym typeface="Wingdings"/>
              </a:rPr>
              <a:t>অনুপাতের পূর্বরাশির সাথে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কত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Wingdings"/>
              </a:rPr>
              <a:t> লিটার পানি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  <a:sym typeface="Wingdings"/>
              </a:rPr>
              <a:t>যোগ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করলে</a:t>
            </a:r>
            <a:endParaRPr lang="bn-IN" sz="2800" dirty="0" smtClean="0">
              <a:latin typeface="NikoshBAN" pitchFamily="2" charset="0"/>
              <a:cs typeface="NikoshBAN" pitchFamily="2" charset="0"/>
              <a:sym typeface="Wingdings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 অনুপাতটি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5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/>
              </a:rPr>
              <a:t>1 </a:t>
            </a:r>
            <a:r>
              <a:rPr lang="bn-BD" sz="2800" dirty="0">
                <a:latin typeface="NikoshBAN" pitchFamily="2" charset="0"/>
                <a:cs typeface="NikoshBAN" pitchFamily="2" charset="0"/>
                <a:sym typeface="Wingdings"/>
              </a:rPr>
              <a:t>হবে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Wingdings"/>
              </a:rPr>
              <a:t>?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9341666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 animBg="1"/>
      <p:bldP spid="7" grpId="0" animBg="1"/>
      <p:bldP spid="10" grpId="0" animBg="1"/>
      <p:bldP spid="11" grpId="0" animBg="1"/>
      <p:bldP spid="12" grpId="0" animBg="1"/>
      <p:bldP spid="13" grpId="0"/>
      <p:bldP spid="14" grpId="0" uiExpan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2394</TotalTime>
  <Words>1141</Words>
  <Application>Microsoft Office PowerPoint</Application>
  <PresentationFormat>On-screen Show (4:3)</PresentationFormat>
  <Paragraphs>182</Paragraphs>
  <Slides>18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Debdas</dc:creator>
  <cp:lastModifiedBy>Windows User</cp:lastModifiedBy>
  <cp:revision>258</cp:revision>
  <dcterms:created xsi:type="dcterms:W3CDTF">2006-08-16T00:00:00Z</dcterms:created>
  <dcterms:modified xsi:type="dcterms:W3CDTF">2019-08-29T15:57:33Z</dcterms:modified>
</cp:coreProperties>
</file>