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7" r:id="rId3"/>
    <p:sldId id="262" r:id="rId4"/>
    <p:sldId id="263" r:id="rId5"/>
    <p:sldId id="258" r:id="rId6"/>
    <p:sldId id="275" r:id="rId7"/>
    <p:sldId id="264" r:id="rId8"/>
    <p:sldId id="272" r:id="rId9"/>
    <p:sldId id="274" r:id="rId10"/>
    <p:sldId id="266" r:id="rId11"/>
    <p:sldId id="270" r:id="rId12"/>
    <p:sldId id="271" r:id="rId13"/>
    <p:sldId id="269" r:id="rId14"/>
    <p:sldId id="273" r:id="rId15"/>
    <p:sldId id="26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FF66"/>
    <a:srgbClr val="FFDDFF"/>
    <a:srgbClr val="CCFF33"/>
    <a:srgbClr val="00FF00"/>
    <a:srgbClr val="CCFF99"/>
    <a:srgbClr val="C1FFF3"/>
    <a:srgbClr val="0000CC"/>
    <a:srgbClr val="996633"/>
    <a:srgbClr val="D5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759D4-BC8B-4670-9FCA-C1E766517F8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1FA-4149-49D6-BA1B-CE57D321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2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মানিকের কয়টি কমলা ধরা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হল? নয়নের কয়টি কমলা হবে?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সমস্যাটি শিক্ষার্থী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সমাধান করতে শিক্ষক সহায়তা করতে পারেন।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15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৪ মিনিট। প্রয়জনে শিক্ষক প্রশ্নত্তোরের মাধতমে সঠিক উত্তর নির্ণয়ে সহায়তা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6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সমস্যাটি শিক্ষার্থী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সমাধান করতে শিক্ষক সহায়তা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6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সমস্যাটি শিক্ষার্থী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সমাধান করতে শিক্ষক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65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সময়—৫ মিনিট। </a:t>
            </a:r>
            <a:r>
              <a:rPr lang="bn-IN" dirty="0" smtClean="0"/>
              <a:t>মিনিট।শিক্ষক</a:t>
            </a:r>
            <a:r>
              <a:rPr lang="bn-IN" baseline="0" dirty="0" smtClean="0"/>
              <a:t> সমস্যাটি শিক্ষার্থীদের দ্বারা বোর্ডে সমাধানে সহায়তা করতে পারেন এবং প্রয়োজনে ব্যাখ্যা দিতে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28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সময়—৪ মিনিট। 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bn-IN" sz="3200" baseline="0" dirty="0" smtClean="0"/>
              <a:t>টি শিক্ষার্থীদের দ্বারা বোর্ডে লিখতে শিক্ষক সহায়তা করতে পারেন এবং প্রয়োজনে ব্যাখ্যা দিতে পারেন।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4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দক্ষতা অর্জনে প্রদত্ত শৃজনশীল প্রশ্নটি বাড়ির কাজ হিসেবে দেওয়া 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কয়টি লগেন্স বিক্রয় হল? কয়টি লগেন্স অবিক্রিত থাকল? 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চকলেট ও লজেন্সের চিত্রটি দেখিয়ে পাঠের অনুকুল পরিবেশ সৃষ্টি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9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কয়টি আম পচে গেলো?কয়টি আম পড়ে গেলো? কয়টি গাছে থেকে গেলো? মোট আমের সংখ্যা কত? কি গঠন করা যায়? প্রশ্ন করে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পাঠঘোষণা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করা যেতে পারে।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 অথবা দেখানো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মীনার বলের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সংখ্যা কত? কনকের কয়টি কম আছে? কনকের বলের সংখ্যা কত? 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এর মান কত?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বাস্তব সমস্যা তৈরি ও ব্যাখ্যা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বাস্তব সমস্যা দ্বারা 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মধ্যে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সমীকরন গঠনের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ধারাবাহিক নিয়ম ব্যাখ্যা করে সঠিক ধারনা দেওয়ার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10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১মকলমের মূল্য কত? ২য় কলমের মূল্য কত? ৩য় কলমের মূল্য কত? ৪র্থ</a:t>
            </a:r>
            <a:r>
              <a:rPr lang="bn-IN" baseline="0" dirty="0" smtClean="0"/>
              <a:t> কলমের মূল্য কত? মোট মূল্য কত? </a:t>
            </a:r>
            <a:r>
              <a:rPr lang="bn-IN" dirty="0" smtClean="0"/>
              <a:t>প্রশ্নত্তোরের</a:t>
            </a:r>
            <a:r>
              <a:rPr lang="bn-IN" baseline="0" dirty="0" smtClean="0"/>
              <a:t> মাধ্যমে </a:t>
            </a:r>
            <a:r>
              <a:rPr lang="bn-IN" dirty="0" smtClean="0"/>
              <a:t>সমীকরন গঠন</a:t>
            </a:r>
            <a:r>
              <a:rPr lang="bn-IN" baseline="0" dirty="0" smtClean="0"/>
              <a:t>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7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সমস্যাটি শিক্ষার্থী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সমাধান করতে এবং সঠিক উত্তর নির্ণয় করতে শিক্ষক সহায়তা করতে পারেন।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98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সময়---৫ মিনিট।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প্রয়জনে শিক্ষক প্রশ্নত্তোরের মাধতমে সঠিক উত্তর নির্ণয়ে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3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632430"/>
            <a:ext cx="79248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1" y="4419600"/>
            <a:ext cx="35051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624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924798" cy="707886"/>
          </a:xfrm>
          <a:prstGeom prst="rect">
            <a:avLst/>
          </a:prstGeom>
          <a:solidFill>
            <a:srgbClr val="C5FFF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Times New Roman"/>
                <a:cs typeface="Times New Roman"/>
              </a:rPr>
              <a:t>–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257" y="1710222"/>
            <a:ext cx="7924798" cy="3970318"/>
          </a:xfrm>
          <a:prstGeom prst="rect">
            <a:avLst/>
          </a:prstGeom>
          <a:solidFill>
            <a:srgbClr val="ECFFD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¯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সংখ্যার চারগুণ থেকে ঐ সংখ্যার দ্বিগুণ বিয়োগ করলে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বিয়োগফল 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</a:rPr>
              <a:t>24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হবে?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সমস্যা থেকে কী নির্ণয় করতে হবে?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অজ্ঞাত সংখ্যাটি কী দ্বারা প্রকাশ করা হয়?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সংখ্যাটির চারগুণ চলকের মাধ্যমে লেখ।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প্রয়োজনীয় সমীকরণটি গঠন কর।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প্রকৃত সংখ্যাটি নির্ণয় কর।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73" b="-21526"/>
          <a:stretch/>
        </p:blipFill>
        <p:spPr>
          <a:xfrm>
            <a:off x="5600700" y="1748672"/>
            <a:ext cx="2857500" cy="427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4062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931921" y="1066800"/>
            <a:ext cx="1546858" cy="1433195"/>
            <a:chOff x="5762623" y="3919855"/>
            <a:chExt cx="1546858" cy="1433195"/>
          </a:xfrm>
        </p:grpSpPr>
        <p:grpSp>
          <p:nvGrpSpPr>
            <p:cNvPr id="17" name="Group 16"/>
            <p:cNvGrpSpPr/>
            <p:nvPr/>
          </p:nvGrpSpPr>
          <p:grpSpPr>
            <a:xfrm>
              <a:off x="6166481" y="3919855"/>
              <a:ext cx="762000" cy="762000"/>
              <a:chOff x="5048250" y="4591050"/>
              <a:chExt cx="762000" cy="762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048250" y="4591050"/>
                <a:ext cx="762000" cy="76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410200" y="4681855"/>
                <a:ext cx="1143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62623" y="4591050"/>
              <a:ext cx="762000" cy="762000"/>
              <a:chOff x="5048250" y="4591050"/>
              <a:chExt cx="762000" cy="7620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048250" y="4591050"/>
                <a:ext cx="762000" cy="76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410200" y="4681855"/>
                <a:ext cx="1143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547481" y="4591050"/>
              <a:ext cx="762000" cy="762000"/>
              <a:chOff x="5048250" y="4591050"/>
              <a:chExt cx="762000" cy="7620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048250" y="4591050"/>
                <a:ext cx="762000" cy="76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410200" y="4681855"/>
                <a:ext cx="1143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4" y="541020"/>
            <a:ext cx="2466975" cy="268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229100" y="1500045"/>
            <a:ext cx="762000" cy="762000"/>
            <a:chOff x="5048250" y="4591050"/>
            <a:chExt cx="762000" cy="762000"/>
          </a:xfrm>
        </p:grpSpPr>
        <p:sp>
          <p:nvSpPr>
            <p:cNvPr id="8" name="Oval 7"/>
            <p:cNvSpPr/>
            <p:nvPr/>
          </p:nvSpPr>
          <p:spPr>
            <a:xfrm>
              <a:off x="5048250" y="4591050"/>
              <a:ext cx="762000" cy="76200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10200" y="4681855"/>
              <a:ext cx="114300" cy="76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2667000" cy="26876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15" y="525780"/>
            <a:ext cx="2914649" cy="2695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552451" y="4840068"/>
            <a:ext cx="132207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0925" y="4840069"/>
            <a:ext cx="114967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3x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2" name="Straight Arrow Connector 2051"/>
          <p:cNvCxnSpPr/>
          <p:nvPr/>
        </p:nvCxnSpPr>
        <p:spPr>
          <a:xfrm flipV="1">
            <a:off x="1874520" y="3221070"/>
            <a:ext cx="2707004" cy="1618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581525" y="3221070"/>
            <a:ext cx="2879400" cy="1618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Up Arrow Callout 2058"/>
          <p:cNvSpPr/>
          <p:nvPr/>
        </p:nvSpPr>
        <p:spPr>
          <a:xfrm>
            <a:off x="3244215" y="2895600"/>
            <a:ext cx="2899409" cy="914400"/>
          </a:xfrm>
          <a:prstGeom prst="upArrowCallou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Box 2062"/>
          <p:cNvSpPr txBox="1"/>
          <p:nvPr/>
        </p:nvSpPr>
        <p:spPr>
          <a:xfrm>
            <a:off x="3581400" y="3916740"/>
            <a:ext cx="2082621" cy="1569660"/>
          </a:xfrm>
          <a:prstGeom prst="rect">
            <a:avLst/>
          </a:prstGeom>
          <a:solidFill>
            <a:srgbClr val="FFDD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+ 3x = 36</a:t>
            </a:r>
          </a:p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or,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4x = 36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  x = 9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450" y="3246328"/>
            <a:ext cx="8058149" cy="1554272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মানিকের কাছে যতগুলো কমলা আছে, নয়নের কাছে তার তিনগুণ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কমলা আছে। দুজনের 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কমলা আছে।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তাদের প্রত্যেকের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নিকট কয়টি কমলা আছে?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67" name="TextBox 2066"/>
          <p:cNvSpPr txBox="1"/>
          <p:nvPr/>
        </p:nvSpPr>
        <p:spPr>
          <a:xfrm>
            <a:off x="552451" y="5696932"/>
            <a:ext cx="8058147" cy="5847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মানিক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9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টি এবং নয়ন =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b="1" dirty="0" smtClean="0">
                <a:latin typeface="Times New Roman"/>
                <a:cs typeface="Times New Roman"/>
                <a:sym typeface="Symbol"/>
              </a:rPr>
              <a:t>×</a:t>
            </a:r>
            <a:r>
              <a:rPr lang="en-US" sz="3200" dirty="0" smtClean="0">
                <a:latin typeface="Times New Roman"/>
                <a:cs typeface="Times New Roman"/>
                <a:sym typeface="Symbol"/>
              </a:rPr>
              <a:t>9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=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27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204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2917 0.281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40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1875 0.3289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0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36" grpId="0" animBg="1"/>
      <p:bldP spid="2059" grpId="0" animBg="1"/>
      <p:bldP spid="2063" grpId="0" build="p" animBg="1"/>
      <p:bldP spid="34" grpId="0" build="p" animBg="1"/>
      <p:bldP spid="34" grpId="1" build="allAtOnce" animBg="1"/>
      <p:bldP spid="20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1600200"/>
            <a:ext cx="7772400" cy="4572000"/>
          </a:xfrm>
          <a:prstGeom prst="rect">
            <a:avLst/>
          </a:prstGeom>
          <a:solidFill>
            <a:srgbClr val="EC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09600"/>
            <a:ext cx="7924798" cy="707886"/>
          </a:xfrm>
          <a:prstGeom prst="rect">
            <a:avLst/>
          </a:prstGeom>
          <a:solidFill>
            <a:srgbClr val="C5FFF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Times New Roman"/>
                <a:cs typeface="Times New Roman"/>
              </a:rPr>
              <a:t>–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609600" y="1447800"/>
            <a:ext cx="7924798" cy="4876800"/>
          </a:xfrm>
          <a:prstGeom prst="frame">
            <a:avLst>
              <a:gd name="adj1" fmla="val 1893"/>
            </a:avLst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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 কলমের দাম যত টাকা তা থেকে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টাকা কম হলে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দাম হত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টাকার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গুণ। এরূপ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টি কলমের দাম কত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4038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3429000" y="2663952"/>
            <a:ext cx="914400" cy="612648"/>
          </a:xfrm>
          <a:prstGeom prst="cloudCallout">
            <a:avLst>
              <a:gd name="adj1" fmla="val -105572"/>
              <a:gd name="adj2" fmla="val 5467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77418"/>
            <a:ext cx="712683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51" y="4572000"/>
            <a:ext cx="129751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4343400" y="2970276"/>
            <a:ext cx="3124200" cy="777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343400" y="2970276"/>
            <a:ext cx="2819400" cy="18318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4776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6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580" y="5029200"/>
            <a:ext cx="796562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 ক্রমিক স্বাভাবিক বিজোড়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সংখ্যার যোগফল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দুইটি নির্ণয়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3605894" y="2820924"/>
            <a:ext cx="1435390" cy="1293876"/>
          </a:xfrm>
          <a:prstGeom prst="cub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2026703" y="2794472"/>
            <a:ext cx="1435390" cy="1293876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481694" y="2820924"/>
            <a:ext cx="1435390" cy="1293876"/>
          </a:xfrm>
          <a:prstGeom prst="cub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7011924" y="2810038"/>
            <a:ext cx="1435390" cy="1293876"/>
          </a:xfrm>
          <a:prstGeom prst="cub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5282294" y="2820924"/>
            <a:ext cx="1435390" cy="1293876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3616780" y="971985"/>
            <a:ext cx="1435390" cy="1293876"/>
          </a:xfrm>
          <a:prstGeom prst="cub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2037589" y="945533"/>
            <a:ext cx="1435390" cy="1293876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492580" y="971985"/>
            <a:ext cx="1435390" cy="1293876"/>
          </a:xfrm>
          <a:prstGeom prst="cub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7022810" y="961099"/>
            <a:ext cx="1435390" cy="1293876"/>
          </a:xfrm>
          <a:prstGeom prst="cub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5293180" y="971985"/>
            <a:ext cx="1435390" cy="1293876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184232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4"/>
          <a:stretch/>
        </p:blipFill>
        <p:spPr bwMode="auto">
          <a:xfrm>
            <a:off x="4682572" y="609600"/>
            <a:ext cx="3623228" cy="55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31"/>
          <a:stretch/>
        </p:blipFill>
        <p:spPr bwMode="auto">
          <a:xfrm>
            <a:off x="838200" y="614362"/>
            <a:ext cx="3878604" cy="55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59" t="1745" r="-25392" b="33333"/>
          <a:stretch/>
        </p:blipFill>
        <p:spPr>
          <a:xfrm>
            <a:off x="838200" y="609600"/>
            <a:ext cx="7467600" cy="3960656"/>
          </a:xfrm>
          <a:prstGeom prst="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1" y="4602540"/>
            <a:ext cx="750320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অঙ্ক বিশিষ্ট একটি সংখ্যার দশকের অঙ্ক এককের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অঙ্কের দ্বিগুণ অপেক্ষা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বেশি । সংখ্যাটির অঙ্কদ্বয়ের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যোগফল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হলে সংখ্যাটি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84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/>
        </p:blipFill>
        <p:spPr>
          <a:xfrm>
            <a:off x="609600" y="435114"/>
            <a:ext cx="7924797" cy="3648579"/>
          </a:xfrm>
          <a:prstGeom prst="rect">
            <a:avLst/>
          </a:prstGeom>
          <a:solidFill>
            <a:srgbClr val="00FFCC"/>
          </a:solidFill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057400" y="435114"/>
            <a:ext cx="2438400" cy="646331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54031"/>
            <a:ext cx="7924797" cy="2246769"/>
          </a:xfrm>
          <a:prstGeom prst="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শ্রেণিতে ছাত্রীসংখ্যা যত, ছাত্রসংখ্যা তার দ্বিগুণ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অপেক্ষা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জন বেশি। ঐ শ্রেণির মোট শিক্ষার্থীর সংখ্যা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জন।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ছাত্রী সংখ্যা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ধরে ছাত্র সংখ্যা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মাধ্যমে প্রকাশ কর।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উপরোক্ত তথ্য দ্বারা সমীকরণ গঠন কর।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উক্ত শ্রেণিতে ছাত্র ও ছাত্রী সংখ্যার অনুপাত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56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0" cy="769441"/>
          </a:xfrm>
          <a:prstGeom prst="rect">
            <a:avLst/>
          </a:prstGeom>
          <a:solidFill>
            <a:srgbClr val="D9FFC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66195"/>
            <a:ext cx="8153400" cy="4893647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খাতার দাম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এবং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কলমের দাম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খাতার দামের দ্বিগুণ।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খাতার দাম কত?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ক.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টাকা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কলমের দাম কত?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দুইটি স্বাভাবিক সংখ্যার যোগফল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24.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3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। একটি সংখ্যা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9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হলে, অপর সংখ্যাটি কত?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 ক.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12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খ.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15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গ.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18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ঘ.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21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৪। কোন সংখ্যা থেকে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5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বিয়োগ করলে বিয়োগফল উক্ত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24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এর অর্ধেক হবে?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 ক.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11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খ.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13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গ.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17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ঘ.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22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5707380"/>
            <a:ext cx="685800" cy="6172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53200" y="5715000"/>
            <a:ext cx="685800" cy="617220"/>
          </a:xfrm>
          <a:prstGeom prst="ellipse">
            <a:avLst/>
          </a:prstGeom>
          <a:solidFill>
            <a:srgbClr val="D5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39000" y="5715000"/>
            <a:ext cx="685800" cy="617220"/>
          </a:xfrm>
          <a:prstGeom prst="ellipse">
            <a:avLst/>
          </a:prstGeom>
          <a:solidFill>
            <a:srgbClr val="E2FFA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24800" y="5715000"/>
            <a:ext cx="685800" cy="617220"/>
          </a:xfrm>
          <a:prstGeom prst="ellipse">
            <a:avLst/>
          </a:prstGeom>
          <a:solidFill>
            <a:srgbClr val="ECE7F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457200" y="5773981"/>
            <a:ext cx="5383530" cy="550619"/>
          </a:xfrm>
          <a:prstGeom prst="rightArrowCallout">
            <a:avLst>
              <a:gd name="adj1" fmla="val 35758"/>
              <a:gd name="adj2" fmla="val 37454"/>
              <a:gd name="adj3" fmla="val 44486"/>
              <a:gd name="adj4" fmla="val 58819"/>
            </a:avLst>
          </a:prstGeom>
          <a:solidFill>
            <a:srgbClr val="FFFF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3900" y="236220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320040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88870" y="449580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64330" y="530733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9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54559"/>
            <a:ext cx="8001000" cy="769441"/>
          </a:xfrm>
          <a:prstGeom prst="rect">
            <a:avLst/>
          </a:prstGeom>
          <a:solidFill>
            <a:srgbClr val="E2FFA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84316"/>
            <a:ext cx="8001000" cy="3539430"/>
          </a:xfrm>
          <a:prstGeom prst="rect">
            <a:avLst/>
          </a:prstGeom>
          <a:solidFill>
            <a:srgbClr val="FA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/>
              <a:buChar char="]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আয়তকার ফুলবাগানের প্রস্থ অপেক্ষা দৈর্ঘ্য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মিটার বেশি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বাগানটির পরিসীমা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36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মিটার এবং বাগানটি পরিস্কার করতে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320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খরচ হল।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বাগানটির প্রস্থ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মিটার ধরে এর পরিসীমা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মাধ্যমে লেখ।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বাগানটির দৈর্ঘ্য ও প্রস্থ নির্ণয় কর।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বাগানটির প্রতি বর্গমিটার পরিস্কার করতে কত খরচ হল?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24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6200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4400" y="3581400"/>
            <a:ext cx="29690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77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212" y="412436"/>
            <a:ext cx="2403988" cy="882964"/>
            <a:chOff x="-1" y="0"/>
            <a:chExt cx="2970461" cy="997527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190" y="16662"/>
              <a:ext cx="2292108" cy="93881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1832" y="3089571"/>
            <a:ext cx="4723106" cy="3323987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69" y="366711"/>
            <a:ext cx="2528889" cy="25288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5715000" y="3276600"/>
            <a:ext cx="2852741" cy="304698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ষষ্ঠ</a:t>
            </a:r>
          </a:p>
          <a:p>
            <a:pPr algn="ctr"/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পঞ্চম</a:t>
            </a:r>
          </a:p>
          <a:p>
            <a:pPr algn="ctr"/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সরল </a:t>
            </a:r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সমীকর</a:t>
            </a:r>
            <a:r>
              <a:rPr lang="bn-BD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bn-BD" sz="32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32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880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6" y="3962400"/>
            <a:ext cx="3733800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245" r="7866" b="5436"/>
          <a:stretch/>
        </p:blipFill>
        <p:spPr>
          <a:xfrm>
            <a:off x="800426" y="4617720"/>
            <a:ext cx="686454" cy="1706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245" r="7866" b="5436"/>
          <a:stretch/>
        </p:blipFill>
        <p:spPr>
          <a:xfrm>
            <a:off x="1794182" y="4617720"/>
            <a:ext cx="686454" cy="170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245" r="7866" b="5436"/>
          <a:stretch/>
        </p:blipFill>
        <p:spPr>
          <a:xfrm>
            <a:off x="2847974" y="4617720"/>
            <a:ext cx="686454" cy="1706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245" r="7866" b="5436"/>
          <a:stretch/>
        </p:blipFill>
        <p:spPr>
          <a:xfrm>
            <a:off x="3793451" y="4617720"/>
            <a:ext cx="686454" cy="1706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12800"/>
          <a:stretch/>
        </p:blipFill>
        <p:spPr>
          <a:xfrm>
            <a:off x="4873624" y="3962400"/>
            <a:ext cx="3355976" cy="2438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4" y="4661831"/>
            <a:ext cx="3355976" cy="17389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0426" y="482025"/>
            <a:ext cx="7429174" cy="584775"/>
          </a:xfrm>
          <a:prstGeom prst="rect">
            <a:avLst/>
          </a:prstGeom>
          <a:solidFill>
            <a:srgbClr val="FA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চারটি চকলেট ও ছয়টি লজেন্স বিক্রয় হল।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318" y="3418820"/>
            <a:ext cx="7464282" cy="523220"/>
          </a:xfrm>
          <a:prstGeom prst="rect">
            <a:avLst/>
          </a:prstGeom>
          <a:solidFill>
            <a:srgbClr val="ECE7F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মীনা বাজারে চকলেট ও লজেন্স বিক্রয়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136" y="2895600"/>
            <a:ext cx="7463464" cy="523220"/>
          </a:xfrm>
          <a:prstGeom prst="rect">
            <a:avLst/>
          </a:prstGeom>
          <a:solidFill>
            <a:srgbClr val="D5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চকলেট 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লজেন্স অবিক্রিত থাকল।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74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-0.5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0799 -0.503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2516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0104 -0.503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16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0243 -0.503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516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00018 -0.50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165086"/>
            <a:ext cx="8191666" cy="3505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1" y="457200"/>
            <a:ext cx="819166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সমস্যার ভিত্তিতে সমীকরণ গঠন ও 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1" y="5867400"/>
            <a:ext cx="8117915" cy="584775"/>
          </a:xfrm>
          <a:prstGeom prst="rect">
            <a:avLst/>
          </a:prstGeom>
          <a:solidFill>
            <a:srgbClr val="D5FFF7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– 5 – 9 = 16</a:t>
            </a:r>
            <a:endParaRPr lang="en-US" sz="3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0"/>
            <a:ext cx="724028" cy="78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84" y="2332390"/>
            <a:ext cx="619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593600" y="3035051"/>
            <a:ext cx="687817" cy="16352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373853" y="4729625"/>
            <a:ext cx="1588547" cy="1066802"/>
          </a:xfrm>
          <a:prstGeom prst="roundRect">
            <a:avLst/>
          </a:prstGeom>
          <a:solidFill>
            <a:srgbClr val="FFDD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আম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পচে গেলো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65316" y="4724401"/>
            <a:ext cx="2286000" cy="1072024"/>
          </a:xfrm>
          <a:prstGeom prst="roundRect">
            <a:avLst/>
          </a:prstGeom>
          <a:solidFill>
            <a:srgbClr val="FFDD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আম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গাছে থেকে গেলো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97780" y="4729624"/>
            <a:ext cx="1402080" cy="1066803"/>
          </a:xfrm>
          <a:prstGeom prst="roundRect">
            <a:avLst/>
          </a:prstGeom>
          <a:solidFill>
            <a:srgbClr val="FFDD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 আম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962400" y="4724400"/>
            <a:ext cx="378550" cy="1066803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–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99860" y="4735831"/>
            <a:ext cx="392653" cy="1066803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–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343400" y="4724400"/>
            <a:ext cx="1602650" cy="1072026"/>
          </a:xfrm>
          <a:prstGeom prst="roundRect">
            <a:avLst/>
          </a:prstGeom>
          <a:solidFill>
            <a:srgbClr val="FFDD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আম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পড়ে গেলো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46050" y="4724400"/>
            <a:ext cx="419266" cy="1066803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=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278139" y="1927086"/>
            <a:ext cx="2551475" cy="2743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551336" y="2205885"/>
            <a:ext cx="2956980" cy="24682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1919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1" y="850642"/>
            <a:ext cx="7391399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ভিত্তিক সমস্যা ব্যাখ্যা করতে 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সমস্যা দ্বারা সমীকরন গঠন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সমস্যার সমীকরন সমাধান করতে পারবে।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43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7" t="7786" r="26571" b="37142"/>
          <a:stretch/>
        </p:blipFill>
        <p:spPr>
          <a:xfrm>
            <a:off x="685800" y="914400"/>
            <a:ext cx="1937658" cy="2645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r="7858"/>
          <a:stretch/>
        </p:blipFill>
        <p:spPr>
          <a:xfrm>
            <a:off x="685800" y="3581400"/>
            <a:ext cx="1937658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895600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মীনা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638800"/>
            <a:ext cx="864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কনক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2819400" y="3559629"/>
            <a:ext cx="1839692" cy="2697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2786743" y="781803"/>
            <a:ext cx="1839692" cy="2697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6629400" y="767864"/>
            <a:ext cx="1839692" cy="2697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4724400" y="781803"/>
            <a:ext cx="1839692" cy="26974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43200" y="3581400"/>
            <a:ext cx="1937657" cy="2697486"/>
          </a:xfrm>
          <a:prstGeom prst="rect">
            <a:avLst/>
          </a:prstGeom>
          <a:solidFill>
            <a:srgbClr val="00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49389" y="4451172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0131" y="3825527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(18 – x)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3648" y="4585206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18 – x = 12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2475" y="5365572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 = 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89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0" y="609600"/>
            <a:ext cx="8020050" cy="5632311"/>
          </a:xfrm>
          <a:prstGeom prst="rect">
            <a:avLst/>
          </a:prstGeom>
          <a:solidFill>
            <a:srgbClr val="F9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বাস্তব সমস্যার ভিত্তিতে সমীকরণ গঠনের নিয়ম</a:t>
            </a:r>
            <a:endParaRPr lang="bn-BD" sz="4000" b="1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সমস্যার শর্ত মোতাবেক চাহিদা নিরূপণ করা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প্রয়োজনীয় সংখ্যা বোঝানোর জন্য চলক ধরে নিতে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সম্ভব হলে প্রতিটি উক্তিতে সংশ্লিস্ট চলক যুক্ত করতে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প্রশ্নের বিভিন্ন অংশ সংযোগ করে সমীকরণ তৈরি করতে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সমীকরণের সমাধান করে সঠিক উত্তর নির্ণয় করা হয়।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/>
              <a:buChar char="]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সমীকরণে যে চলক ব্যবহার করা হয় তা শুধুমাত্র সংখ্যার</a:t>
            </a:r>
            <a:endParaRPr lang="en-US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জন্য, রাশির জন্য নয়।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550" y="4139625"/>
            <a:ext cx="802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+3 + 2x + 5 + 3x </a:t>
            </a:r>
            <a:r>
              <a:rPr lang="en-US" sz="32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– 1 = 19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854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33" t="-2173" r="-44401" b="-51210"/>
          <a:stretch/>
        </p:blipFill>
        <p:spPr>
          <a:xfrm>
            <a:off x="537210" y="449580"/>
            <a:ext cx="8081009" cy="5916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3283" y="525780"/>
            <a:ext cx="35573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প্রথমটি থেকে দ্বিতীয়টি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টাকা,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তৃতীয়টি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এবং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চতুর্থটি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টাকা বেশি।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কলমগুলোর মোট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980" y="449580"/>
            <a:ext cx="1226820" cy="617220"/>
          </a:xfrm>
          <a:prstGeom prst="round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980" y="1143000"/>
            <a:ext cx="1226820" cy="617220"/>
          </a:xfrm>
          <a:prstGeom prst="round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4360" y="1897380"/>
            <a:ext cx="1226820" cy="617220"/>
          </a:xfrm>
          <a:prstGeom prst="round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1980" y="2659380"/>
            <a:ext cx="1226820" cy="617220"/>
          </a:xfrm>
          <a:prstGeom prst="round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28800" y="762000"/>
            <a:ext cx="25908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828800" y="1447800"/>
            <a:ext cx="197167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828800" y="2209800"/>
            <a:ext cx="142875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828800" y="2971800"/>
            <a:ext cx="8382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38" y="2743200"/>
            <a:ext cx="1947612" cy="1905000"/>
          </a:xfrm>
          <a:prstGeom prst="rect">
            <a:avLst/>
          </a:prstGeom>
          <a:ln w="19050">
            <a:noFill/>
          </a:ln>
        </p:spPr>
      </p:pic>
      <p:cxnSp>
        <p:nvCxnSpPr>
          <p:cNvPr id="37" name="Straight Arrow Connector 36"/>
          <p:cNvCxnSpPr/>
          <p:nvPr/>
        </p:nvCxnSpPr>
        <p:spPr>
          <a:xfrm flipH="1">
            <a:off x="2400300" y="2971800"/>
            <a:ext cx="190500" cy="838200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605790" y="3718560"/>
            <a:ext cx="1794510" cy="617220"/>
          </a:xfrm>
          <a:prstGeom prst="round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257550" y="762000"/>
            <a:ext cx="1085850" cy="5029200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05790" y="4389120"/>
            <a:ext cx="2289810" cy="617220"/>
          </a:xfrm>
          <a:prstGeom prst="round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 + 4)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5790" y="5059680"/>
            <a:ext cx="2480310" cy="617220"/>
          </a:xfrm>
          <a:prstGeom prst="round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 + 5)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94359" y="5749290"/>
            <a:ext cx="2663191" cy="617220"/>
          </a:xfrm>
          <a:prstGeom prst="round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 + 6)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67000" y="2209800"/>
            <a:ext cx="457200" cy="2179320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971800" y="1495276"/>
            <a:ext cx="762000" cy="3564404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TextBox 1054"/>
          <p:cNvSpPr txBox="1"/>
          <p:nvPr/>
        </p:nvSpPr>
        <p:spPr>
          <a:xfrm>
            <a:off x="3581400" y="4648200"/>
            <a:ext cx="5036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তথ্য দ্বারা সমীকরণ গঠন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81400" y="5267980"/>
            <a:ext cx="5046138" cy="1077218"/>
          </a:xfrm>
          <a:prstGeom prst="rect">
            <a:avLst/>
          </a:prstGeom>
          <a:solidFill>
            <a:srgbClr val="C1FFF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 + x +4 + x + 5 + x + 6 = 55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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4x + 15 = 55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48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3" grpId="0" animBg="1"/>
      <p:bldP spid="14" grpId="0" animBg="1"/>
      <p:bldP spid="17" grpId="0" animBg="1"/>
      <p:bldP spid="39" grpId="0" animBg="1"/>
      <p:bldP spid="42" grpId="0" animBg="1"/>
      <p:bldP spid="43" grpId="0" animBg="1"/>
      <p:bldP spid="44" grpId="0" animBg="1"/>
      <p:bldP spid="1055" grpId="0"/>
      <p:bldP spid="7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886198" y="1528923"/>
            <a:ext cx="1807029" cy="3413191"/>
          </a:xfrm>
          <a:prstGeom prst="can">
            <a:avLst/>
          </a:prstGeom>
          <a:noFill/>
          <a:ln w="7620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3886198" y="3836695"/>
            <a:ext cx="1807029" cy="1083648"/>
          </a:xfrm>
          <a:prstGeom prst="can">
            <a:avLst>
              <a:gd name="adj" fmla="val 31401"/>
            </a:avLst>
          </a:prstGeom>
          <a:solidFill>
            <a:srgbClr val="00FF00"/>
          </a:solidFill>
          <a:ln w="76200"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143000" y="1539809"/>
            <a:ext cx="1807029" cy="3413191"/>
          </a:xfrm>
          <a:prstGeom prst="can">
            <a:avLst/>
          </a:prstGeom>
          <a:noFill/>
          <a:ln w="7620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1159328" y="2214722"/>
            <a:ext cx="1774372" cy="2267209"/>
          </a:xfrm>
          <a:prstGeom prst="can">
            <a:avLst/>
          </a:prstGeom>
          <a:solidFill>
            <a:srgbClr val="00FF00"/>
          </a:solidFill>
          <a:ln w="76200"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143000" y="4043523"/>
            <a:ext cx="1807029" cy="876819"/>
          </a:xfrm>
          <a:prstGeom prst="can">
            <a:avLst>
              <a:gd name="adj" fmla="val 50000"/>
            </a:avLst>
          </a:prstGeom>
          <a:solidFill>
            <a:srgbClr val="00FF00"/>
          </a:solidFill>
          <a:ln w="76200"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019800" y="1757523"/>
            <a:ext cx="2286000" cy="1332981"/>
          </a:xfrm>
          <a:prstGeom prst="cub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: 3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6019800" y="3357723"/>
            <a:ext cx="2286000" cy="1332981"/>
          </a:xfrm>
          <a:prstGeom prst="cube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: 1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16200000">
            <a:off x="3007440" y="-188039"/>
            <a:ext cx="843123" cy="3048000"/>
          </a:xfrm>
          <a:prstGeom prst="rightBrace">
            <a:avLst>
              <a:gd name="adj1" fmla="val 33215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2356" y="420469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5181600"/>
            <a:ext cx="7543800" cy="954107"/>
          </a:xfrm>
          <a:prstGeom prst="rect">
            <a:avLst/>
          </a:prstGeom>
          <a:solidFill>
            <a:srgbClr val="FFDD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/>
              <a:buChar char="l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2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3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অনুপাতের পূর্বরাশির সাথে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কত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 লিটার পানি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যোগ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করলে</a:t>
            </a:r>
            <a:endParaRPr lang="bn-IN" sz="28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অনুপাতটি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5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1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হবে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34166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7" grpId="0" animBg="1"/>
      <p:bldP spid="10" grpId="0" animBg="1"/>
      <p:bldP spid="11" grpId="0" animBg="1"/>
      <p:bldP spid="12" grpId="0" animBg="1"/>
      <p:bldP spid="13" grpId="0"/>
      <p:bldP spid="14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2394</TotalTime>
  <Words>1141</Words>
  <Application>Microsoft Office PowerPoint</Application>
  <PresentationFormat>On-screen Show (4:3)</PresentationFormat>
  <Paragraphs>182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Windows User</cp:lastModifiedBy>
  <cp:revision>258</cp:revision>
  <dcterms:created xsi:type="dcterms:W3CDTF">2006-08-16T00:00:00Z</dcterms:created>
  <dcterms:modified xsi:type="dcterms:W3CDTF">2019-08-29T15:57:33Z</dcterms:modified>
</cp:coreProperties>
</file>