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7" r:id="rId2"/>
    <p:sldId id="258" r:id="rId3"/>
    <p:sldId id="260" r:id="rId4"/>
    <p:sldId id="261" r:id="rId5"/>
    <p:sldId id="282" r:id="rId6"/>
    <p:sldId id="263" r:id="rId7"/>
    <p:sldId id="265" r:id="rId8"/>
    <p:sldId id="264" r:id="rId9"/>
    <p:sldId id="267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0" r:id="rId20"/>
    <p:sldId id="279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9982-74F9-4016-ABA2-17A16ACEF0B7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EF344-9AE0-4D0C-8337-34C346C41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2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EF344-9AE0-4D0C-8337-34C346C41B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6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EE2E-AF10-49AE-B68D-3E88EE0A2CA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B3-D072-490F-9C7D-58ED477D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7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EE2E-AF10-49AE-B68D-3E88EE0A2CA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B3-D072-490F-9C7D-58ED477D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1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EE2E-AF10-49AE-B68D-3E88EE0A2CA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B3-D072-490F-9C7D-58ED477D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1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EE2E-AF10-49AE-B68D-3E88EE0A2CA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B3-D072-490F-9C7D-58ED477D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2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EE2E-AF10-49AE-B68D-3E88EE0A2CA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B3-D072-490F-9C7D-58ED477D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7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EE2E-AF10-49AE-B68D-3E88EE0A2CA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B3-D072-490F-9C7D-58ED477D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EE2E-AF10-49AE-B68D-3E88EE0A2CA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B3-D072-490F-9C7D-58ED477D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5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EE2E-AF10-49AE-B68D-3E88EE0A2CA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B3-D072-490F-9C7D-58ED477D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1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EE2E-AF10-49AE-B68D-3E88EE0A2CA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B3-D072-490F-9C7D-58ED477D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0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EE2E-AF10-49AE-B68D-3E88EE0A2CA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B3-D072-490F-9C7D-58ED477D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7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EE2E-AF10-49AE-B68D-3E88EE0A2CA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39FB3-D072-490F-9C7D-58ED477D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0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4EE2E-AF10-49AE-B68D-3E88EE0A2CA6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9FB3-D072-490F-9C7D-58ED477D7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5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71790"/>
            <a:ext cx="4876800" cy="52322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সবাইকে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শরৎকালের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শুভেচ্ছা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Dell\Pictures\কাঁশ ফু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43000"/>
            <a:ext cx="8255000" cy="522732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/>
              <a:t>আধুনিক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শ্রেনীবিভাগ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আধুনিক</a:t>
            </a:r>
            <a:r>
              <a:rPr lang="en-US" sz="2400" dirty="0" smtClean="0"/>
              <a:t> </a:t>
            </a:r>
            <a:r>
              <a:rPr lang="en-US" sz="2400" dirty="0" err="1"/>
              <a:t>সরকারের</a:t>
            </a:r>
            <a:r>
              <a:rPr lang="en-US" sz="2400" dirty="0"/>
              <a:t> </a:t>
            </a:r>
            <a:r>
              <a:rPr lang="en-US" sz="2400" dirty="0" err="1" smtClean="0"/>
              <a:t>শ্রেনীবিভাগে</a:t>
            </a:r>
            <a:r>
              <a:rPr lang="en-US" sz="2400" dirty="0" smtClean="0"/>
              <a:t>  </a:t>
            </a:r>
            <a:r>
              <a:rPr lang="en-US" sz="2400" dirty="0" err="1" smtClean="0"/>
              <a:t>ম্যারিয়েট</a:t>
            </a:r>
            <a:r>
              <a:rPr lang="en-US" sz="2400" dirty="0" smtClean="0"/>
              <a:t>, </a:t>
            </a:r>
            <a:r>
              <a:rPr lang="en-US" sz="2400" dirty="0" err="1" smtClean="0"/>
              <a:t>লীকক</a:t>
            </a:r>
            <a:r>
              <a:rPr lang="en-US" sz="2400" dirty="0" smtClean="0"/>
              <a:t>, </a:t>
            </a:r>
            <a:r>
              <a:rPr lang="en-US" sz="2400" dirty="0" err="1" smtClean="0"/>
              <a:t>এ্যালান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বল,ম্যাকাইভারের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উল্লেখ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যোগ্য</a:t>
            </a:r>
            <a:r>
              <a:rPr lang="en-US" sz="2400" dirty="0" smtClean="0"/>
              <a:t>।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তবে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অধ্যাপক</a:t>
            </a:r>
            <a:r>
              <a:rPr lang="en-US" sz="2400" dirty="0" smtClean="0"/>
              <a:t> </a:t>
            </a:r>
            <a:r>
              <a:rPr lang="en-US" sz="2400" dirty="0" err="1" smtClean="0"/>
              <a:t>লীককের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শ্রেনিবিভাগ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সর্বাধিক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আধুনিক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হিসেবে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63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Pictures\গনতান্ত্রিক সরকা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00" y="803671"/>
            <a:ext cx="3393282" cy="1900238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Pictures\গনতান্ত্রিক সরকার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41" y="685800"/>
            <a:ext cx="2570579" cy="2436020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Pictures\এনায়ক হিটলা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45" y="3810000"/>
            <a:ext cx="3429000" cy="256844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Pictures\একনায়ক মুসলিন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2305529" cy="273255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1" y="152400"/>
            <a:ext cx="35814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নিচের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ছবিগুলো</a:t>
            </a:r>
            <a:r>
              <a:rPr lang="en-US" sz="2000" dirty="0" smtClean="0"/>
              <a:t> </a:t>
            </a:r>
            <a:r>
              <a:rPr lang="en-US" sz="2000" dirty="0" err="1" smtClean="0"/>
              <a:t>লক্ষ্য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কর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0682" y="2800697"/>
            <a:ext cx="2361118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গনতান্ত্রিক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63045" y="3320341"/>
            <a:ext cx="2397702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গনতান্ত্রিক</a:t>
            </a:r>
            <a:r>
              <a:rPr lang="en-US" dirty="0"/>
              <a:t> </a:t>
            </a:r>
            <a:r>
              <a:rPr lang="en-US" dirty="0" err="1"/>
              <a:t>সরকার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222091"/>
            <a:ext cx="35814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একনায়কতান্ত্রিক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মুসলিনী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01045" y="6378440"/>
            <a:ext cx="294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একনায়ক</a:t>
            </a:r>
            <a:r>
              <a:rPr lang="en-US" dirty="0" smtClean="0"/>
              <a:t>  </a:t>
            </a:r>
            <a:r>
              <a:rPr lang="en-US" dirty="0" err="1" smtClean="0"/>
              <a:t>হিটলার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23884" y="3209835"/>
            <a:ext cx="11811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সার্বভৌম</a:t>
            </a:r>
            <a:r>
              <a:rPr lang="en-US" dirty="0" smtClean="0"/>
              <a:t> </a:t>
            </a:r>
            <a:r>
              <a:rPr lang="en-US" dirty="0" err="1" smtClean="0"/>
              <a:t>ক্ষমতার</a:t>
            </a:r>
            <a:r>
              <a:rPr lang="en-US" dirty="0" smtClean="0"/>
              <a:t> </a:t>
            </a:r>
            <a:r>
              <a:rPr lang="en-US" dirty="0" err="1" smtClean="0"/>
              <a:t>অবস্থান</a:t>
            </a:r>
            <a:r>
              <a:rPr lang="en-US" dirty="0" smtClean="0"/>
              <a:t> </a:t>
            </a:r>
            <a:r>
              <a:rPr lang="en-US" dirty="0" err="1" smtClean="0"/>
              <a:t>ভিত্তি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Pictures\প্রজাতন্ত্র -ভারত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25" y="3048000"/>
            <a:ext cx="4495800" cy="2362200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Pictures\রাজতন্ত্র েএলিযাবেথ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97" y="225543"/>
            <a:ext cx="2619375" cy="1743075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l\Pictures\রাজতন্ত্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17" y="248289"/>
            <a:ext cx="2619375" cy="1743075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0012" y="1270794"/>
            <a:ext cx="2438400" cy="6463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নিয়মতান্ত্রিক</a:t>
            </a:r>
            <a:r>
              <a:rPr lang="en-US" dirty="0" smtClean="0"/>
              <a:t> </a:t>
            </a:r>
            <a:r>
              <a:rPr lang="en-US" dirty="0" err="1" smtClean="0"/>
              <a:t>রাজতন্ত্র</a:t>
            </a:r>
            <a:endParaRPr lang="en-US" dirty="0" smtClean="0"/>
          </a:p>
          <a:p>
            <a:pPr algn="ctr"/>
            <a:r>
              <a:rPr lang="en-US" dirty="0" err="1" smtClean="0"/>
              <a:t>বৃটেন</a:t>
            </a:r>
            <a:endParaRPr lang="en-US" dirty="0"/>
          </a:p>
        </p:txBody>
      </p:sp>
      <p:cxnSp>
        <p:nvCxnSpPr>
          <p:cNvPr id="7" name="Straight Arrow Connector 6"/>
          <p:cNvCxnSpPr>
            <a:endCxn id="3" idx="0"/>
          </p:cNvCxnSpPr>
          <p:nvPr/>
        </p:nvCxnSpPr>
        <p:spPr>
          <a:xfrm>
            <a:off x="3018572" y="533400"/>
            <a:ext cx="1480640" cy="737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3" idx="0"/>
          </p:cNvCxnSpPr>
          <p:nvPr/>
        </p:nvCxnSpPr>
        <p:spPr>
          <a:xfrm flipH="1">
            <a:off x="4499212" y="381000"/>
            <a:ext cx="1352906" cy="889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0" y="5726668"/>
            <a:ext cx="2286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প্রজাতন্ত্র</a:t>
            </a:r>
            <a:r>
              <a:rPr lang="en-US" dirty="0" smtClean="0"/>
              <a:t> ,</a:t>
            </a:r>
            <a:r>
              <a:rPr lang="en-US" dirty="0" err="1" smtClean="0"/>
              <a:t>ভারত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9197" y="3352800"/>
            <a:ext cx="2619375" cy="92333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রাষ্ট্রপ্রধানের</a:t>
            </a:r>
            <a:r>
              <a:rPr lang="en-US" dirty="0" smtClean="0"/>
              <a:t> </a:t>
            </a:r>
            <a:r>
              <a:rPr lang="en-US" dirty="0" err="1" smtClean="0"/>
              <a:t>ক্ষমতা</a:t>
            </a:r>
            <a:r>
              <a:rPr lang="en-US" dirty="0" smtClean="0"/>
              <a:t> </a:t>
            </a:r>
            <a:r>
              <a:rPr lang="en-US" dirty="0" err="1" smtClean="0"/>
              <a:t>লাভের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ভিত্তি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দুইপ্রকার</a:t>
            </a:r>
            <a:r>
              <a:rPr lang="en-US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1910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 descr="C:\Users\Dell\Pictures\মন্ত্রী পরিষদ শাসিত সরকা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4" y="1386006"/>
            <a:ext cx="4305300" cy="251142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l\Pictures\রাষ্ট্রপতি শাসিত সরকা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80358"/>
            <a:ext cx="2362200" cy="272271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5500" y="6019800"/>
            <a:ext cx="518160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as-IN" dirty="0"/>
              <a:t>আইন ও শাসন বিভাগের সম্পর্কের উপর ভিত্তি করে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267200"/>
            <a:ext cx="3505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মন্ত্রিপরিষদ</a:t>
            </a:r>
            <a:r>
              <a:rPr lang="en-US" dirty="0" smtClean="0"/>
              <a:t> </a:t>
            </a:r>
            <a:r>
              <a:rPr lang="en-US" dirty="0" err="1" smtClean="0"/>
              <a:t>শাসিত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,</a:t>
            </a:r>
          </a:p>
          <a:p>
            <a:pPr algn="ctr"/>
            <a:r>
              <a:rPr lang="en-US" dirty="0" err="1" smtClean="0"/>
              <a:t>বাংলাদেশ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4267200"/>
            <a:ext cx="31242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dirty="0" err="1" smtClean="0"/>
              <a:t>রাষ্ট্রপতি</a:t>
            </a:r>
            <a:r>
              <a:rPr lang="en-US" dirty="0" smtClean="0"/>
              <a:t> </a:t>
            </a:r>
            <a:r>
              <a:rPr lang="en-US" dirty="0" err="1" smtClean="0"/>
              <a:t>শাসিত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</a:t>
            </a:r>
            <a:r>
              <a:rPr lang="en-US" dirty="0" err="1" smtClean="0"/>
              <a:t>আমেরিকা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4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248400"/>
            <a:ext cx="83058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সাংবিধানিক</a:t>
            </a:r>
            <a:r>
              <a:rPr lang="en-US" dirty="0" smtClean="0"/>
              <a:t> </a:t>
            </a:r>
            <a:r>
              <a:rPr lang="en-US" dirty="0" err="1" smtClean="0"/>
              <a:t>ভাবে</a:t>
            </a:r>
            <a:r>
              <a:rPr lang="en-US" dirty="0" smtClean="0"/>
              <a:t> </a:t>
            </a:r>
            <a:r>
              <a:rPr lang="en-US" dirty="0" err="1" smtClean="0"/>
              <a:t>কেন্দ্রীয়</a:t>
            </a:r>
            <a:r>
              <a:rPr lang="en-US" dirty="0" smtClean="0"/>
              <a:t> ও </a:t>
            </a:r>
            <a:r>
              <a:rPr lang="en-US" dirty="0" err="1" smtClean="0"/>
              <a:t>প্রাদেশিক</a:t>
            </a:r>
            <a:r>
              <a:rPr lang="en-US" dirty="0" smtClean="0"/>
              <a:t> </a:t>
            </a:r>
            <a:r>
              <a:rPr lang="en-US" dirty="0" err="1" smtClean="0"/>
              <a:t>সরকারের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ক্ষমতা</a:t>
            </a:r>
            <a:r>
              <a:rPr lang="en-US" dirty="0" smtClean="0"/>
              <a:t> </a:t>
            </a:r>
            <a:r>
              <a:rPr lang="en-US" dirty="0" err="1" smtClean="0"/>
              <a:t>বন্টন</a:t>
            </a:r>
            <a:r>
              <a:rPr lang="en-US" dirty="0" smtClean="0"/>
              <a:t> </a:t>
            </a:r>
            <a:r>
              <a:rPr lang="en-US" dirty="0" err="1" smtClean="0"/>
              <a:t>নীতি</a:t>
            </a:r>
            <a:r>
              <a:rPr lang="en-US" dirty="0" smtClean="0"/>
              <a:t> </a:t>
            </a:r>
            <a:r>
              <a:rPr lang="en-US" dirty="0" err="1" smtClean="0"/>
              <a:t>অনুসারে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C:\Users\Dell\Pictures\এককন্দ্রিক সরকার বাংলাদে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4" y="381000"/>
            <a:ext cx="2657475" cy="17240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l\Pictures\এককেন্দীক সরকার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2912"/>
            <a:ext cx="2857500" cy="16002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ell\Pictures\যুক্তরাষ্ট্রীয় সরকার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53" y="2971800"/>
            <a:ext cx="3535441" cy="23526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ell\Pictures\যুক্তরাষ্ট্রীয় সরকার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48" y="2971800"/>
            <a:ext cx="2173604" cy="22098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2289691"/>
            <a:ext cx="3576566" cy="400110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এককেন্দ্রিক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সরকার</a:t>
            </a:r>
            <a:r>
              <a:rPr lang="en-US" sz="2000" dirty="0" smtClean="0"/>
              <a:t>, </a:t>
            </a:r>
            <a:r>
              <a:rPr lang="en-US" sz="2000" dirty="0" err="1" smtClean="0"/>
              <a:t>বাংলাদেশ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590799" y="5638800"/>
            <a:ext cx="386407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যুক্তরাষ্ট্রীয়</a:t>
            </a:r>
            <a:r>
              <a:rPr lang="en-US" dirty="0" smtClean="0"/>
              <a:t> </a:t>
            </a:r>
            <a:r>
              <a:rPr lang="en-US" dirty="0" err="1" smtClean="0"/>
              <a:t>সরকার</a:t>
            </a:r>
            <a:r>
              <a:rPr lang="en-US" dirty="0" smtClean="0"/>
              <a:t>, </a:t>
            </a:r>
            <a:r>
              <a:rPr lang="en-US" dirty="0" err="1" smtClean="0"/>
              <a:t>আমেরিকা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Pictures\যুক্তরাষ্ট্রীয় সরকার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001000" cy="532430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6128266"/>
            <a:ext cx="6019800" cy="369332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সংবিধান</a:t>
            </a:r>
            <a:r>
              <a:rPr lang="en-US" dirty="0" smtClean="0"/>
              <a:t> </a:t>
            </a:r>
            <a:r>
              <a:rPr lang="en-US" dirty="0" err="1" smtClean="0"/>
              <a:t>অনুযায়ী</a:t>
            </a:r>
            <a:r>
              <a:rPr lang="en-US" dirty="0" smtClean="0"/>
              <a:t> </a:t>
            </a:r>
            <a:r>
              <a:rPr lang="en-US" dirty="0" err="1" smtClean="0"/>
              <a:t>কেন্দ্র</a:t>
            </a:r>
            <a:r>
              <a:rPr lang="en-US" dirty="0" smtClean="0"/>
              <a:t> ও </a:t>
            </a:r>
            <a:r>
              <a:rPr lang="en-US" dirty="0" err="1" smtClean="0"/>
              <a:t>প্রদেশের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ক্ষমতা</a:t>
            </a:r>
            <a:r>
              <a:rPr lang="en-US" dirty="0" smtClean="0"/>
              <a:t> </a:t>
            </a:r>
            <a:r>
              <a:rPr lang="en-US" dirty="0" err="1" smtClean="0"/>
              <a:t>বন্টন</a:t>
            </a:r>
            <a:r>
              <a:rPr lang="en-US" dirty="0" smtClean="0"/>
              <a:t>, </a:t>
            </a:r>
            <a:r>
              <a:rPr lang="en-US" dirty="0" err="1" smtClean="0"/>
              <a:t>ভারত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/>
              <a:t>একক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err="1" smtClean="0"/>
              <a:t>সরকার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সম্পর্কে</a:t>
            </a:r>
            <a:r>
              <a:rPr lang="en-US" sz="2000" dirty="0" smtClean="0"/>
              <a:t>  </a:t>
            </a:r>
            <a:r>
              <a:rPr lang="en-US" sz="2000" dirty="0" err="1" smtClean="0"/>
              <a:t>অধ্যাপক</a:t>
            </a:r>
            <a:r>
              <a:rPr lang="en-US" sz="2000" dirty="0" smtClean="0"/>
              <a:t> </a:t>
            </a:r>
            <a:r>
              <a:rPr lang="en-US" sz="2000" dirty="0" err="1" smtClean="0"/>
              <a:t>লাস্কির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সংজ্ঞাটি</a:t>
            </a:r>
            <a:r>
              <a:rPr lang="en-US" sz="2000" dirty="0" smtClean="0"/>
              <a:t>  </a:t>
            </a:r>
            <a:r>
              <a:rPr lang="en-US" sz="2000" dirty="0" err="1" smtClean="0"/>
              <a:t>লিখ</a:t>
            </a:r>
            <a:r>
              <a:rPr lang="en-US" sz="2000" dirty="0" smtClean="0"/>
              <a:t>।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1752600"/>
            <a:ext cx="2124075" cy="21526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5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/>
              <a:t>দলীয়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175">
            <a:solidFill>
              <a:schemeClr val="tx1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err="1" smtClean="0"/>
              <a:t>দলীয়</a:t>
            </a:r>
            <a:r>
              <a:rPr lang="en-US" sz="1800" dirty="0" smtClean="0"/>
              <a:t> </a:t>
            </a:r>
            <a:r>
              <a:rPr lang="en-US" sz="1800" dirty="0" err="1" smtClean="0"/>
              <a:t>ভাবে</a:t>
            </a:r>
            <a:r>
              <a:rPr lang="en-US" sz="1800" dirty="0" smtClean="0"/>
              <a:t> </a:t>
            </a:r>
            <a:r>
              <a:rPr lang="en-US" sz="1800" dirty="0" err="1" smtClean="0"/>
              <a:t>আলোচনা</a:t>
            </a:r>
            <a:r>
              <a:rPr lang="en-US" sz="1800" dirty="0" smtClean="0"/>
              <a:t> </a:t>
            </a:r>
            <a:r>
              <a:rPr lang="en-US" sz="1800" dirty="0" err="1" smtClean="0"/>
              <a:t>করে</a:t>
            </a:r>
            <a:r>
              <a:rPr lang="en-US" sz="1800" dirty="0" smtClean="0"/>
              <a:t> </a:t>
            </a:r>
            <a:r>
              <a:rPr lang="en-US" sz="1800" dirty="0" err="1" smtClean="0"/>
              <a:t>এরিষ্টটল</a:t>
            </a:r>
            <a:r>
              <a:rPr lang="en-US" sz="1800" dirty="0" smtClean="0"/>
              <a:t> </a:t>
            </a:r>
            <a:r>
              <a:rPr lang="en-US" sz="1800" dirty="0" err="1" smtClean="0"/>
              <a:t>এর</a:t>
            </a:r>
            <a:r>
              <a:rPr lang="en-US" sz="1800" dirty="0" smtClean="0"/>
              <a:t> </a:t>
            </a:r>
            <a:r>
              <a:rPr lang="en-US" sz="1800" dirty="0" err="1" smtClean="0"/>
              <a:t>সরকারের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শ্রেনিবিভাগ</a:t>
            </a:r>
            <a:r>
              <a:rPr lang="en-US" sz="1800" dirty="0" smtClean="0"/>
              <a:t> </a:t>
            </a:r>
            <a:r>
              <a:rPr lang="en-US" sz="1800" dirty="0" err="1" smtClean="0"/>
              <a:t>একজনের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খাতায়</a:t>
            </a:r>
            <a:r>
              <a:rPr lang="en-US" sz="1800" dirty="0" smtClean="0"/>
              <a:t> </a:t>
            </a:r>
            <a:r>
              <a:rPr lang="en-US" sz="1800" dirty="0" err="1" smtClean="0"/>
              <a:t>লিখ</a:t>
            </a:r>
            <a:r>
              <a:rPr lang="en-US" sz="1800" dirty="0" smtClean="0"/>
              <a:t> 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587" y="1676398"/>
            <a:ext cx="2339813" cy="1752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1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/>
              <a:t>মূল্যায়ন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err="1" smtClean="0"/>
              <a:t>সরকার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কি</a:t>
            </a:r>
            <a:r>
              <a:rPr lang="en-US" sz="2000" dirty="0" smtClean="0"/>
              <a:t> ?</a:t>
            </a:r>
          </a:p>
          <a:p>
            <a:r>
              <a:rPr lang="en-US" sz="2000" dirty="0" err="1" smtClean="0"/>
              <a:t>রাষ্ট্রবিজ্ঞানের</a:t>
            </a:r>
            <a:r>
              <a:rPr lang="en-US" sz="2000" dirty="0" smtClean="0"/>
              <a:t>  </a:t>
            </a:r>
            <a:r>
              <a:rPr lang="en-US" sz="2000" dirty="0" err="1" smtClean="0"/>
              <a:t>জনক</a:t>
            </a:r>
            <a:r>
              <a:rPr lang="en-US" sz="2000" dirty="0" smtClean="0"/>
              <a:t> </a:t>
            </a:r>
            <a:r>
              <a:rPr lang="en-US" sz="2000" dirty="0" err="1" smtClean="0"/>
              <a:t>কে</a:t>
            </a:r>
            <a:r>
              <a:rPr lang="en-US" sz="2000" dirty="0" smtClean="0"/>
              <a:t>?</a:t>
            </a:r>
          </a:p>
          <a:p>
            <a:r>
              <a:rPr lang="en-US" sz="2000" dirty="0" err="1" smtClean="0"/>
              <a:t>যুক্তরাষ্ট্রীয়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সরকার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ব্যবস্থা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দেশে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আছে</a:t>
            </a:r>
            <a:r>
              <a:rPr lang="en-US" sz="2000" dirty="0" smtClean="0"/>
              <a:t> ?</a:t>
            </a:r>
          </a:p>
          <a:p>
            <a:r>
              <a:rPr lang="en-US" sz="2000" dirty="0" err="1" smtClean="0"/>
              <a:t>এককেন্দ্রীক</a:t>
            </a:r>
            <a:r>
              <a:rPr lang="en-US" sz="2000" dirty="0" smtClean="0"/>
              <a:t> </a:t>
            </a:r>
            <a:r>
              <a:rPr lang="en-US" sz="2000" dirty="0" err="1" smtClean="0"/>
              <a:t>সরকারের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উদাহরন</a:t>
            </a:r>
            <a:r>
              <a:rPr lang="en-US" sz="2000" dirty="0" smtClean="0"/>
              <a:t> </a:t>
            </a:r>
            <a:r>
              <a:rPr lang="en-US" sz="2000" dirty="0" err="1" smtClean="0"/>
              <a:t>দাও</a:t>
            </a:r>
            <a:r>
              <a:rPr lang="en-US" sz="2000" dirty="0" smtClean="0"/>
              <a:t> ।</a:t>
            </a:r>
          </a:p>
          <a:p>
            <a:r>
              <a:rPr lang="en-US" sz="2000" dirty="0" err="1" smtClean="0"/>
              <a:t>বাংলাদেশের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সাংবিধানিক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নাম</a:t>
            </a:r>
            <a:r>
              <a:rPr lang="en-US" sz="2000" dirty="0" smtClean="0"/>
              <a:t> </a:t>
            </a:r>
            <a:r>
              <a:rPr lang="en-US" sz="2000" dirty="0" err="1" smtClean="0"/>
              <a:t>কি</a:t>
            </a:r>
            <a:r>
              <a:rPr lang="en-US" sz="2000" dirty="0" smtClean="0"/>
              <a:t>?</a:t>
            </a:r>
            <a:endParaRPr lang="en-US" sz="2000" dirty="0"/>
          </a:p>
          <a:p>
            <a:r>
              <a:rPr lang="en-US" sz="2000" dirty="0" err="1" smtClean="0"/>
              <a:t>এরিস্টটলের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সরকারের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শ্রেনিবিভাগে</a:t>
            </a:r>
            <a:r>
              <a:rPr lang="en-US" sz="2000" dirty="0" smtClean="0"/>
              <a:t>  </a:t>
            </a:r>
            <a:r>
              <a:rPr lang="en-US" sz="2000" dirty="0" err="1" smtClean="0"/>
              <a:t>উদ্দেশ্য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নীতির</a:t>
            </a:r>
            <a:r>
              <a:rPr lang="en-US" sz="2000" dirty="0" smtClean="0"/>
              <a:t> </a:t>
            </a:r>
            <a:r>
              <a:rPr lang="en-US" sz="2000" dirty="0" err="1" smtClean="0"/>
              <a:t>রুপগুলো</a:t>
            </a:r>
            <a:r>
              <a:rPr lang="en-US" sz="2000" dirty="0" smtClean="0"/>
              <a:t> </a:t>
            </a:r>
            <a:r>
              <a:rPr lang="en-US" sz="2000" dirty="0" err="1" smtClean="0"/>
              <a:t>কি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কি</a:t>
            </a:r>
            <a:r>
              <a:rPr lang="en-US" sz="2000" dirty="0" smtClean="0"/>
              <a:t> 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" t="-2843" r="755" b="2843"/>
          <a:stretch/>
        </p:blipFill>
        <p:spPr bwMode="auto">
          <a:xfrm>
            <a:off x="6400801" y="1676400"/>
            <a:ext cx="1828799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/>
              <a:t>মূল্যায়নের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উত্তর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3175">
            <a:solidFill>
              <a:schemeClr val="tx1"/>
            </a:solidFill>
          </a:ln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হ্যারল্ড</a:t>
            </a:r>
            <a:r>
              <a:rPr lang="en-US" sz="2000" dirty="0" smtClean="0"/>
              <a:t> </a:t>
            </a:r>
            <a:r>
              <a:rPr lang="en-US" sz="2000" dirty="0" err="1"/>
              <a:t>জে</a:t>
            </a:r>
            <a:r>
              <a:rPr lang="en-US" sz="2000" dirty="0"/>
              <a:t> </a:t>
            </a:r>
            <a:r>
              <a:rPr lang="en-US" sz="2000" dirty="0" err="1"/>
              <a:t>লাস্কি</a:t>
            </a:r>
            <a:r>
              <a:rPr lang="en-US" sz="2000" dirty="0"/>
              <a:t> </a:t>
            </a:r>
            <a:r>
              <a:rPr lang="en-US" sz="2000" dirty="0" err="1"/>
              <a:t>বলেন</a:t>
            </a:r>
            <a:r>
              <a:rPr lang="en-US" sz="2000" dirty="0"/>
              <a:t>,“ </a:t>
            </a:r>
            <a:r>
              <a:rPr lang="en-US" sz="2000" dirty="0" err="1"/>
              <a:t>সরকার</a:t>
            </a:r>
            <a:r>
              <a:rPr lang="en-US" sz="2000" dirty="0"/>
              <a:t> </a:t>
            </a:r>
            <a:r>
              <a:rPr lang="en-US" sz="2000" dirty="0" err="1"/>
              <a:t>হচ্ছে</a:t>
            </a:r>
            <a:r>
              <a:rPr lang="en-US" sz="2000" dirty="0"/>
              <a:t> </a:t>
            </a:r>
            <a:r>
              <a:rPr lang="en-US" sz="2000" dirty="0" err="1"/>
              <a:t>রাষ্ট্রের</a:t>
            </a:r>
            <a:r>
              <a:rPr lang="en-US" sz="2000" dirty="0"/>
              <a:t> </a:t>
            </a:r>
            <a:r>
              <a:rPr lang="en-US" sz="2000" dirty="0" err="1"/>
              <a:t>মুখপাত্র</a:t>
            </a:r>
            <a:r>
              <a:rPr lang="en-US" sz="2000" dirty="0" smtClean="0"/>
              <a:t>।”</a:t>
            </a:r>
            <a:r>
              <a:rPr lang="en-US" sz="2000" dirty="0"/>
              <a:t> </a:t>
            </a:r>
            <a:r>
              <a:rPr lang="en-US" sz="2000" dirty="0" err="1"/>
              <a:t>সরকারের</a:t>
            </a:r>
            <a:r>
              <a:rPr lang="en-US" sz="2000" dirty="0"/>
              <a:t> </a:t>
            </a:r>
            <a:r>
              <a:rPr lang="en-US" sz="2000" dirty="0" err="1"/>
              <a:t>মাধ্যমেই</a:t>
            </a:r>
            <a:r>
              <a:rPr lang="en-US" sz="2000" dirty="0"/>
              <a:t> </a:t>
            </a:r>
            <a:r>
              <a:rPr lang="en-US" sz="2000" dirty="0" err="1"/>
              <a:t>জনগন</a:t>
            </a:r>
            <a:r>
              <a:rPr lang="en-US" sz="2000" dirty="0"/>
              <a:t> </a:t>
            </a:r>
            <a:r>
              <a:rPr lang="en-US" sz="2000" dirty="0" err="1"/>
              <a:t>তথা</a:t>
            </a:r>
            <a:r>
              <a:rPr lang="en-US" sz="2000" dirty="0"/>
              <a:t> </a:t>
            </a:r>
            <a:r>
              <a:rPr lang="en-US" sz="2000" dirty="0" err="1"/>
              <a:t>রাষ্ট্রের</a:t>
            </a:r>
            <a:r>
              <a:rPr lang="en-US" sz="2000" dirty="0"/>
              <a:t> </a:t>
            </a:r>
            <a:r>
              <a:rPr lang="en-US" sz="2000" dirty="0" err="1"/>
              <a:t>ইচ্ছা</a:t>
            </a:r>
            <a:r>
              <a:rPr lang="en-US" sz="2000" dirty="0"/>
              <a:t> </a:t>
            </a:r>
            <a:r>
              <a:rPr lang="en-US" sz="2000" dirty="0" err="1"/>
              <a:t>প্রকাশিত</a:t>
            </a:r>
            <a:r>
              <a:rPr lang="en-US" sz="2000" dirty="0"/>
              <a:t> ও </a:t>
            </a:r>
            <a:r>
              <a:rPr lang="en-US" sz="2000" dirty="0" err="1"/>
              <a:t>বাস্তবায়িত</a:t>
            </a:r>
            <a:r>
              <a:rPr lang="en-US" sz="2000" dirty="0"/>
              <a:t> </a:t>
            </a:r>
            <a:r>
              <a:rPr lang="en-US" sz="2000" dirty="0" err="1"/>
              <a:t>হয়</a:t>
            </a:r>
            <a:r>
              <a:rPr lang="en-US" sz="2000" dirty="0"/>
              <a:t>। </a:t>
            </a:r>
            <a:r>
              <a:rPr lang="en-US" sz="2000" dirty="0" err="1"/>
              <a:t>সরকারই</a:t>
            </a:r>
            <a:r>
              <a:rPr lang="en-US" sz="2000" dirty="0"/>
              <a:t> </a:t>
            </a:r>
            <a:r>
              <a:rPr lang="en-US" sz="2000" dirty="0" err="1"/>
              <a:t>রাষ্ট্রের</a:t>
            </a:r>
            <a:r>
              <a:rPr lang="en-US" sz="2000" dirty="0"/>
              <a:t> </a:t>
            </a:r>
            <a:r>
              <a:rPr lang="en-US" sz="2000" dirty="0" err="1"/>
              <a:t>কর্ণধার</a:t>
            </a:r>
            <a:r>
              <a:rPr lang="en-US" sz="2000" dirty="0" smtClean="0"/>
              <a:t>।</a:t>
            </a:r>
            <a:endParaRPr lang="en-US" sz="2000" dirty="0"/>
          </a:p>
          <a:p>
            <a:r>
              <a:rPr lang="en-US" sz="2000" dirty="0" err="1" smtClean="0"/>
              <a:t>এরিস্টটল</a:t>
            </a:r>
            <a:r>
              <a:rPr lang="en-US" sz="2000" dirty="0" smtClean="0"/>
              <a:t> ।</a:t>
            </a:r>
          </a:p>
          <a:p>
            <a:r>
              <a:rPr lang="en-US" sz="2000" dirty="0" err="1" smtClean="0"/>
              <a:t>ভারত</a:t>
            </a:r>
            <a:r>
              <a:rPr lang="en-US" sz="2000" dirty="0" smtClean="0"/>
              <a:t>, </a:t>
            </a:r>
            <a:r>
              <a:rPr lang="en-US" sz="2000" dirty="0" err="1" smtClean="0"/>
              <a:t>যুক্তরাষ্ট্র</a:t>
            </a:r>
            <a:r>
              <a:rPr lang="en-US" sz="2000" dirty="0" smtClean="0"/>
              <a:t> ।</a:t>
            </a:r>
          </a:p>
          <a:p>
            <a:r>
              <a:rPr lang="en-US" sz="2000" dirty="0" err="1" smtClean="0"/>
              <a:t>বাংলাদেশ</a:t>
            </a:r>
            <a:r>
              <a:rPr lang="en-US" sz="2000" dirty="0" smtClean="0"/>
              <a:t>, </a:t>
            </a:r>
            <a:r>
              <a:rPr lang="en-US" sz="2000" dirty="0" err="1" smtClean="0"/>
              <a:t>গ্রেট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বিৃটেন</a:t>
            </a:r>
            <a:r>
              <a:rPr lang="en-US" sz="2000" dirty="0" smtClean="0"/>
              <a:t> ।</a:t>
            </a:r>
          </a:p>
          <a:p>
            <a:r>
              <a:rPr lang="en-US" sz="2000" dirty="0" err="1" smtClean="0"/>
              <a:t>গনপ্রজাতন্ত্রী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বাংলাদেশ</a:t>
            </a:r>
            <a:r>
              <a:rPr lang="en-US" sz="2000" dirty="0" smtClean="0"/>
              <a:t> ।</a:t>
            </a:r>
          </a:p>
          <a:p>
            <a:r>
              <a:rPr lang="en-US" sz="2000" dirty="0" err="1" smtClean="0"/>
              <a:t>স্বাভাবিক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রুপ</a:t>
            </a:r>
            <a:r>
              <a:rPr lang="en-US" sz="2000" dirty="0" smtClean="0"/>
              <a:t> ও </a:t>
            </a:r>
            <a:r>
              <a:rPr lang="en-US" sz="2000" dirty="0" err="1" smtClean="0"/>
              <a:t>বিকৃতি</a:t>
            </a:r>
            <a:r>
              <a:rPr lang="en-US" sz="2000" dirty="0" smtClean="0"/>
              <a:t> </a:t>
            </a:r>
            <a:r>
              <a:rPr lang="en-US" sz="2000" dirty="0" err="1" smtClean="0"/>
              <a:t>রুপ</a:t>
            </a:r>
            <a:r>
              <a:rPr lang="en-US" sz="2000" dirty="0" smtClean="0"/>
              <a:t> ।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1733550" cy="1277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5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                           </a:t>
            </a:r>
            <a:r>
              <a:rPr lang="en-US" sz="3200" dirty="0" err="1" smtClean="0"/>
              <a:t>পরিচিতি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খাঁন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রাষ্ট্রবিজ্ঞান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রোকনউদ্দিন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আড়াইহাজার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নারায়নগঞ্জ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- 01720911047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      : 03.10.2019</a:t>
            </a:r>
          </a:p>
          <a:p>
            <a:pPr marL="0" indent="0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       :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: 350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: 301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অনুপস্থিত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:  49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       :  45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pic>
        <p:nvPicPr>
          <p:cNvPr id="2050" name="Picture 2" descr="E:\Picture\CCF10292017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7" y="304800"/>
            <a:ext cx="9302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err="1"/>
              <a:t>নির্দেশিত</a:t>
            </a:r>
            <a:r>
              <a:rPr lang="en-US" sz="3200" dirty="0"/>
              <a:t> </a:t>
            </a:r>
            <a:r>
              <a:rPr lang="en-US" sz="3200" dirty="0" err="1"/>
              <a:t>কাজ</a:t>
            </a:r>
            <a:endParaRPr lang="en-US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1804665" cy="100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3352800"/>
            <a:ext cx="7772400" cy="12926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err="1" smtClean="0"/>
              <a:t>আধুনিক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সরকারের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শ্রেনিবিভাগ</a:t>
            </a:r>
            <a:r>
              <a:rPr lang="en-US" sz="2000" dirty="0" smtClean="0"/>
              <a:t> </a:t>
            </a:r>
            <a:r>
              <a:rPr lang="en-US" sz="2000" dirty="0" err="1" smtClean="0"/>
              <a:t>কি</a:t>
            </a:r>
            <a:r>
              <a:rPr lang="en-US" sz="2000" dirty="0" smtClean="0"/>
              <a:t> </a:t>
            </a:r>
            <a:r>
              <a:rPr lang="en-US" sz="2000" dirty="0" err="1" smtClean="0"/>
              <a:t>কি</a:t>
            </a:r>
            <a:r>
              <a:rPr lang="en-US" sz="2000" dirty="0" smtClean="0"/>
              <a:t>  ? </a:t>
            </a:r>
            <a:r>
              <a:rPr lang="en-US" sz="2000" dirty="0" err="1" smtClean="0"/>
              <a:t>বিস্তারিত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ভাবে</a:t>
            </a:r>
            <a:r>
              <a:rPr lang="en-US" sz="2000" dirty="0" smtClean="0"/>
              <a:t>  </a:t>
            </a:r>
            <a:r>
              <a:rPr lang="en-US" sz="2000" dirty="0" err="1" smtClean="0"/>
              <a:t>উদাহরনসহ</a:t>
            </a:r>
            <a:r>
              <a:rPr lang="en-US" sz="2000" dirty="0" smtClean="0"/>
              <a:t>  </a:t>
            </a:r>
            <a:r>
              <a:rPr lang="en-US" sz="2000" dirty="0" err="1" smtClean="0"/>
              <a:t>লিখে</a:t>
            </a:r>
            <a:r>
              <a:rPr lang="en-US" sz="2000" dirty="0" smtClean="0"/>
              <a:t> </a:t>
            </a:r>
            <a:r>
              <a:rPr lang="en-US" sz="2000" dirty="0" err="1" smtClean="0"/>
              <a:t>আনতে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হবে</a:t>
            </a:r>
            <a:r>
              <a:rPr lang="en-US" sz="2000" dirty="0" smtClean="0"/>
              <a:t> ।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92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3" y="152400"/>
            <a:ext cx="8143875" cy="61150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6331381"/>
            <a:ext cx="3505200" cy="461665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সবাইকে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ধন্যবাদ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Pictures\অ্যারিষ্টট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533401"/>
            <a:ext cx="3782291" cy="44005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ll\Pictures\দি পলিটিক্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2451"/>
            <a:ext cx="3286125" cy="43815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105400"/>
            <a:ext cx="2133600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এ্যারিস্টটল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1201" y="5149150"/>
            <a:ext cx="2752724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এ্যারিস্টটলের</a:t>
            </a:r>
            <a:r>
              <a:rPr lang="en-US" dirty="0" smtClean="0"/>
              <a:t> </a:t>
            </a:r>
            <a:r>
              <a:rPr lang="en-US" dirty="0" err="1" smtClean="0"/>
              <a:t>লেখা</a:t>
            </a:r>
            <a:r>
              <a:rPr lang="en-US" dirty="0" smtClean="0"/>
              <a:t> </a:t>
            </a:r>
            <a:r>
              <a:rPr lang="en-US" dirty="0" err="1" smtClean="0"/>
              <a:t>বই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Pictures\হিটলা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511239"/>
            <a:ext cx="2438400" cy="32097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ell\Pictures\গ্রীক নগর রাষ্ট্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9190"/>
            <a:ext cx="4889678" cy="3222562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ell\Pictures\গনতন্ত্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1998"/>
            <a:ext cx="3590925" cy="193628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4038600"/>
            <a:ext cx="175260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হিটলার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43462" y="4003964"/>
            <a:ext cx="3081338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প্রাচীন</a:t>
            </a:r>
            <a:r>
              <a:rPr lang="en-US" dirty="0" smtClean="0"/>
              <a:t>  </a:t>
            </a:r>
            <a:r>
              <a:rPr lang="en-US" dirty="0" err="1" smtClean="0"/>
              <a:t>গ্রীসের</a:t>
            </a:r>
            <a:r>
              <a:rPr lang="en-US" dirty="0" smtClean="0"/>
              <a:t> </a:t>
            </a:r>
            <a:r>
              <a:rPr lang="en-US" dirty="0" err="1" smtClean="0"/>
              <a:t>শাসনকার্য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309" y="5540140"/>
            <a:ext cx="2438399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আধুনিক</a:t>
            </a:r>
            <a:r>
              <a:rPr lang="en-US" dirty="0" smtClean="0"/>
              <a:t>  </a:t>
            </a:r>
            <a:r>
              <a:rPr lang="en-US" dirty="0" err="1" smtClean="0"/>
              <a:t>শাসন</a:t>
            </a:r>
            <a:r>
              <a:rPr lang="en-US" dirty="0" smtClean="0"/>
              <a:t> </a:t>
            </a:r>
            <a:r>
              <a:rPr lang="en-US" dirty="0" err="1" smtClean="0"/>
              <a:t>ব্যবস্থা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3075708" y="5724806"/>
            <a:ext cx="810492" cy="287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6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579"/>
            <a:ext cx="85344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8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/>
              <a:t>শিখনফল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 ---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সরকার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এ্যারিস্টটলের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শ্রেনীবিভাগ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err="1" smtClean="0"/>
              <a:t>আধুনিক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শ্রেনী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বিভাগ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বিশ্লেষন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 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047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Pictures\সরকা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2" y="831273"/>
            <a:ext cx="2886075" cy="15811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ll\Pictures\সরকার -১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7" y="2618509"/>
            <a:ext cx="2724150" cy="1676400"/>
          </a:xfrm>
          <a:prstGeom prst="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l\Pictures\সরকার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1" y="2618509"/>
            <a:ext cx="2764418" cy="17430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l\Pictures\সরকার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0" y="4572000"/>
            <a:ext cx="2905125" cy="157162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ell\Pictures\সরকার-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7" y="4465493"/>
            <a:ext cx="2762250" cy="16573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3043" y="212375"/>
            <a:ext cx="28193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নিচের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ছবিগলো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</a:t>
            </a:r>
            <a:endParaRPr lang="en-US" sz="2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39" y="796637"/>
            <a:ext cx="2814071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0" y="6243843"/>
            <a:ext cx="4571999" cy="40011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এই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প্রতিষ্ঠানের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সমন্বয়ে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সরকার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গঠিত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92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dirty="0" err="1" smtClean="0"/>
              <a:t>সরকার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সরকার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রাষ্ট্রের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গুরুত্বপূর্ণ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উপাদান</a:t>
            </a:r>
            <a:r>
              <a:rPr lang="en-US" sz="2400" dirty="0" smtClean="0"/>
              <a:t>।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হ্যারল্ড</a:t>
            </a:r>
            <a:r>
              <a:rPr lang="en-US" sz="2400" dirty="0" smtClean="0"/>
              <a:t> </a:t>
            </a:r>
            <a:r>
              <a:rPr lang="en-US" sz="2400" dirty="0" err="1" smtClean="0"/>
              <a:t>জে</a:t>
            </a:r>
            <a:r>
              <a:rPr lang="en-US" sz="2400" dirty="0"/>
              <a:t> </a:t>
            </a:r>
            <a:r>
              <a:rPr lang="en-US" sz="2400" dirty="0" err="1" smtClean="0"/>
              <a:t>লাস্কি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বলেন</a:t>
            </a:r>
            <a:r>
              <a:rPr lang="en-US" sz="2400" dirty="0" smtClean="0"/>
              <a:t>,“ </a:t>
            </a:r>
            <a:r>
              <a:rPr lang="en-US" sz="2400" dirty="0" err="1" smtClean="0"/>
              <a:t>সরকার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হচ্ছে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রাষ্ট্রের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মুখপাত্র</a:t>
            </a:r>
            <a:r>
              <a:rPr lang="en-US" sz="2400" dirty="0" smtClean="0"/>
              <a:t>।”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সরকারের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মাধ্যমেই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জনগন</a:t>
            </a:r>
            <a:r>
              <a:rPr lang="en-US" sz="2400" dirty="0" smtClean="0"/>
              <a:t> </a:t>
            </a:r>
            <a:r>
              <a:rPr lang="en-US" sz="2400" dirty="0" err="1" smtClean="0"/>
              <a:t>তথা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রাষ্ট্রের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ইচ্ছা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প্রকাশিত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বাস্তবায়িত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সরকারই</a:t>
            </a:r>
            <a:r>
              <a:rPr lang="en-US" sz="2400" dirty="0" smtClean="0"/>
              <a:t> </a:t>
            </a:r>
            <a:r>
              <a:rPr lang="en-US" sz="2400" dirty="0" err="1" smtClean="0"/>
              <a:t>রাষ্ট্রের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কর্ণধার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11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 err="1" smtClean="0"/>
              <a:t>সরকার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3400" y="1371600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540034"/>
              </p:ext>
            </p:extLst>
          </p:nvPr>
        </p:nvGraphicFramePr>
        <p:xfrm>
          <a:off x="457200" y="25146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0480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dirty="0" err="1" smtClean="0"/>
                        <a:t>সংখ্যা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নীতি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</a:t>
                      </a:r>
                      <a:r>
                        <a:rPr lang="en-US" dirty="0" err="1" smtClean="0"/>
                        <a:t>উদ্দেশ্য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নীতি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শাসকের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সংখ্যা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</a:t>
                      </a:r>
                      <a:r>
                        <a:rPr lang="en-US" dirty="0" err="1" smtClean="0"/>
                        <a:t>স্বাভাবিক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রুপ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</a:t>
                      </a:r>
                      <a:r>
                        <a:rPr lang="en-US" dirty="0" err="1" smtClean="0"/>
                        <a:t>বিকৃত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রুপ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একজনের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শাসন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রাজতন্ত্র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স্বৈরতন্ত্র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কয়েকজনের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শাসন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অভিজাততন্ত্র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ধনিকতন্ত্র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কুলীনতন্ত্র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বহুজনের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শাসন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পলিটি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গনতন্ত্র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1600" y="5638800"/>
            <a:ext cx="6553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চিত্রে</a:t>
            </a:r>
            <a:r>
              <a:rPr lang="en-US" dirty="0" smtClean="0"/>
              <a:t> </a:t>
            </a:r>
            <a:r>
              <a:rPr lang="en-US" dirty="0" err="1" smtClean="0"/>
              <a:t>এরিস্টটল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সরকারের</a:t>
            </a:r>
            <a:r>
              <a:rPr lang="en-US" dirty="0" smtClean="0"/>
              <a:t> </a:t>
            </a:r>
            <a:r>
              <a:rPr lang="en-US" dirty="0" err="1" smtClean="0"/>
              <a:t>শ্রেনীবিভাগ</a:t>
            </a:r>
            <a:r>
              <a:rPr lang="en-US" dirty="0" smtClean="0"/>
              <a:t> </a:t>
            </a:r>
            <a:r>
              <a:rPr lang="en-US" dirty="0" err="1" smtClean="0"/>
              <a:t>দেখানো</a:t>
            </a:r>
            <a:r>
              <a:rPr lang="en-US" dirty="0" smtClean="0"/>
              <a:t> </a:t>
            </a:r>
            <a:r>
              <a:rPr lang="en-US" dirty="0" err="1" smtClean="0"/>
              <a:t>হল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5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407</Words>
  <Application>Microsoft Office PowerPoint</Application>
  <PresentationFormat>On-screen Show (4:3)</PresentationFormat>
  <Paragraphs>115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                           পরিচিতি</vt:lpstr>
      <vt:lpstr>PowerPoint Presentation</vt:lpstr>
      <vt:lpstr>PowerPoint Presentation</vt:lpstr>
      <vt:lpstr>PowerPoint Presentation</vt:lpstr>
      <vt:lpstr>শিখনফল</vt:lpstr>
      <vt:lpstr>PowerPoint Presentation</vt:lpstr>
      <vt:lpstr>সরকার কি</vt:lpstr>
      <vt:lpstr>সরকার</vt:lpstr>
      <vt:lpstr>আধুনিক সরকারের শ্রেনীবিভাগ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</vt:lpstr>
      <vt:lpstr>মূল্যায়ন</vt:lpstr>
      <vt:lpstr>মূল্যায়নের উত্তর</vt:lpstr>
      <vt:lpstr>নির্দেশিত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47</cp:revision>
  <dcterms:created xsi:type="dcterms:W3CDTF">2019-10-13T01:51:48Z</dcterms:created>
  <dcterms:modified xsi:type="dcterms:W3CDTF">2019-10-13T15:50:40Z</dcterms:modified>
</cp:coreProperties>
</file>