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229" autoAdjust="0"/>
  </p:normalViewPr>
  <p:slideViewPr>
    <p:cSldViewPr>
      <p:cViewPr>
        <p:scale>
          <a:sx n="50" d="100"/>
          <a:sy n="50" d="100"/>
        </p:scale>
        <p:origin x="-1794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dirty="0" smtClean="0"/>
              <a:t>Wel</a:t>
            </a:r>
            <a:r>
              <a:rPr lang="en-US" sz="16600" dirty="0" smtClean="0"/>
              <a:t>c</a:t>
            </a:r>
            <a:r>
              <a:rPr lang="en-US" sz="9600" dirty="0" smtClean="0"/>
              <a:t>ome</a:t>
            </a:r>
            <a:endParaRPr lang="en-US" sz="9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69720"/>
            <a:ext cx="9144000" cy="5257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41751446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Material noun</a:t>
            </a:r>
            <a:r>
              <a:rPr lang="bn-BD" dirty="0" smtClean="0"/>
              <a:t>এর পুর্বে সাধারণত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articles </a:t>
            </a:r>
            <a:r>
              <a:rPr lang="bn-BD" dirty="0" smtClean="0"/>
              <a:t>বসে না। উদাহরণঃ  [ম্যাটারিয়াল নাউন]যেমনঃ </a:t>
            </a:r>
            <a:endParaRPr lang="en-US" dirty="0" smtClean="0"/>
          </a:p>
          <a:p>
            <a:r>
              <a:rPr lang="en-US" dirty="0" smtClean="0"/>
              <a:t>Gold, jute, rice, silver, </a:t>
            </a:r>
            <a:r>
              <a:rPr lang="en-US" dirty="0" err="1" smtClean="0"/>
              <a:t>iron,etc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iron is a useful metal and    gold is precious</a:t>
            </a:r>
            <a:endParaRPr lang="bn-BD" dirty="0" smtClean="0"/>
          </a:p>
          <a:p>
            <a:r>
              <a:rPr lang="en-US" dirty="0" smtClean="0"/>
              <a:t>.</a:t>
            </a:r>
            <a:r>
              <a:rPr lang="bn-BD" dirty="0" smtClean="0"/>
              <a:t>কিন্তু </a:t>
            </a:r>
            <a:r>
              <a:rPr lang="en-US" dirty="0" smtClean="0"/>
              <a:t>material noun </a:t>
            </a:r>
            <a:r>
              <a:rPr lang="bn-BD" dirty="0" smtClean="0"/>
              <a:t>এর পর </a:t>
            </a:r>
            <a:r>
              <a:rPr lang="en-US" dirty="0" smtClean="0"/>
              <a:t>of </a:t>
            </a:r>
            <a:r>
              <a:rPr lang="bn-BD" dirty="0" smtClean="0"/>
              <a:t>বা স্তানের নাম </a:t>
            </a:r>
          </a:p>
          <a:p>
            <a:r>
              <a:rPr lang="bn-BD" dirty="0" smtClean="0"/>
              <a:t>থাকলে তার পুর্বে  </a:t>
            </a:r>
            <a:r>
              <a:rPr lang="en-US" dirty="0" smtClean="0"/>
              <a:t>the  </a:t>
            </a:r>
            <a:r>
              <a:rPr lang="bn-BD" dirty="0" smtClean="0"/>
              <a:t>বসে ।যেমনঃ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The gold of </a:t>
            </a:r>
            <a:r>
              <a:rPr lang="en-US" dirty="0" err="1" smtClean="0"/>
              <a:t>sudi</a:t>
            </a:r>
            <a:r>
              <a:rPr lang="en-US" dirty="0" smtClean="0"/>
              <a:t> </a:t>
            </a:r>
            <a:r>
              <a:rPr lang="en-US" dirty="0" err="1" smtClean="0"/>
              <a:t>Aribia</a:t>
            </a:r>
            <a:r>
              <a:rPr lang="en-US" dirty="0" smtClean="0"/>
              <a:t> is </a:t>
            </a:r>
            <a:r>
              <a:rPr lang="en-US" dirty="0" err="1" smtClean="0"/>
              <a:t>fmous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Multiply 3"/>
          <p:cNvSpPr/>
          <p:nvPr/>
        </p:nvSpPr>
        <p:spPr>
          <a:xfrm flipV="1">
            <a:off x="914400" y="3474719"/>
            <a:ext cx="457200" cy="25908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5410200" y="3474719"/>
            <a:ext cx="4572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 flipH="1">
            <a:off x="914400" y="4953000"/>
            <a:ext cx="914400" cy="381000"/>
          </a:xfrm>
          <a:prstGeom prst="mathPlus">
            <a:avLst>
              <a:gd name="adj1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1371600" y="4914900"/>
            <a:ext cx="457200" cy="266700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057913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4000" dirty="0" smtClean="0"/>
              <a:t>প্রথমে</a:t>
            </a:r>
            <a:r>
              <a:rPr lang="en-US" sz="4000" dirty="0" smtClean="0"/>
              <a:t>noun</a:t>
            </a:r>
            <a:r>
              <a:rPr lang="bn-BD" sz="4000" dirty="0" smtClean="0"/>
              <a:t>পরে</a:t>
            </a:r>
            <a:r>
              <a:rPr lang="en-US" sz="4000" dirty="0" smtClean="0"/>
              <a:t> Adjective</a:t>
            </a:r>
            <a:r>
              <a:rPr lang="bn-BD" sz="4000" dirty="0" smtClean="0"/>
              <a:t> বসলে,তার পর  </a:t>
            </a:r>
            <a:r>
              <a:rPr lang="en-US" sz="4000" dirty="0" smtClean="0"/>
              <a:t> articles</a:t>
            </a:r>
            <a:r>
              <a:rPr lang="bn-BD" sz="4000" dirty="0" smtClean="0"/>
              <a:t> বসে না ।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600" dirty="0" smtClean="0"/>
              <a:t>যেমনঃ </a:t>
            </a:r>
            <a:r>
              <a:rPr lang="en-US" sz="3600" dirty="0" smtClean="0"/>
              <a:t>pure     gold. </a:t>
            </a:r>
          </a:p>
          <a:p>
            <a:r>
              <a:rPr lang="en-US" sz="3600" dirty="0" smtClean="0"/>
              <a:t>good     nation</a:t>
            </a:r>
          </a:p>
          <a:p>
            <a:r>
              <a:rPr lang="en-US" sz="3600" dirty="0" smtClean="0"/>
              <a:t> very clever     boy</a:t>
            </a:r>
          </a:p>
          <a:p>
            <a:r>
              <a:rPr lang="bn-BD" sz="3600" dirty="0" smtClean="0"/>
              <a:t>খেলার নামের পরে  </a:t>
            </a:r>
            <a:r>
              <a:rPr lang="en-US" sz="3600" dirty="0" err="1" smtClean="0"/>
              <a:t>artices</a:t>
            </a:r>
            <a:r>
              <a:rPr lang="bn-BD" sz="3600" dirty="0" smtClean="0"/>
              <a:t>     বসে না ।</a:t>
            </a:r>
          </a:p>
          <a:p>
            <a:r>
              <a:rPr lang="bn-BD" sz="3600" dirty="0" smtClean="0"/>
              <a:t>যেমনঃ </a:t>
            </a:r>
            <a:r>
              <a:rPr lang="en-US" sz="3600" dirty="0" smtClean="0"/>
              <a:t>Football, cricket, hi-do-do etc.</a:t>
            </a:r>
          </a:p>
          <a:p>
            <a:r>
              <a:rPr lang="en-US" sz="3600" dirty="0" smtClean="0"/>
              <a:t>      Football/ cricket is popular game.</a:t>
            </a:r>
            <a:endParaRPr lang="en-US" sz="3600" dirty="0"/>
          </a:p>
        </p:txBody>
      </p:sp>
      <p:sp>
        <p:nvSpPr>
          <p:cNvPr id="4" name="Multiply 3"/>
          <p:cNvSpPr/>
          <p:nvPr/>
        </p:nvSpPr>
        <p:spPr>
          <a:xfrm>
            <a:off x="2819400" y="1722120"/>
            <a:ext cx="5334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Multiply 4"/>
          <p:cNvSpPr/>
          <p:nvPr/>
        </p:nvSpPr>
        <p:spPr>
          <a:xfrm>
            <a:off x="1447800" y="2286000"/>
            <a:ext cx="716280" cy="3352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2895600" y="2621280"/>
            <a:ext cx="4572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762000" y="4343400"/>
            <a:ext cx="914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4643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3200" dirty="0" smtClean="0"/>
              <a:t>খাবারের নামে পুর্বে এবং কোন </a:t>
            </a:r>
            <a:r>
              <a:rPr lang="en-US" sz="3200" dirty="0" smtClean="0"/>
              <a:t>noun </a:t>
            </a:r>
            <a:r>
              <a:rPr lang="bn-BD" sz="3200" dirty="0" smtClean="0"/>
              <a:t>এর পর </a:t>
            </a:r>
            <a:r>
              <a:rPr lang="en-US" sz="3200" dirty="0" smtClean="0"/>
              <a:t>No</a:t>
            </a:r>
            <a:r>
              <a:rPr lang="bn-BD" sz="3200" dirty="0" smtClean="0"/>
              <a:t> থাকলে</a:t>
            </a:r>
            <a:r>
              <a:rPr lang="en-US" sz="3200" dirty="0" smtClean="0"/>
              <a:t> ,</a:t>
            </a:r>
            <a:r>
              <a:rPr lang="bn-BD" sz="3200" dirty="0" smtClean="0"/>
              <a:t/>
            </a:r>
            <a:br>
              <a:rPr lang="bn-BD" sz="3200" dirty="0" smtClean="0"/>
            </a:br>
            <a:r>
              <a:rPr lang="bn-BD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তার পুর্বে </a:t>
            </a:r>
            <a:r>
              <a:rPr lang="en-US" dirty="0" smtClean="0"/>
              <a:t>Articles </a:t>
            </a:r>
            <a:r>
              <a:rPr lang="bn-BD" dirty="0" smtClean="0"/>
              <a:t>বসে না ।</a:t>
            </a:r>
          </a:p>
          <a:p>
            <a:r>
              <a:rPr lang="bn-BD" dirty="0" smtClean="0"/>
              <a:t> যেমনঃ </a:t>
            </a:r>
            <a:r>
              <a:rPr lang="en-US" dirty="0" smtClean="0"/>
              <a:t>breakfast, lunch dinner.</a:t>
            </a:r>
          </a:p>
          <a:p>
            <a:r>
              <a:rPr lang="en-US" sz="4000" dirty="0" smtClean="0"/>
              <a:t>I have     breakfast </a:t>
            </a:r>
            <a:r>
              <a:rPr lang="en-US" sz="4000" dirty="0" err="1" smtClean="0"/>
              <a:t>asusal</a:t>
            </a:r>
            <a:r>
              <a:rPr lang="en-US" sz="4000" dirty="0" smtClean="0"/>
              <a:t> at 7am.</a:t>
            </a:r>
          </a:p>
          <a:p>
            <a:r>
              <a:rPr lang="en-US" sz="5400" dirty="0" smtClean="0"/>
              <a:t>there is no     social action for criminals.</a:t>
            </a:r>
            <a:endParaRPr lang="en-US" sz="5400" dirty="0"/>
          </a:p>
        </p:txBody>
      </p:sp>
      <p:sp>
        <p:nvSpPr>
          <p:cNvPr id="4" name="Multiply 3"/>
          <p:cNvSpPr/>
          <p:nvPr/>
        </p:nvSpPr>
        <p:spPr>
          <a:xfrm>
            <a:off x="2057400" y="2743200"/>
            <a:ext cx="7620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3581400" y="3611880"/>
            <a:ext cx="12954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84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কলা, বিজ্ঞান,বাণিজ্য, রোগ,বার বা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/>
              <a:t>মাসের ও ভাষার নামের আগে </a:t>
            </a:r>
            <a:r>
              <a:rPr lang="en-US" dirty="0" smtClean="0"/>
              <a:t>ARTICLES </a:t>
            </a:r>
            <a:r>
              <a:rPr lang="bn-BD" dirty="0" smtClean="0"/>
              <a:t>বসে  ণা ।</a:t>
            </a:r>
          </a:p>
          <a:p>
            <a:r>
              <a:rPr lang="bn-BD" dirty="0" smtClean="0"/>
              <a:t>যেমন</a:t>
            </a:r>
            <a:r>
              <a:rPr lang="en-US" dirty="0" smtClean="0"/>
              <a:t>: He died of     cholera, fever, diabetes,</a:t>
            </a:r>
          </a:p>
          <a:p>
            <a:r>
              <a:rPr lang="en-US" dirty="0" smtClean="0"/>
              <a:t>He reads in      humanities  group, </a:t>
            </a:r>
          </a:p>
          <a:p>
            <a:r>
              <a:rPr lang="en-US" dirty="0" smtClean="0"/>
              <a:t>         commerce’s students not             science group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sunday</a:t>
            </a:r>
            <a:r>
              <a:rPr lang="en-US" dirty="0" smtClean="0"/>
              <a:t>/</a:t>
            </a:r>
            <a:r>
              <a:rPr lang="en-US" dirty="0" err="1" smtClean="0"/>
              <a:t>friday</a:t>
            </a:r>
            <a:r>
              <a:rPr lang="en-US" dirty="0" smtClean="0"/>
              <a:t>,   </a:t>
            </a:r>
            <a:r>
              <a:rPr lang="en-US" dirty="0" err="1" smtClean="0"/>
              <a:t>june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 err="1" smtClean="0"/>
              <a:t>july</a:t>
            </a:r>
            <a:r>
              <a:rPr lang="en-US" dirty="0"/>
              <a:t> </a:t>
            </a:r>
            <a:r>
              <a:rPr lang="en-US" dirty="0" smtClean="0"/>
              <a:t>  English is foreign language,        Bangla is our mother tongue etc.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Multiply 3"/>
          <p:cNvSpPr/>
          <p:nvPr/>
        </p:nvSpPr>
        <p:spPr>
          <a:xfrm>
            <a:off x="2552700" y="5638800"/>
            <a:ext cx="533400" cy="3048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1005840" y="3962400"/>
            <a:ext cx="609600" cy="571500"/>
          </a:xfrm>
          <a:prstGeom prst="mathMultiply">
            <a:avLst>
              <a:gd name="adj1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2819400" y="2819400"/>
            <a:ext cx="457200" cy="1524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3657600" y="2438400"/>
            <a:ext cx="762000" cy="1295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6019800" y="3581400"/>
            <a:ext cx="1295400" cy="14478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 flipH="1">
            <a:off x="769620" y="5029200"/>
            <a:ext cx="23622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3276600" y="5029200"/>
            <a:ext cx="457200" cy="762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5181600" y="4876800"/>
            <a:ext cx="4572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773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ভ্রমণের পদ বা  যানবাহনের পুর্বে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articles</a:t>
            </a:r>
            <a:r>
              <a:rPr lang="bn-BD" sz="7200" dirty="0" smtClean="0">
                <a:solidFill>
                  <a:srgbClr val="FF0000"/>
                </a:solidFill>
              </a:rPr>
              <a:t> বসে না । যেমনঃ </a:t>
            </a:r>
            <a:r>
              <a:rPr lang="en-US" sz="7200" dirty="0" smtClean="0">
                <a:solidFill>
                  <a:srgbClr val="FF0000"/>
                </a:solidFill>
              </a:rPr>
              <a:t>journey    by train/       by bus/     by air</a:t>
            </a:r>
          </a:p>
          <a:p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6675120" y="3124200"/>
            <a:ext cx="4572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502920" y="5334000"/>
            <a:ext cx="457200" cy="6858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2971800" y="4114800"/>
            <a:ext cx="838200" cy="6858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4675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41763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/>
              <a:t> </a:t>
            </a:r>
            <a:r>
              <a:rPr lang="bn-BD" sz="3600" dirty="0" smtClean="0"/>
              <a:t>যে প্রতিশটান  যার জন্য  স্থাপন , যদি</a:t>
            </a:r>
            <a:br>
              <a:rPr lang="bn-BD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bn-BD" dirty="0" smtClean="0"/>
              <a:t>সেই উদ্দেশ্য বুঝায় তাহলে তার পুর্বে </a:t>
            </a:r>
            <a:r>
              <a:rPr lang="en-US" dirty="0" smtClean="0"/>
              <a:t>articles  </a:t>
            </a:r>
            <a:r>
              <a:rPr lang="bn-BD" dirty="0" smtClean="0"/>
              <a:t>বসে না । </a:t>
            </a:r>
          </a:p>
          <a:p>
            <a:r>
              <a:rPr lang="bn-BD" dirty="0" smtClean="0"/>
              <a:t>যেমনঃ </a:t>
            </a:r>
            <a:r>
              <a:rPr lang="en-US" dirty="0" smtClean="0"/>
              <a:t> Students go to    School/college </a:t>
            </a:r>
            <a:r>
              <a:rPr lang="bn-BD" dirty="0" smtClean="0"/>
              <a:t>পড়ার জন্য ।</a:t>
            </a:r>
            <a:r>
              <a:rPr lang="en-US" dirty="0" smtClean="0"/>
              <a:t>people go to </a:t>
            </a:r>
            <a:r>
              <a:rPr lang="bn-BD" dirty="0" smtClean="0"/>
              <a:t>  </a:t>
            </a:r>
            <a:r>
              <a:rPr lang="en-US" dirty="0" smtClean="0"/>
              <a:t>Market </a:t>
            </a:r>
            <a:r>
              <a:rPr lang="bn-BD" dirty="0" smtClean="0"/>
              <a:t>কেনাকাটার জন্য</a:t>
            </a:r>
            <a:r>
              <a:rPr lang="en-US" dirty="0" smtClean="0"/>
              <a:t> we go to     Hospital </a:t>
            </a:r>
            <a:r>
              <a:rPr lang="bn-BD" dirty="0" smtClean="0"/>
              <a:t> চিকি্ৎস্যার জন্য।</a:t>
            </a:r>
          </a:p>
          <a:p>
            <a:r>
              <a:rPr lang="bn-BD" dirty="0" smtClean="0"/>
              <a:t>কিন্তু এর দ্বারা এখানে ঘুরতে যাওয়া বুঝালে তার পুর্বে</a:t>
            </a:r>
            <a:r>
              <a:rPr lang="en-US" dirty="0" smtClean="0"/>
              <a:t> the</a:t>
            </a:r>
            <a:r>
              <a:rPr lang="bn-BD" dirty="0" smtClean="0"/>
              <a:t> বসে । যেমনঃ </a:t>
            </a:r>
            <a:r>
              <a:rPr lang="en-US" dirty="0" smtClean="0"/>
              <a:t>They went to  the market-</a:t>
            </a:r>
            <a:r>
              <a:rPr lang="bn-BD" dirty="0" smtClean="0"/>
              <a:t>তারা বাজারে ঘুরতে গিয়েছিল।[</a:t>
            </a:r>
            <a:r>
              <a:rPr lang="bn-BD" sz="2800" dirty="0" smtClean="0"/>
              <a:t>কেনাটার </a:t>
            </a:r>
          </a:p>
          <a:p>
            <a:r>
              <a:rPr lang="bn-BD" sz="2800" dirty="0" smtClean="0"/>
              <a:t>জন্য নয়]।</a:t>
            </a:r>
            <a:endParaRPr lang="en-US" sz="2800" dirty="0"/>
          </a:p>
        </p:txBody>
      </p:sp>
      <p:sp>
        <p:nvSpPr>
          <p:cNvPr id="4" name="Multiply 3"/>
          <p:cNvSpPr/>
          <p:nvPr/>
        </p:nvSpPr>
        <p:spPr>
          <a:xfrm>
            <a:off x="4480560" y="2545080"/>
            <a:ext cx="60960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3886200" y="2956560"/>
            <a:ext cx="6096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2362200" y="3284220"/>
            <a:ext cx="6096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7772400" y="4213860"/>
            <a:ext cx="762000" cy="3810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162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মানব জাতি বুঝাইতে তার পুর্বে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dirty="0" smtClean="0"/>
              <a:t>articles </a:t>
            </a:r>
            <a:r>
              <a:rPr lang="bn-BD" sz="4400" dirty="0" smtClean="0"/>
              <a:t>বসে না। যেমনঃ </a:t>
            </a:r>
            <a:r>
              <a:rPr lang="en-US" sz="4400" dirty="0" smtClean="0"/>
              <a:t>     man is mortal</a:t>
            </a:r>
            <a:endParaRPr lang="bn-BD" sz="4400" dirty="0" smtClean="0"/>
          </a:p>
          <a:p>
            <a:r>
              <a:rPr lang="en-US" sz="4400" dirty="0" smtClean="0"/>
              <a:t>Adjective </a:t>
            </a:r>
            <a:r>
              <a:rPr lang="bn-BD" sz="4400" dirty="0" smtClean="0"/>
              <a:t>দ্বারা</a:t>
            </a:r>
            <a:r>
              <a:rPr lang="en-US" sz="4400" dirty="0" smtClean="0"/>
              <a:t> sentence</a:t>
            </a:r>
            <a:r>
              <a:rPr lang="bn-BD" sz="4400" dirty="0" smtClean="0"/>
              <a:t> শেষ  হলে তার পুর্বে </a:t>
            </a:r>
            <a:r>
              <a:rPr lang="en-US" sz="4400" dirty="0" smtClean="0"/>
              <a:t>articles</a:t>
            </a:r>
            <a:r>
              <a:rPr lang="bn-BD" sz="4400" dirty="0" smtClean="0"/>
              <a:t>বসে না ।</a:t>
            </a:r>
            <a:r>
              <a:rPr lang="en-US" sz="4400" dirty="0"/>
              <a:t> </a:t>
            </a:r>
            <a:r>
              <a:rPr lang="bn-BD" sz="4400" dirty="0" smtClean="0"/>
              <a:t>যেমনঃ </a:t>
            </a:r>
            <a:r>
              <a:rPr lang="en-US" sz="4400" dirty="0" smtClean="0"/>
              <a:t>Mr. </a:t>
            </a:r>
            <a:r>
              <a:rPr lang="en-US" sz="4400" dirty="0" err="1" smtClean="0"/>
              <a:t>Mukit</a:t>
            </a:r>
            <a:r>
              <a:rPr lang="en-US" sz="4400" dirty="0" smtClean="0"/>
              <a:t> is     lazy and      rough.</a:t>
            </a:r>
            <a:endParaRPr lang="en-US" sz="4400" dirty="0"/>
          </a:p>
        </p:txBody>
      </p:sp>
      <p:sp>
        <p:nvSpPr>
          <p:cNvPr id="5" name="Multiply 4"/>
          <p:cNvSpPr/>
          <p:nvPr/>
        </p:nvSpPr>
        <p:spPr>
          <a:xfrm>
            <a:off x="6248400" y="1645920"/>
            <a:ext cx="83820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228600" y="5105400"/>
            <a:ext cx="609600" cy="1143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5105400" y="3886200"/>
            <a:ext cx="1143000" cy="1905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50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2052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dirty="0" smtClean="0"/>
              <a:t>Teacher identity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solidFill>
                  <a:srgbClr val="FF0000"/>
                </a:solidFill>
              </a:rPr>
              <a:t>Ashis</a:t>
            </a:r>
            <a:r>
              <a:rPr lang="en-US" sz="3600" dirty="0" smtClean="0">
                <a:solidFill>
                  <a:srgbClr val="FF0000"/>
                </a:solidFill>
              </a:rPr>
              <a:t> Kumar gosh 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(M.S.S. Med)</a:t>
            </a:r>
          </a:p>
          <a:p>
            <a:pPr>
              <a:buNone/>
            </a:pPr>
            <a:r>
              <a:rPr lang="en-US" sz="3600" smtClean="0">
                <a:solidFill>
                  <a:srgbClr val="FF0000"/>
                </a:solidFill>
              </a:rPr>
              <a:t>Assistant teacher 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 descr="20150104_0039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1" y="2395414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198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Lesson identity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229600" cy="513556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/>
              <a:t>English 2</a:t>
            </a:r>
            <a:r>
              <a:rPr lang="en-US" sz="6600" baseline="30000" dirty="0" smtClean="0"/>
              <a:t>nd</a:t>
            </a:r>
            <a:r>
              <a:rPr lang="en-US" sz="6600" dirty="0" smtClean="0"/>
              <a:t> paper</a:t>
            </a:r>
          </a:p>
          <a:p>
            <a:r>
              <a:rPr lang="en-US" sz="6600" dirty="0" smtClean="0"/>
              <a:t>Class-6-8</a:t>
            </a:r>
          </a:p>
          <a:p>
            <a:r>
              <a:rPr lang="en-US" sz="6600" dirty="0" smtClean="0"/>
              <a:t>Topic: Articles</a:t>
            </a:r>
          </a:p>
          <a:p>
            <a:pPr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422246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Can you say before</a:t>
            </a:r>
            <a:r>
              <a:rPr lang="bn-BD" dirty="0" smtClean="0"/>
              <a:t>”</a:t>
            </a:r>
            <a:r>
              <a:rPr lang="en-US" dirty="0" smtClean="0"/>
              <a:t> Breakfast </a:t>
            </a:r>
            <a:r>
              <a:rPr lang="bn-BD" dirty="0" smtClean="0"/>
              <a:t>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4400" dirty="0" smtClean="0"/>
              <a:t>places any articles</a:t>
            </a:r>
          </a:p>
          <a:p>
            <a:r>
              <a:rPr lang="en-US" sz="4400" dirty="0" err="1" smtClean="0"/>
              <a:t>Ans</a:t>
            </a:r>
            <a:r>
              <a:rPr lang="en-US" sz="4400" dirty="0" smtClean="0"/>
              <a:t>: No</a:t>
            </a:r>
          </a:p>
          <a:p>
            <a:r>
              <a:rPr lang="en-US" sz="4400" dirty="0" smtClean="0"/>
              <a:t>So our lesson name is</a:t>
            </a:r>
          </a:p>
          <a:p>
            <a:r>
              <a:rPr lang="en-US" sz="4400" dirty="0" smtClean="0"/>
              <a:t>omission</a:t>
            </a:r>
            <a:r>
              <a:rPr lang="bn-BD" sz="4400" dirty="0" smtClean="0"/>
              <a:t> </a:t>
            </a:r>
            <a:r>
              <a:rPr lang="en-US" sz="4400" dirty="0" smtClean="0"/>
              <a:t>of articles.</a:t>
            </a:r>
            <a:endParaRPr lang="bn-BD" sz="4400" dirty="0" smtClean="0"/>
          </a:p>
          <a:p>
            <a:pPr marL="0" indent="0">
              <a:buNone/>
            </a:pPr>
            <a:r>
              <a:rPr lang="bn-BD" sz="4400" dirty="0" smtClean="0"/>
              <a:t>[মূল কথা] </a:t>
            </a:r>
            <a:endParaRPr lang="en-US" sz="4400" dirty="0" smtClean="0"/>
          </a:p>
          <a:p>
            <a:r>
              <a:rPr lang="bn-BD" sz="4400" dirty="0" smtClean="0"/>
              <a:t>কোথায় আরটিকেল বসে না ।</a:t>
            </a:r>
            <a:endParaRPr lang="en-US" sz="4400" dirty="0" smtClean="0"/>
          </a:p>
          <a:p>
            <a:pPr marL="0" indent="0" algn="r">
              <a:buNone/>
            </a:pPr>
            <a:endParaRPr lang="bn-BD" sz="4400" dirty="0" smtClean="0"/>
          </a:p>
          <a:p>
            <a:pPr marL="0" indent="0" algn="r">
              <a:buNone/>
            </a:pPr>
            <a:endParaRPr lang="bn-BD" sz="4400" dirty="0"/>
          </a:p>
        </p:txBody>
      </p:sp>
    </p:spTree>
    <p:extLst>
      <p:ext uri="{BB962C8B-B14F-4D97-AF65-F5344CB8AC3E}">
        <p14:creationId xmlns:p14="http://schemas.microsoft.com/office/powerpoint/2010/main" xmlns="" val="411111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/>
              <a:t>Learning outcome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/>
              <a:t>The SS will be able to </a:t>
            </a:r>
          </a:p>
          <a:p>
            <a:r>
              <a:rPr lang="en-US" sz="6000" dirty="0" smtClean="0"/>
              <a:t>learn about article</a:t>
            </a:r>
          </a:p>
          <a:p>
            <a:r>
              <a:rPr lang="en-US" sz="6000" dirty="0" smtClean="0"/>
              <a:t>define of  articles</a:t>
            </a:r>
          </a:p>
          <a:p>
            <a:r>
              <a:rPr lang="en-US" sz="6000" dirty="0" smtClean="0"/>
              <a:t>use of them properly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2918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1.proper noun </a:t>
            </a:r>
            <a:r>
              <a:rPr lang="bn-BD" dirty="0" smtClean="0"/>
              <a:t>এর পুরবে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articles </a:t>
            </a:r>
            <a:r>
              <a:rPr lang="bn-BD" sz="4000" dirty="0" smtClean="0">
                <a:solidFill>
                  <a:srgbClr val="FF0000"/>
                </a:solidFill>
              </a:rPr>
              <a:t>বসে না। </a:t>
            </a:r>
          </a:p>
          <a:p>
            <a:r>
              <a:rPr lang="bn-BD" sz="4000" dirty="0" smtClean="0">
                <a:solidFill>
                  <a:srgbClr val="FF0000"/>
                </a:solidFill>
              </a:rPr>
              <a:t>উদাহরণ </a:t>
            </a:r>
            <a:r>
              <a:rPr lang="en-US" sz="4000" dirty="0" smtClean="0">
                <a:solidFill>
                  <a:srgbClr val="FF0000"/>
                </a:solidFill>
              </a:rPr>
              <a:t>:....:.  London is a famous city.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*</a:t>
            </a:r>
            <a:r>
              <a:rPr lang="bn-BD" sz="4000" dirty="0" smtClean="0">
                <a:solidFill>
                  <a:srgbClr val="FF0000"/>
                </a:solidFill>
              </a:rPr>
              <a:t>    </a:t>
            </a:r>
            <a:r>
              <a:rPr lang="en-US" sz="4000" dirty="0" err="1" smtClean="0">
                <a:solidFill>
                  <a:srgbClr val="FF0000"/>
                </a:solidFill>
              </a:rPr>
              <a:t>Hazarat</a:t>
            </a:r>
            <a:r>
              <a:rPr lang="en-US" sz="4000" dirty="0" smtClean="0">
                <a:solidFill>
                  <a:srgbClr val="FF0000"/>
                </a:solidFill>
              </a:rPr>
              <a:t> Mohammad [</a:t>
            </a:r>
            <a:r>
              <a:rPr lang="en-US" sz="4000" dirty="0" err="1" smtClean="0">
                <a:solidFill>
                  <a:srgbClr val="FF0000"/>
                </a:solidFill>
              </a:rPr>
              <a:t>sm</a:t>
            </a:r>
            <a:r>
              <a:rPr lang="en-US" sz="4000" dirty="0" smtClean="0">
                <a:solidFill>
                  <a:srgbClr val="FF0000"/>
                </a:solidFill>
              </a:rPr>
              <a:t>] is the greatest man in world.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2.Abstract noun </a:t>
            </a:r>
          </a:p>
        </p:txBody>
      </p:sp>
      <p:sp>
        <p:nvSpPr>
          <p:cNvPr id="4" name="Multiply 3"/>
          <p:cNvSpPr/>
          <p:nvPr/>
        </p:nvSpPr>
        <p:spPr>
          <a:xfrm>
            <a:off x="2514600" y="2133600"/>
            <a:ext cx="1600200" cy="1219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990600" y="3581400"/>
            <a:ext cx="1143000" cy="1143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7038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800" dirty="0" smtClean="0"/>
              <a:t/>
            </a:r>
            <a:br>
              <a:rPr lang="bn-BD" sz="4800" dirty="0" smtClean="0"/>
            </a:br>
            <a:r>
              <a:rPr lang="en-US" sz="6000" dirty="0" smtClean="0"/>
              <a:t>Abstract noun </a:t>
            </a:r>
            <a:r>
              <a:rPr lang="bn-BD" sz="6000" dirty="0" smtClean="0"/>
              <a:t>এর পুর্বে</a:t>
            </a:r>
            <a:br>
              <a:rPr lang="bn-BD" sz="6000" dirty="0" smtClean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articles </a:t>
            </a:r>
            <a:r>
              <a:rPr lang="bn-BD" sz="4800" dirty="0" smtClean="0">
                <a:solidFill>
                  <a:srgbClr val="FF0000"/>
                </a:solidFill>
              </a:rPr>
              <a:t>বসে না ।এর দ্বারা কোন কিছুর গুন বুঝায় । যেমনঃ </a:t>
            </a:r>
            <a:r>
              <a:rPr lang="en-US" sz="4800" dirty="0" smtClean="0">
                <a:solidFill>
                  <a:srgbClr val="FF0000"/>
                </a:solidFill>
              </a:rPr>
              <a:t>kindness, industry, honesty etc.</a:t>
            </a:r>
            <a:endParaRPr lang="bn-BD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Examples:    Kindness is a virtue.       Industry is key to success .                     Honesty is a great virtue.</a:t>
            </a:r>
          </a:p>
          <a:p>
            <a:pPr marL="0" indent="0"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-419100" y="5557520"/>
            <a:ext cx="914400" cy="609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2438400" y="4114800"/>
            <a:ext cx="990600" cy="609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-228600" y="4724400"/>
            <a:ext cx="723900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/>
          <p:cNvSpPr/>
          <p:nvPr/>
        </p:nvSpPr>
        <p:spPr>
          <a:xfrm>
            <a:off x="4191000" y="3657600"/>
            <a:ext cx="914400" cy="5715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/>
          <p:cNvSpPr/>
          <p:nvPr/>
        </p:nvSpPr>
        <p:spPr>
          <a:xfrm>
            <a:off x="914400" y="4648200"/>
            <a:ext cx="9144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/>
          <p:cNvSpPr/>
          <p:nvPr/>
        </p:nvSpPr>
        <p:spPr>
          <a:xfrm>
            <a:off x="914400" y="5557520"/>
            <a:ext cx="9144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294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কিনত্নু</a:t>
            </a:r>
            <a:r>
              <a:rPr lang="en-US" dirty="0" smtClean="0"/>
              <a:t> Abstract noun</a:t>
            </a:r>
            <a:r>
              <a:rPr lang="bn-BD" dirty="0" smtClean="0"/>
              <a:t> এর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800" dirty="0" smtClean="0">
                <a:solidFill>
                  <a:srgbClr val="FF0000"/>
                </a:solidFill>
              </a:rPr>
              <a:t> পর </a:t>
            </a:r>
            <a:r>
              <a:rPr lang="en-US" sz="4800" dirty="0" smtClean="0">
                <a:solidFill>
                  <a:srgbClr val="FF0000"/>
                </a:solidFill>
              </a:rPr>
              <a:t>of </a:t>
            </a:r>
            <a:r>
              <a:rPr lang="bn-BD" sz="4800" dirty="0" smtClean="0">
                <a:solidFill>
                  <a:srgbClr val="FF0000"/>
                </a:solidFill>
              </a:rPr>
              <a:t> থাকলে তার পুর্বে </a:t>
            </a:r>
            <a:r>
              <a:rPr lang="en-US" sz="4800" dirty="0" smtClean="0">
                <a:solidFill>
                  <a:srgbClr val="FF0000"/>
                </a:solidFill>
              </a:rPr>
              <a:t>Articles </a:t>
            </a:r>
            <a:r>
              <a:rPr lang="bn-BD" sz="4800" dirty="0" smtClean="0">
                <a:solidFill>
                  <a:srgbClr val="FF0000"/>
                </a:solidFill>
              </a:rPr>
              <a:t>বসে ।</a:t>
            </a:r>
          </a:p>
          <a:p>
            <a:r>
              <a:rPr lang="bn-BD" sz="4800" dirty="0" smtClean="0">
                <a:solidFill>
                  <a:srgbClr val="FF0000"/>
                </a:solidFill>
              </a:rPr>
              <a:t>যেমনঃ </a:t>
            </a:r>
            <a:r>
              <a:rPr lang="en-US" sz="4800" dirty="0" smtClean="0">
                <a:solidFill>
                  <a:srgbClr val="FF0000"/>
                </a:solidFill>
              </a:rPr>
              <a:t>The honesty of </a:t>
            </a:r>
            <a:r>
              <a:rPr lang="en-US" sz="4800" dirty="0" err="1" smtClean="0">
                <a:solidFill>
                  <a:srgbClr val="FF0000"/>
                </a:solidFill>
              </a:rPr>
              <a:t>Hazarat</a:t>
            </a:r>
            <a:r>
              <a:rPr lang="en-US" sz="4800" dirty="0" smtClean="0">
                <a:solidFill>
                  <a:srgbClr val="FF0000"/>
                </a:solidFill>
              </a:rPr>
              <a:t> Mohammad [</a:t>
            </a:r>
            <a:r>
              <a:rPr lang="en-US" sz="4800" dirty="0" err="1" smtClean="0">
                <a:solidFill>
                  <a:srgbClr val="FF0000"/>
                </a:solidFill>
              </a:rPr>
              <a:t>Sm</a:t>
            </a:r>
            <a:r>
              <a:rPr lang="en-US" sz="4800" dirty="0" smtClean="0">
                <a:solidFill>
                  <a:srgbClr val="FF0000"/>
                </a:solidFill>
              </a:rPr>
              <a:t>] is known to all.</a:t>
            </a:r>
            <a:r>
              <a:rPr lang="bn-BD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The kindness of </a:t>
            </a:r>
            <a:r>
              <a:rPr lang="en-US" sz="4800" dirty="0" err="1" smtClean="0">
                <a:solidFill>
                  <a:srgbClr val="FF0000"/>
                </a:solidFill>
              </a:rPr>
              <a:t>Mahosin</a:t>
            </a:r>
            <a:r>
              <a:rPr lang="en-US" sz="4800" dirty="0" smtClean="0">
                <a:solidFill>
                  <a:srgbClr val="FF0000"/>
                </a:solidFill>
              </a:rPr>
              <a:t>.</a:t>
            </a:r>
          </a:p>
          <a:p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 flipH="1">
            <a:off x="2324100" y="2057400"/>
            <a:ext cx="1143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2819400" y="274320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 flipH="1">
            <a:off x="1600200" y="4876800"/>
            <a:ext cx="7239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396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Possessive case </a:t>
            </a:r>
            <a:r>
              <a:rPr lang="bn-BD" dirty="0" smtClean="0"/>
              <a:t>এর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99418"/>
            <a:ext cx="8229600" cy="4525963"/>
          </a:xfr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4"/>
            <a:r>
              <a:rPr lang="bn-BD" sz="3200" dirty="0" smtClean="0"/>
              <a:t>আগে বা পরে </a:t>
            </a:r>
            <a:r>
              <a:rPr lang="en-US" sz="3200" dirty="0" smtClean="0"/>
              <a:t>articles </a:t>
            </a:r>
            <a:r>
              <a:rPr lang="bn-BD" sz="3200" dirty="0" smtClean="0"/>
              <a:t> বসে না ।</a:t>
            </a:r>
          </a:p>
          <a:p>
            <a:pPr lvl="4"/>
            <a:r>
              <a:rPr lang="bn-BD" sz="3200" dirty="0" smtClean="0"/>
              <a:t>।</a:t>
            </a:r>
            <a:r>
              <a:rPr lang="en-US" sz="3200" dirty="0" smtClean="0"/>
              <a:t>Possessive case : my, our, their, </a:t>
            </a:r>
            <a:r>
              <a:rPr lang="en-US" sz="3200" dirty="0" err="1" smtClean="0"/>
              <a:t>her,his</a:t>
            </a:r>
            <a:r>
              <a:rPr lang="en-US" sz="3200" dirty="0" smtClean="0"/>
              <a:t>, mine, your, its.</a:t>
            </a:r>
          </a:p>
          <a:p>
            <a:r>
              <a:rPr lang="en-US" sz="4000" dirty="0" smtClean="0"/>
              <a:t>noun’s[</a:t>
            </a:r>
            <a:r>
              <a:rPr lang="en-US" sz="4000" dirty="0" err="1" smtClean="0"/>
              <a:t>shakepeare’s</a:t>
            </a:r>
            <a:r>
              <a:rPr lang="en-US" sz="4000" dirty="0" smtClean="0"/>
              <a:t> </a:t>
            </a:r>
            <a:r>
              <a:rPr lang="en-US" sz="4000" dirty="0" err="1" smtClean="0"/>
              <a:t>writngs</a:t>
            </a:r>
            <a:r>
              <a:rPr lang="en-US" sz="4000" dirty="0"/>
              <a:t>]</a:t>
            </a:r>
            <a:endParaRPr lang="en-US" sz="4000" dirty="0" smtClean="0"/>
          </a:p>
          <a:p>
            <a:r>
              <a:rPr lang="en-US" sz="4000" dirty="0" smtClean="0"/>
              <a:t>examples:      my/our/their/her/his/ your    university’s teachers</a:t>
            </a:r>
            <a:endParaRPr lang="bn-BD" sz="4000" dirty="0" smtClean="0"/>
          </a:p>
          <a:p>
            <a:r>
              <a:rPr lang="bn-BD" dirty="0" smtClean="0">
                <a:solidFill>
                  <a:srgbClr val="FF0000"/>
                </a:solidFill>
              </a:rPr>
              <a:t>এর পরে  বা আগে </a:t>
            </a:r>
            <a:r>
              <a:rPr lang="en-US" dirty="0" smtClean="0">
                <a:solidFill>
                  <a:srgbClr val="FF0000"/>
                </a:solidFill>
              </a:rPr>
              <a:t>articles </a:t>
            </a:r>
            <a:r>
              <a:rPr lang="bn-BD" sz="2400" dirty="0" smtClean="0">
                <a:solidFill>
                  <a:srgbClr val="FF0000"/>
                </a:solidFill>
              </a:rPr>
              <a:t>বসে নি।         বসে ।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1524000" y="4572000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2895600" y="3962400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5867400" y="5090160"/>
            <a:ext cx="16002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800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529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Welcome</vt:lpstr>
      <vt:lpstr>Teacher identity</vt:lpstr>
      <vt:lpstr>Lesson identity</vt:lpstr>
      <vt:lpstr>Can you say before” Breakfast “</vt:lpstr>
      <vt:lpstr>Learning outcome</vt:lpstr>
      <vt:lpstr>1.proper noun এর পুরবে </vt:lpstr>
      <vt:lpstr> Abstract noun এর পুর্বে </vt:lpstr>
      <vt:lpstr>কিনত্নু Abstract noun এর</vt:lpstr>
      <vt:lpstr>Possessive case এর </vt:lpstr>
      <vt:lpstr>Material nounএর পুর্বে সাধারণত</vt:lpstr>
      <vt:lpstr>প্রথমেnounপরে Adjective বসলে,তার পর   articles বসে না । </vt:lpstr>
      <vt:lpstr>খাবারের নামে পুর্বে এবং কোন noun এর পর No থাকলে ,  </vt:lpstr>
      <vt:lpstr> কলা, বিজ্ঞান,বাণিজ্য, রোগ,বার বা  </vt:lpstr>
      <vt:lpstr>ভ্রমণের পদ বা  যানবাহনের পুর্বে</vt:lpstr>
      <vt:lpstr> যে প্রতিশটান  যার জন্য  স্থাপন , যদি </vt:lpstr>
      <vt:lpstr>মানব জাতি বুঝাইতে তার পুর্বে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doel</dc:creator>
  <cp:lastModifiedBy>ASISH</cp:lastModifiedBy>
  <cp:revision>63</cp:revision>
  <dcterms:created xsi:type="dcterms:W3CDTF">2006-08-16T00:00:00Z</dcterms:created>
  <dcterms:modified xsi:type="dcterms:W3CDTF">2019-01-18T08:04:13Z</dcterms:modified>
</cp:coreProperties>
</file>