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229" autoAdjust="0"/>
  </p:normalViewPr>
  <p:slideViewPr>
    <p:cSldViewPr>
      <p:cViewPr>
        <p:scale>
          <a:sx n="50" d="100"/>
          <a:sy n="50" d="100"/>
        </p:scale>
        <p:origin x="-1794" y="-7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76400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9600" dirty="0" smtClean="0"/>
              <a:t>Wel</a:t>
            </a:r>
            <a:r>
              <a:rPr lang="en-US" sz="16600" dirty="0" smtClean="0"/>
              <a:t>c</a:t>
            </a:r>
            <a:r>
              <a:rPr lang="en-US" sz="9600" dirty="0" smtClean="0"/>
              <a:t>ome</a:t>
            </a:r>
            <a:endParaRPr lang="en-US" sz="9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569720"/>
            <a:ext cx="9144000" cy="525780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41751446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Material noun</a:t>
            </a:r>
            <a:r>
              <a:rPr lang="bn-BD" dirty="0" smtClean="0"/>
              <a:t>এর পুর্বে সাধারণত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articles </a:t>
            </a:r>
            <a:r>
              <a:rPr lang="bn-BD" dirty="0" smtClean="0"/>
              <a:t>বসে না। উদাহরণঃ  [ম্যাটারিয়াল নাউন]যেমনঃ </a:t>
            </a:r>
            <a:endParaRPr lang="en-US" dirty="0" smtClean="0"/>
          </a:p>
          <a:p>
            <a:r>
              <a:rPr lang="en-US" dirty="0" smtClean="0"/>
              <a:t>Gold, jute, rice, silver, </a:t>
            </a:r>
            <a:r>
              <a:rPr lang="en-US" dirty="0" err="1" smtClean="0"/>
              <a:t>iron,etc</a:t>
            </a:r>
            <a:r>
              <a:rPr lang="en-US" dirty="0" smtClean="0"/>
              <a:t>.</a:t>
            </a:r>
          </a:p>
          <a:p>
            <a:r>
              <a:rPr lang="en-US" dirty="0"/>
              <a:t> </a:t>
            </a:r>
            <a:r>
              <a:rPr lang="en-US" dirty="0" smtClean="0"/>
              <a:t>   iron is a useful metal and    gold is precious</a:t>
            </a:r>
            <a:endParaRPr lang="bn-BD" dirty="0" smtClean="0"/>
          </a:p>
          <a:p>
            <a:r>
              <a:rPr lang="en-US" dirty="0" smtClean="0"/>
              <a:t>.</a:t>
            </a:r>
            <a:r>
              <a:rPr lang="bn-BD" dirty="0" smtClean="0"/>
              <a:t>কিন্তু </a:t>
            </a:r>
            <a:r>
              <a:rPr lang="en-US" dirty="0" smtClean="0"/>
              <a:t>material noun </a:t>
            </a:r>
            <a:r>
              <a:rPr lang="bn-BD" dirty="0" smtClean="0"/>
              <a:t>এর পর </a:t>
            </a:r>
            <a:r>
              <a:rPr lang="en-US" dirty="0" smtClean="0"/>
              <a:t>of </a:t>
            </a:r>
            <a:r>
              <a:rPr lang="bn-BD" dirty="0" smtClean="0"/>
              <a:t>বা স্তানের নাম </a:t>
            </a:r>
          </a:p>
          <a:p>
            <a:r>
              <a:rPr lang="bn-BD" dirty="0" smtClean="0"/>
              <a:t>থাকলে তার পুর্বে  </a:t>
            </a:r>
            <a:r>
              <a:rPr lang="en-US" dirty="0" smtClean="0"/>
              <a:t>the  </a:t>
            </a:r>
            <a:r>
              <a:rPr lang="bn-BD" dirty="0" smtClean="0"/>
              <a:t>বসে ।যেমনঃ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The gold of </a:t>
            </a:r>
            <a:r>
              <a:rPr lang="en-US" dirty="0" err="1" smtClean="0"/>
              <a:t>sudi</a:t>
            </a:r>
            <a:r>
              <a:rPr lang="en-US" dirty="0" smtClean="0"/>
              <a:t> </a:t>
            </a:r>
            <a:r>
              <a:rPr lang="en-US" dirty="0" err="1" smtClean="0"/>
              <a:t>Aribia</a:t>
            </a:r>
            <a:r>
              <a:rPr lang="en-US" dirty="0" smtClean="0"/>
              <a:t> is </a:t>
            </a:r>
            <a:r>
              <a:rPr lang="en-US" dirty="0" err="1" smtClean="0"/>
              <a:t>fmous</a:t>
            </a:r>
            <a:r>
              <a:rPr lang="en-US" dirty="0" smtClean="0"/>
              <a:t>.  </a:t>
            </a:r>
            <a:endParaRPr lang="en-US" dirty="0"/>
          </a:p>
        </p:txBody>
      </p:sp>
      <p:sp>
        <p:nvSpPr>
          <p:cNvPr id="4" name="Multiply 3"/>
          <p:cNvSpPr/>
          <p:nvPr/>
        </p:nvSpPr>
        <p:spPr>
          <a:xfrm flipV="1">
            <a:off x="914400" y="3474719"/>
            <a:ext cx="457200" cy="259081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Multiply 4"/>
          <p:cNvSpPr/>
          <p:nvPr/>
        </p:nvSpPr>
        <p:spPr>
          <a:xfrm>
            <a:off x="5410200" y="3474719"/>
            <a:ext cx="457200" cy="4572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lus 5"/>
          <p:cNvSpPr/>
          <p:nvPr/>
        </p:nvSpPr>
        <p:spPr>
          <a:xfrm flipH="1">
            <a:off x="914400" y="4953000"/>
            <a:ext cx="914400" cy="381000"/>
          </a:xfrm>
          <a:prstGeom prst="mathPlus">
            <a:avLst>
              <a:gd name="adj1" fmla="val 0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Heart 6"/>
          <p:cNvSpPr/>
          <p:nvPr/>
        </p:nvSpPr>
        <p:spPr>
          <a:xfrm>
            <a:off x="1371600" y="4914900"/>
            <a:ext cx="457200" cy="266700"/>
          </a:xfrm>
          <a:prstGeom prst="hear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0579136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bn-BD" sz="4000" dirty="0" smtClean="0"/>
              <a:t>প্রথমে</a:t>
            </a:r>
            <a:r>
              <a:rPr lang="en-US" sz="4000" dirty="0" smtClean="0"/>
              <a:t>noun</a:t>
            </a:r>
            <a:r>
              <a:rPr lang="bn-BD" sz="4000" dirty="0" smtClean="0"/>
              <a:t>পরে</a:t>
            </a:r>
            <a:r>
              <a:rPr lang="en-US" sz="4000" dirty="0" smtClean="0"/>
              <a:t> Adjective</a:t>
            </a:r>
            <a:r>
              <a:rPr lang="bn-BD" sz="4000" dirty="0" smtClean="0"/>
              <a:t> বসলে,তার পর  </a:t>
            </a:r>
            <a:r>
              <a:rPr lang="en-US" sz="4000" dirty="0" smtClean="0"/>
              <a:t> articles</a:t>
            </a:r>
            <a:r>
              <a:rPr lang="bn-BD" sz="4000" dirty="0" smtClean="0"/>
              <a:t> বসে না ।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3600" dirty="0" smtClean="0"/>
              <a:t>যেমনঃ </a:t>
            </a:r>
            <a:r>
              <a:rPr lang="en-US" sz="3600" dirty="0" smtClean="0"/>
              <a:t>pure     gold. </a:t>
            </a:r>
          </a:p>
          <a:p>
            <a:r>
              <a:rPr lang="en-US" sz="3600" dirty="0" smtClean="0"/>
              <a:t>good     nation</a:t>
            </a:r>
          </a:p>
          <a:p>
            <a:r>
              <a:rPr lang="en-US" sz="3600" dirty="0" smtClean="0"/>
              <a:t> very clever     boy</a:t>
            </a:r>
          </a:p>
          <a:p>
            <a:r>
              <a:rPr lang="bn-BD" sz="3600" dirty="0" smtClean="0"/>
              <a:t>খেলার নামের পরে  </a:t>
            </a:r>
            <a:r>
              <a:rPr lang="en-US" sz="3600" dirty="0" err="1" smtClean="0"/>
              <a:t>artices</a:t>
            </a:r>
            <a:r>
              <a:rPr lang="bn-BD" sz="3600" dirty="0" smtClean="0"/>
              <a:t>     বসে না ।</a:t>
            </a:r>
          </a:p>
          <a:p>
            <a:r>
              <a:rPr lang="bn-BD" sz="3600" dirty="0" smtClean="0"/>
              <a:t>যেমনঃ </a:t>
            </a:r>
            <a:r>
              <a:rPr lang="en-US" sz="3600" dirty="0" smtClean="0"/>
              <a:t>Football, cricket, hi-do-do etc.</a:t>
            </a:r>
          </a:p>
          <a:p>
            <a:r>
              <a:rPr lang="en-US" sz="3600" dirty="0" smtClean="0"/>
              <a:t>      Football/ cricket is popular game.</a:t>
            </a:r>
            <a:endParaRPr lang="en-US" sz="3600" dirty="0"/>
          </a:p>
        </p:txBody>
      </p:sp>
      <p:sp>
        <p:nvSpPr>
          <p:cNvPr id="4" name="Multiply 3"/>
          <p:cNvSpPr/>
          <p:nvPr/>
        </p:nvSpPr>
        <p:spPr>
          <a:xfrm>
            <a:off x="2819400" y="1722120"/>
            <a:ext cx="533400" cy="4572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Multiply 4"/>
          <p:cNvSpPr/>
          <p:nvPr/>
        </p:nvSpPr>
        <p:spPr>
          <a:xfrm>
            <a:off x="1447800" y="2286000"/>
            <a:ext cx="716280" cy="33528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Multiply 5"/>
          <p:cNvSpPr/>
          <p:nvPr/>
        </p:nvSpPr>
        <p:spPr>
          <a:xfrm>
            <a:off x="2895600" y="2621280"/>
            <a:ext cx="457200" cy="914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Multiply 6"/>
          <p:cNvSpPr/>
          <p:nvPr/>
        </p:nvSpPr>
        <p:spPr>
          <a:xfrm>
            <a:off x="762000" y="4343400"/>
            <a:ext cx="914400" cy="914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46432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bn-BD" sz="3200" dirty="0" smtClean="0"/>
              <a:t>খাবারের নামে পুর্বে এবং কোন </a:t>
            </a:r>
            <a:r>
              <a:rPr lang="en-US" sz="3200" dirty="0" smtClean="0"/>
              <a:t>noun </a:t>
            </a:r>
            <a:r>
              <a:rPr lang="bn-BD" sz="3200" dirty="0" smtClean="0"/>
              <a:t>এর পর </a:t>
            </a:r>
            <a:r>
              <a:rPr lang="en-US" sz="3200" dirty="0" smtClean="0"/>
              <a:t>No</a:t>
            </a:r>
            <a:r>
              <a:rPr lang="bn-BD" sz="3200" dirty="0" smtClean="0"/>
              <a:t> থাকলে</a:t>
            </a:r>
            <a:r>
              <a:rPr lang="en-US" sz="3200" dirty="0" smtClean="0"/>
              <a:t> ,</a:t>
            </a:r>
            <a:r>
              <a:rPr lang="bn-BD" sz="3200" dirty="0" smtClean="0"/>
              <a:t/>
            </a:r>
            <a:br>
              <a:rPr lang="bn-BD" sz="3200" dirty="0" smtClean="0"/>
            </a:br>
            <a:r>
              <a:rPr lang="bn-BD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/>
              <a:t>তার পুর্বে </a:t>
            </a:r>
            <a:r>
              <a:rPr lang="en-US" dirty="0" smtClean="0"/>
              <a:t>Articles </a:t>
            </a:r>
            <a:r>
              <a:rPr lang="bn-BD" dirty="0" smtClean="0"/>
              <a:t>বসে না ।</a:t>
            </a:r>
          </a:p>
          <a:p>
            <a:r>
              <a:rPr lang="bn-BD" dirty="0" smtClean="0"/>
              <a:t> যেমনঃ </a:t>
            </a:r>
            <a:r>
              <a:rPr lang="en-US" dirty="0" smtClean="0"/>
              <a:t>breakfast, lunch dinner.</a:t>
            </a:r>
          </a:p>
          <a:p>
            <a:r>
              <a:rPr lang="en-US" sz="4000" dirty="0" smtClean="0"/>
              <a:t>I have     breakfast </a:t>
            </a:r>
            <a:r>
              <a:rPr lang="en-US" sz="4000" dirty="0" err="1" smtClean="0"/>
              <a:t>asusal</a:t>
            </a:r>
            <a:r>
              <a:rPr lang="en-US" sz="4000" dirty="0" smtClean="0"/>
              <a:t> at 7am.</a:t>
            </a:r>
          </a:p>
          <a:p>
            <a:r>
              <a:rPr lang="en-US" sz="5400" dirty="0" smtClean="0"/>
              <a:t>there is no     social action for criminals.</a:t>
            </a:r>
            <a:endParaRPr lang="en-US" sz="5400" dirty="0"/>
          </a:p>
        </p:txBody>
      </p:sp>
      <p:sp>
        <p:nvSpPr>
          <p:cNvPr id="4" name="Multiply 3"/>
          <p:cNvSpPr/>
          <p:nvPr/>
        </p:nvSpPr>
        <p:spPr>
          <a:xfrm>
            <a:off x="2057400" y="2743200"/>
            <a:ext cx="762000" cy="914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Multiply 4"/>
          <p:cNvSpPr/>
          <p:nvPr/>
        </p:nvSpPr>
        <p:spPr>
          <a:xfrm>
            <a:off x="3581400" y="3611880"/>
            <a:ext cx="1295400" cy="914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8842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bn-BD" dirty="0" smtClean="0"/>
              <a:t/>
            </a:r>
            <a:br>
              <a:rPr lang="bn-BD" dirty="0" smtClean="0"/>
            </a:br>
            <a:r>
              <a:rPr lang="bn-BD" dirty="0" smtClean="0"/>
              <a:t>কলা, বিজ্ঞান,বাণিজ্য, রোগ,বার বা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BD" dirty="0" smtClean="0"/>
              <a:t>মাসের ও ভাষার নামের আগে </a:t>
            </a:r>
            <a:r>
              <a:rPr lang="en-US" dirty="0" smtClean="0"/>
              <a:t>ARTICLES </a:t>
            </a:r>
            <a:r>
              <a:rPr lang="bn-BD" dirty="0" smtClean="0"/>
              <a:t>বসে  ণা ।</a:t>
            </a:r>
          </a:p>
          <a:p>
            <a:r>
              <a:rPr lang="bn-BD" dirty="0" smtClean="0"/>
              <a:t>যেমন</a:t>
            </a:r>
            <a:r>
              <a:rPr lang="en-US" dirty="0" smtClean="0"/>
              <a:t>: He died of     cholera, fever, diabetes,</a:t>
            </a:r>
          </a:p>
          <a:p>
            <a:r>
              <a:rPr lang="en-US" dirty="0" smtClean="0"/>
              <a:t>He reads in      humanities  group, </a:t>
            </a:r>
          </a:p>
          <a:p>
            <a:r>
              <a:rPr lang="en-US" dirty="0" smtClean="0"/>
              <a:t>         commerce’s students not             science group 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sunday</a:t>
            </a:r>
            <a:r>
              <a:rPr lang="en-US" dirty="0" smtClean="0"/>
              <a:t>/</a:t>
            </a:r>
            <a:r>
              <a:rPr lang="en-US" dirty="0" err="1" smtClean="0"/>
              <a:t>friday</a:t>
            </a:r>
            <a:r>
              <a:rPr lang="en-US" dirty="0" smtClean="0"/>
              <a:t>,   </a:t>
            </a:r>
            <a:r>
              <a:rPr lang="en-US" dirty="0" err="1" smtClean="0"/>
              <a:t>june</a:t>
            </a:r>
            <a:r>
              <a:rPr lang="en-US" dirty="0"/>
              <a:t>/</a:t>
            </a:r>
            <a:r>
              <a:rPr lang="en-US" dirty="0" smtClean="0"/>
              <a:t> </a:t>
            </a:r>
            <a:r>
              <a:rPr lang="en-US" dirty="0" err="1" smtClean="0"/>
              <a:t>july</a:t>
            </a:r>
            <a:r>
              <a:rPr lang="en-US" dirty="0"/>
              <a:t> </a:t>
            </a:r>
            <a:r>
              <a:rPr lang="en-US" dirty="0" smtClean="0"/>
              <a:t>  English is foreign language,        Bangla is our mother tongue etc.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Multiply 3"/>
          <p:cNvSpPr/>
          <p:nvPr/>
        </p:nvSpPr>
        <p:spPr>
          <a:xfrm>
            <a:off x="2552700" y="5638800"/>
            <a:ext cx="533400" cy="3048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Multiply 4"/>
          <p:cNvSpPr/>
          <p:nvPr/>
        </p:nvSpPr>
        <p:spPr>
          <a:xfrm>
            <a:off x="1005840" y="3962400"/>
            <a:ext cx="609600" cy="5715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Multiply 5"/>
          <p:cNvSpPr/>
          <p:nvPr/>
        </p:nvSpPr>
        <p:spPr>
          <a:xfrm>
            <a:off x="2819400" y="2819400"/>
            <a:ext cx="457200" cy="15240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Multiply 6"/>
          <p:cNvSpPr/>
          <p:nvPr/>
        </p:nvSpPr>
        <p:spPr>
          <a:xfrm>
            <a:off x="3657600" y="2438400"/>
            <a:ext cx="762000" cy="1295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Multiply 7"/>
          <p:cNvSpPr/>
          <p:nvPr/>
        </p:nvSpPr>
        <p:spPr>
          <a:xfrm>
            <a:off x="6019800" y="3581400"/>
            <a:ext cx="1295400" cy="14478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ultiply 8"/>
          <p:cNvSpPr/>
          <p:nvPr/>
        </p:nvSpPr>
        <p:spPr>
          <a:xfrm flipH="1">
            <a:off x="769620" y="5029200"/>
            <a:ext cx="236220" cy="6096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Multiply 9"/>
          <p:cNvSpPr/>
          <p:nvPr/>
        </p:nvSpPr>
        <p:spPr>
          <a:xfrm>
            <a:off x="3276600" y="5029200"/>
            <a:ext cx="457200" cy="7620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Multiply 10"/>
          <p:cNvSpPr/>
          <p:nvPr/>
        </p:nvSpPr>
        <p:spPr>
          <a:xfrm>
            <a:off x="5181600" y="4876800"/>
            <a:ext cx="457200" cy="914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9773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bn-BD" dirty="0" smtClean="0"/>
              <a:t>ভ্রমণের পদ বা  যানবাহনের পুর্বে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7200" dirty="0" smtClean="0">
                <a:solidFill>
                  <a:srgbClr val="FF0000"/>
                </a:solidFill>
              </a:rPr>
              <a:t>articles</a:t>
            </a:r>
            <a:r>
              <a:rPr lang="bn-BD" sz="7200" dirty="0" smtClean="0">
                <a:solidFill>
                  <a:srgbClr val="FF0000"/>
                </a:solidFill>
              </a:rPr>
              <a:t> বসে না । যেমনঃ </a:t>
            </a:r>
            <a:r>
              <a:rPr lang="en-US" sz="7200" dirty="0" smtClean="0">
                <a:solidFill>
                  <a:srgbClr val="FF0000"/>
                </a:solidFill>
              </a:rPr>
              <a:t>journey    by train/       by bus/     by air</a:t>
            </a:r>
          </a:p>
          <a:p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4" name="Multiply 3"/>
          <p:cNvSpPr/>
          <p:nvPr/>
        </p:nvSpPr>
        <p:spPr>
          <a:xfrm>
            <a:off x="6675120" y="3124200"/>
            <a:ext cx="457200" cy="6096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Multiply 4"/>
          <p:cNvSpPr/>
          <p:nvPr/>
        </p:nvSpPr>
        <p:spPr>
          <a:xfrm>
            <a:off x="502920" y="5334000"/>
            <a:ext cx="457200" cy="6858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Multiply 5"/>
          <p:cNvSpPr/>
          <p:nvPr/>
        </p:nvSpPr>
        <p:spPr>
          <a:xfrm>
            <a:off x="2971800" y="4114800"/>
            <a:ext cx="838200" cy="6858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246750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82000" cy="1417638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BD" dirty="0" smtClean="0"/>
              <a:t> </a:t>
            </a:r>
            <a:r>
              <a:rPr lang="bn-BD" sz="3600" dirty="0" smtClean="0"/>
              <a:t>যে প্রতিশটান  যার জন্য  স্থাপন , যদি</a:t>
            </a:r>
            <a:br>
              <a:rPr lang="bn-BD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bn-BD" dirty="0" smtClean="0"/>
              <a:t>সেই উদ্দেশ্য বুঝায় তাহলে তার পুর্বে </a:t>
            </a:r>
            <a:r>
              <a:rPr lang="en-US" dirty="0" smtClean="0"/>
              <a:t>articles  </a:t>
            </a:r>
            <a:r>
              <a:rPr lang="bn-BD" dirty="0" smtClean="0"/>
              <a:t>বসে না । </a:t>
            </a:r>
          </a:p>
          <a:p>
            <a:r>
              <a:rPr lang="bn-BD" dirty="0" smtClean="0"/>
              <a:t>যেমনঃ </a:t>
            </a:r>
            <a:r>
              <a:rPr lang="en-US" dirty="0" smtClean="0"/>
              <a:t> Students go to    School/college </a:t>
            </a:r>
            <a:r>
              <a:rPr lang="bn-BD" dirty="0" smtClean="0"/>
              <a:t>পড়ার জন্য ।</a:t>
            </a:r>
            <a:r>
              <a:rPr lang="en-US" dirty="0" smtClean="0"/>
              <a:t>people go to </a:t>
            </a:r>
            <a:r>
              <a:rPr lang="bn-BD" dirty="0" smtClean="0"/>
              <a:t>  </a:t>
            </a:r>
            <a:r>
              <a:rPr lang="en-US" dirty="0" smtClean="0"/>
              <a:t>Market </a:t>
            </a:r>
            <a:r>
              <a:rPr lang="bn-BD" dirty="0" smtClean="0"/>
              <a:t>কেনাকাটার জন্য</a:t>
            </a:r>
            <a:r>
              <a:rPr lang="en-US" dirty="0" smtClean="0"/>
              <a:t> we go to     Hospital </a:t>
            </a:r>
            <a:r>
              <a:rPr lang="bn-BD" dirty="0" smtClean="0"/>
              <a:t> চিকি্ৎস্যার জন্য।</a:t>
            </a:r>
          </a:p>
          <a:p>
            <a:r>
              <a:rPr lang="bn-BD" dirty="0" smtClean="0"/>
              <a:t>কিন্তু এর দ্বারা এখানে ঘুরতে যাওয়া বুঝালে তার পুর্বে</a:t>
            </a:r>
            <a:r>
              <a:rPr lang="en-US" dirty="0" smtClean="0"/>
              <a:t> the</a:t>
            </a:r>
            <a:r>
              <a:rPr lang="bn-BD" dirty="0" smtClean="0"/>
              <a:t> বসে । যেমনঃ </a:t>
            </a:r>
            <a:r>
              <a:rPr lang="en-US" dirty="0" smtClean="0"/>
              <a:t>They went to  the market-</a:t>
            </a:r>
            <a:r>
              <a:rPr lang="bn-BD" dirty="0" smtClean="0"/>
              <a:t>তারা বাজারে ঘুরতে গিয়েছিল।[</a:t>
            </a:r>
            <a:r>
              <a:rPr lang="bn-BD" sz="2800" dirty="0" smtClean="0"/>
              <a:t>কেনাটার </a:t>
            </a:r>
          </a:p>
          <a:p>
            <a:r>
              <a:rPr lang="bn-BD" sz="2800" dirty="0" smtClean="0"/>
              <a:t>জন্য নয়]।</a:t>
            </a:r>
            <a:endParaRPr lang="en-US" sz="2800" dirty="0"/>
          </a:p>
        </p:txBody>
      </p:sp>
      <p:sp>
        <p:nvSpPr>
          <p:cNvPr id="4" name="Multiply 3"/>
          <p:cNvSpPr/>
          <p:nvPr/>
        </p:nvSpPr>
        <p:spPr>
          <a:xfrm>
            <a:off x="4480560" y="2545080"/>
            <a:ext cx="609600" cy="6096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Multiply 4"/>
          <p:cNvSpPr/>
          <p:nvPr/>
        </p:nvSpPr>
        <p:spPr>
          <a:xfrm>
            <a:off x="3886200" y="2956560"/>
            <a:ext cx="609600" cy="4572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Multiply 5"/>
          <p:cNvSpPr/>
          <p:nvPr/>
        </p:nvSpPr>
        <p:spPr>
          <a:xfrm>
            <a:off x="2362200" y="3284220"/>
            <a:ext cx="609600" cy="914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lus 6"/>
          <p:cNvSpPr/>
          <p:nvPr/>
        </p:nvSpPr>
        <p:spPr>
          <a:xfrm>
            <a:off x="7772400" y="4213860"/>
            <a:ext cx="762000" cy="3810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1162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bn-BD" dirty="0" smtClean="0"/>
              <a:t>মানব জাতি বুঝাইতে তার পুর্বে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400" dirty="0" smtClean="0"/>
              <a:t>articles </a:t>
            </a:r>
            <a:r>
              <a:rPr lang="bn-BD" sz="4400" dirty="0" smtClean="0"/>
              <a:t>বসে না। যেমনঃ </a:t>
            </a:r>
            <a:r>
              <a:rPr lang="en-US" sz="4400" dirty="0" smtClean="0"/>
              <a:t>     man is mortal</a:t>
            </a:r>
            <a:endParaRPr lang="bn-BD" sz="4400" dirty="0" smtClean="0"/>
          </a:p>
          <a:p>
            <a:r>
              <a:rPr lang="en-US" sz="4400" dirty="0" smtClean="0"/>
              <a:t>Adjective </a:t>
            </a:r>
            <a:r>
              <a:rPr lang="bn-BD" sz="4400" dirty="0" smtClean="0"/>
              <a:t>দ্বারা</a:t>
            </a:r>
            <a:r>
              <a:rPr lang="en-US" sz="4400" dirty="0" smtClean="0"/>
              <a:t> sentence</a:t>
            </a:r>
            <a:r>
              <a:rPr lang="bn-BD" sz="4400" dirty="0" smtClean="0"/>
              <a:t> শেষ  হলে তার পুর্বে </a:t>
            </a:r>
            <a:r>
              <a:rPr lang="en-US" sz="4400" dirty="0" smtClean="0"/>
              <a:t>articles</a:t>
            </a:r>
            <a:r>
              <a:rPr lang="bn-BD" sz="4400" dirty="0" smtClean="0"/>
              <a:t>বসে না ।</a:t>
            </a:r>
            <a:r>
              <a:rPr lang="en-US" sz="4400" dirty="0"/>
              <a:t> </a:t>
            </a:r>
            <a:r>
              <a:rPr lang="bn-BD" sz="4400" dirty="0" smtClean="0"/>
              <a:t>যেমনঃ </a:t>
            </a:r>
            <a:r>
              <a:rPr lang="en-US" sz="4400" dirty="0" smtClean="0"/>
              <a:t>Mr. </a:t>
            </a:r>
            <a:r>
              <a:rPr lang="en-US" sz="4400" dirty="0" err="1" smtClean="0"/>
              <a:t>Mukit</a:t>
            </a:r>
            <a:r>
              <a:rPr lang="en-US" sz="4400" dirty="0" smtClean="0"/>
              <a:t> is     lazy and      rough.</a:t>
            </a:r>
            <a:endParaRPr lang="en-US" sz="4400" dirty="0"/>
          </a:p>
        </p:txBody>
      </p:sp>
      <p:sp>
        <p:nvSpPr>
          <p:cNvPr id="5" name="Multiply 4"/>
          <p:cNvSpPr/>
          <p:nvPr/>
        </p:nvSpPr>
        <p:spPr>
          <a:xfrm>
            <a:off x="6248400" y="1645920"/>
            <a:ext cx="838200" cy="4572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Multiply 5"/>
          <p:cNvSpPr/>
          <p:nvPr/>
        </p:nvSpPr>
        <p:spPr>
          <a:xfrm>
            <a:off x="228600" y="5105400"/>
            <a:ext cx="609600" cy="11430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Multiply 6"/>
          <p:cNvSpPr/>
          <p:nvPr/>
        </p:nvSpPr>
        <p:spPr>
          <a:xfrm>
            <a:off x="5105400" y="3886200"/>
            <a:ext cx="1143000" cy="19050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6506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92052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9600" dirty="0" smtClean="0"/>
              <a:t>Teacher identity</a:t>
            </a:r>
            <a:endParaRPr lang="en-US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3600" dirty="0" err="1" smtClean="0">
                <a:solidFill>
                  <a:srgbClr val="FF0000"/>
                </a:solidFill>
              </a:rPr>
              <a:t>Ashis</a:t>
            </a:r>
            <a:r>
              <a:rPr lang="en-US" sz="3600" dirty="0" smtClean="0">
                <a:solidFill>
                  <a:srgbClr val="FF0000"/>
                </a:solidFill>
              </a:rPr>
              <a:t> Kumar gosh </a:t>
            </a:r>
          </a:p>
          <a:p>
            <a:pPr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(M.S.S. Med)</a:t>
            </a:r>
          </a:p>
          <a:p>
            <a:pPr>
              <a:buNone/>
            </a:pPr>
            <a:r>
              <a:rPr lang="en-US" sz="3600" smtClean="0">
                <a:solidFill>
                  <a:srgbClr val="FF0000"/>
                </a:solidFill>
              </a:rPr>
              <a:t>Assistant teacher </a:t>
            </a:r>
          </a:p>
          <a:p>
            <a:pPr>
              <a:buNone/>
            </a:pPr>
            <a:endParaRPr lang="en-US" sz="3600" dirty="0" smtClean="0">
              <a:solidFill>
                <a:srgbClr val="FF0000"/>
              </a:solidFill>
            </a:endParaRPr>
          </a:p>
        </p:txBody>
      </p:sp>
      <p:pic>
        <p:nvPicPr>
          <p:cNvPr id="6" name="Picture 5" descr="20150104_0039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1" y="2395414"/>
            <a:ext cx="36576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91985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8000" dirty="0" smtClean="0">
                <a:solidFill>
                  <a:srgbClr val="FF0000"/>
                </a:solidFill>
              </a:rPr>
              <a:t>Lesson identity</a:t>
            </a:r>
            <a:endParaRPr lang="en-US" sz="8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8229600" cy="5135563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smtClean="0"/>
              <a:t>English 2</a:t>
            </a:r>
            <a:r>
              <a:rPr lang="en-US" sz="6600" baseline="30000" dirty="0" smtClean="0"/>
              <a:t>nd</a:t>
            </a:r>
            <a:r>
              <a:rPr lang="en-US" sz="6600" dirty="0" smtClean="0"/>
              <a:t> paper</a:t>
            </a:r>
          </a:p>
          <a:p>
            <a:r>
              <a:rPr lang="en-US" sz="6600" dirty="0" smtClean="0"/>
              <a:t>Class-6-8</a:t>
            </a:r>
          </a:p>
          <a:p>
            <a:r>
              <a:rPr lang="en-US" sz="6600" dirty="0" smtClean="0"/>
              <a:t>Topic: Articles</a:t>
            </a:r>
          </a:p>
          <a:p>
            <a:pPr>
              <a:buNone/>
            </a:pP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xmlns="" val="422246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/>
              <a:t>Can you say before</a:t>
            </a:r>
            <a:r>
              <a:rPr lang="bn-BD" dirty="0" smtClean="0"/>
              <a:t>”</a:t>
            </a:r>
            <a:r>
              <a:rPr lang="en-US" dirty="0" smtClean="0"/>
              <a:t> Breakfast </a:t>
            </a:r>
            <a:r>
              <a:rPr lang="bn-BD" dirty="0" smtClean="0"/>
              <a:t>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sz="4400" dirty="0" smtClean="0"/>
              <a:t>places any articles</a:t>
            </a:r>
          </a:p>
          <a:p>
            <a:r>
              <a:rPr lang="en-US" sz="4400" dirty="0" err="1" smtClean="0"/>
              <a:t>Ans</a:t>
            </a:r>
            <a:r>
              <a:rPr lang="en-US" sz="4400" dirty="0" smtClean="0"/>
              <a:t>: No</a:t>
            </a:r>
          </a:p>
          <a:p>
            <a:r>
              <a:rPr lang="en-US" sz="4400" dirty="0" smtClean="0"/>
              <a:t>So our lesson name is</a:t>
            </a:r>
          </a:p>
          <a:p>
            <a:r>
              <a:rPr lang="en-US" sz="4400" dirty="0" smtClean="0"/>
              <a:t>omission</a:t>
            </a:r>
            <a:r>
              <a:rPr lang="bn-BD" sz="4400" dirty="0" smtClean="0"/>
              <a:t> </a:t>
            </a:r>
            <a:r>
              <a:rPr lang="en-US" sz="4400" dirty="0" smtClean="0"/>
              <a:t>of articles.</a:t>
            </a:r>
            <a:endParaRPr lang="bn-BD" sz="4400" dirty="0" smtClean="0"/>
          </a:p>
          <a:p>
            <a:pPr marL="0" indent="0">
              <a:buNone/>
            </a:pPr>
            <a:r>
              <a:rPr lang="bn-BD" sz="4400" dirty="0" smtClean="0"/>
              <a:t>[মূল কথা] </a:t>
            </a:r>
            <a:endParaRPr lang="en-US" sz="4400" dirty="0" smtClean="0"/>
          </a:p>
          <a:p>
            <a:r>
              <a:rPr lang="bn-BD" sz="4400" dirty="0" smtClean="0"/>
              <a:t>কোথায় আরটিকেল বসে না ।</a:t>
            </a:r>
            <a:endParaRPr lang="en-US" sz="4400" dirty="0" smtClean="0"/>
          </a:p>
          <a:p>
            <a:pPr marL="0" indent="0" algn="r">
              <a:buNone/>
            </a:pPr>
            <a:endParaRPr lang="bn-BD" sz="4400" dirty="0" smtClean="0"/>
          </a:p>
          <a:p>
            <a:pPr marL="0" indent="0" algn="r">
              <a:buNone/>
            </a:pPr>
            <a:endParaRPr lang="bn-BD" sz="4400" dirty="0"/>
          </a:p>
        </p:txBody>
      </p:sp>
    </p:spTree>
    <p:extLst>
      <p:ext uri="{BB962C8B-B14F-4D97-AF65-F5344CB8AC3E}">
        <p14:creationId xmlns:p14="http://schemas.microsoft.com/office/powerpoint/2010/main" xmlns="" val="4111112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7200" dirty="0" smtClean="0"/>
              <a:t>Learning outcome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dirty="0" smtClean="0"/>
              <a:t>The SS will be able to </a:t>
            </a:r>
          </a:p>
          <a:p>
            <a:r>
              <a:rPr lang="en-US" sz="6000" dirty="0" smtClean="0"/>
              <a:t>learn about article</a:t>
            </a:r>
          </a:p>
          <a:p>
            <a:r>
              <a:rPr lang="en-US" sz="6000" dirty="0" smtClean="0"/>
              <a:t>define of  articles</a:t>
            </a:r>
          </a:p>
          <a:p>
            <a:r>
              <a:rPr lang="en-US" sz="6000" dirty="0" smtClean="0"/>
              <a:t>use of them properly</a:t>
            </a:r>
          </a:p>
          <a:p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xmlns="" val="12918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1.proper noun </a:t>
            </a:r>
            <a:r>
              <a:rPr lang="bn-BD" dirty="0" smtClean="0"/>
              <a:t>এর পুরবে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articles </a:t>
            </a:r>
            <a:r>
              <a:rPr lang="bn-BD" sz="4000" dirty="0" smtClean="0">
                <a:solidFill>
                  <a:srgbClr val="FF0000"/>
                </a:solidFill>
              </a:rPr>
              <a:t>বসে না। </a:t>
            </a:r>
          </a:p>
          <a:p>
            <a:r>
              <a:rPr lang="bn-BD" sz="4000" dirty="0" smtClean="0">
                <a:solidFill>
                  <a:srgbClr val="FF0000"/>
                </a:solidFill>
              </a:rPr>
              <a:t>উদাহরণ </a:t>
            </a:r>
            <a:r>
              <a:rPr lang="en-US" sz="4000" dirty="0" smtClean="0">
                <a:solidFill>
                  <a:srgbClr val="FF0000"/>
                </a:solidFill>
              </a:rPr>
              <a:t>:....:.  London is a famous city.</a:t>
            </a:r>
          </a:p>
          <a:p>
            <a:r>
              <a:rPr lang="en-US" sz="4000" dirty="0" smtClean="0">
                <a:solidFill>
                  <a:srgbClr val="FF0000"/>
                </a:solidFill>
              </a:rPr>
              <a:t>*</a:t>
            </a:r>
            <a:r>
              <a:rPr lang="bn-BD" sz="4000" dirty="0" smtClean="0">
                <a:solidFill>
                  <a:srgbClr val="FF0000"/>
                </a:solidFill>
              </a:rPr>
              <a:t>    </a:t>
            </a:r>
            <a:r>
              <a:rPr lang="en-US" sz="4000" dirty="0" err="1" smtClean="0">
                <a:solidFill>
                  <a:srgbClr val="FF0000"/>
                </a:solidFill>
              </a:rPr>
              <a:t>Hazarat</a:t>
            </a:r>
            <a:r>
              <a:rPr lang="en-US" sz="4000" dirty="0" smtClean="0">
                <a:solidFill>
                  <a:srgbClr val="FF0000"/>
                </a:solidFill>
              </a:rPr>
              <a:t> Mohammad [</a:t>
            </a:r>
            <a:r>
              <a:rPr lang="en-US" sz="4000" dirty="0" err="1" smtClean="0">
                <a:solidFill>
                  <a:srgbClr val="FF0000"/>
                </a:solidFill>
              </a:rPr>
              <a:t>sm</a:t>
            </a:r>
            <a:r>
              <a:rPr lang="en-US" sz="4000" dirty="0" smtClean="0">
                <a:solidFill>
                  <a:srgbClr val="FF0000"/>
                </a:solidFill>
              </a:rPr>
              <a:t>] is the greatest man in world.</a:t>
            </a:r>
          </a:p>
          <a:p>
            <a:r>
              <a:rPr lang="en-US" sz="4000" dirty="0" smtClean="0">
                <a:solidFill>
                  <a:srgbClr val="FF0000"/>
                </a:solidFill>
              </a:rPr>
              <a:t>2.Abstract noun </a:t>
            </a:r>
          </a:p>
        </p:txBody>
      </p:sp>
      <p:sp>
        <p:nvSpPr>
          <p:cNvPr id="4" name="Multiply 3"/>
          <p:cNvSpPr/>
          <p:nvPr/>
        </p:nvSpPr>
        <p:spPr>
          <a:xfrm>
            <a:off x="2514600" y="2133600"/>
            <a:ext cx="1600200" cy="12192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Multiply 4"/>
          <p:cNvSpPr/>
          <p:nvPr/>
        </p:nvSpPr>
        <p:spPr>
          <a:xfrm>
            <a:off x="990600" y="3581400"/>
            <a:ext cx="1143000" cy="11430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7038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4800" dirty="0" smtClean="0"/>
              <a:t/>
            </a:r>
            <a:br>
              <a:rPr lang="bn-BD" sz="4800" dirty="0" smtClean="0"/>
            </a:br>
            <a:r>
              <a:rPr lang="en-US" sz="6000" dirty="0" smtClean="0"/>
              <a:t>Abstract noun </a:t>
            </a:r>
            <a:r>
              <a:rPr lang="bn-BD" sz="6000" dirty="0" smtClean="0"/>
              <a:t>এর পুর্বে</a:t>
            </a:r>
            <a:br>
              <a:rPr lang="bn-BD" sz="6000" dirty="0" smtClean="0"/>
            </a:b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1054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800" dirty="0" smtClean="0">
                <a:solidFill>
                  <a:srgbClr val="FF0000"/>
                </a:solidFill>
              </a:rPr>
              <a:t>articles </a:t>
            </a:r>
            <a:r>
              <a:rPr lang="bn-BD" sz="4800" dirty="0" smtClean="0">
                <a:solidFill>
                  <a:srgbClr val="FF0000"/>
                </a:solidFill>
              </a:rPr>
              <a:t>বসে না ।এর দ্বারা কোন কিছুর গুন বুঝায় । যেমনঃ </a:t>
            </a:r>
            <a:r>
              <a:rPr lang="en-US" sz="4800" dirty="0" smtClean="0">
                <a:solidFill>
                  <a:srgbClr val="FF0000"/>
                </a:solidFill>
              </a:rPr>
              <a:t>kindness, industry, honesty etc.</a:t>
            </a:r>
            <a:endParaRPr lang="bn-BD" sz="4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800" dirty="0" smtClean="0">
                <a:solidFill>
                  <a:srgbClr val="FF0000"/>
                </a:solidFill>
              </a:rPr>
              <a:t>Examples:    Kindness is a virtue.       Industry is key to success .                     Honesty is a great virtue.</a:t>
            </a:r>
          </a:p>
          <a:p>
            <a:pPr marL="0" indent="0">
              <a:buNone/>
            </a:pP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7" name="Multiply 6"/>
          <p:cNvSpPr/>
          <p:nvPr/>
        </p:nvSpPr>
        <p:spPr>
          <a:xfrm>
            <a:off x="-419100" y="5557520"/>
            <a:ext cx="914400" cy="6096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ultiply 8"/>
          <p:cNvSpPr/>
          <p:nvPr/>
        </p:nvSpPr>
        <p:spPr>
          <a:xfrm>
            <a:off x="2438400" y="4114800"/>
            <a:ext cx="990600" cy="6096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Multiply 9"/>
          <p:cNvSpPr/>
          <p:nvPr/>
        </p:nvSpPr>
        <p:spPr>
          <a:xfrm>
            <a:off x="-228600" y="4724400"/>
            <a:ext cx="723900" cy="4572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Heart 12"/>
          <p:cNvSpPr/>
          <p:nvPr/>
        </p:nvSpPr>
        <p:spPr>
          <a:xfrm>
            <a:off x="4191000" y="3657600"/>
            <a:ext cx="914400" cy="5715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Heart 13"/>
          <p:cNvSpPr/>
          <p:nvPr/>
        </p:nvSpPr>
        <p:spPr>
          <a:xfrm>
            <a:off x="914400" y="4648200"/>
            <a:ext cx="914400" cy="4572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Heart 14"/>
          <p:cNvSpPr/>
          <p:nvPr/>
        </p:nvSpPr>
        <p:spPr>
          <a:xfrm>
            <a:off x="914400" y="5557520"/>
            <a:ext cx="914400" cy="3048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82948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bn-BD" dirty="0" smtClean="0"/>
              <a:t>কিনত্নু</a:t>
            </a:r>
            <a:r>
              <a:rPr lang="en-US" dirty="0" smtClean="0"/>
              <a:t> Abstract noun</a:t>
            </a:r>
            <a:r>
              <a:rPr lang="bn-BD" dirty="0" smtClean="0"/>
              <a:t> এর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4800" dirty="0" smtClean="0">
                <a:solidFill>
                  <a:srgbClr val="FF0000"/>
                </a:solidFill>
              </a:rPr>
              <a:t> পর </a:t>
            </a:r>
            <a:r>
              <a:rPr lang="en-US" sz="4800" dirty="0" smtClean="0">
                <a:solidFill>
                  <a:srgbClr val="FF0000"/>
                </a:solidFill>
              </a:rPr>
              <a:t>of </a:t>
            </a:r>
            <a:r>
              <a:rPr lang="bn-BD" sz="4800" dirty="0" smtClean="0">
                <a:solidFill>
                  <a:srgbClr val="FF0000"/>
                </a:solidFill>
              </a:rPr>
              <a:t> থাকলে তার পুর্বে </a:t>
            </a:r>
            <a:r>
              <a:rPr lang="en-US" sz="4800" dirty="0" smtClean="0">
                <a:solidFill>
                  <a:srgbClr val="FF0000"/>
                </a:solidFill>
              </a:rPr>
              <a:t>Articles </a:t>
            </a:r>
            <a:r>
              <a:rPr lang="bn-BD" sz="4800" dirty="0" smtClean="0">
                <a:solidFill>
                  <a:srgbClr val="FF0000"/>
                </a:solidFill>
              </a:rPr>
              <a:t>বসে ।</a:t>
            </a:r>
          </a:p>
          <a:p>
            <a:r>
              <a:rPr lang="bn-BD" sz="4800" dirty="0" smtClean="0">
                <a:solidFill>
                  <a:srgbClr val="FF0000"/>
                </a:solidFill>
              </a:rPr>
              <a:t>যেমনঃ </a:t>
            </a:r>
            <a:r>
              <a:rPr lang="en-US" sz="4800" dirty="0" smtClean="0">
                <a:solidFill>
                  <a:srgbClr val="FF0000"/>
                </a:solidFill>
              </a:rPr>
              <a:t>The honesty of </a:t>
            </a:r>
            <a:r>
              <a:rPr lang="en-US" sz="4800" dirty="0" err="1" smtClean="0">
                <a:solidFill>
                  <a:srgbClr val="FF0000"/>
                </a:solidFill>
              </a:rPr>
              <a:t>Hazarat</a:t>
            </a:r>
            <a:r>
              <a:rPr lang="en-US" sz="4800" dirty="0" smtClean="0">
                <a:solidFill>
                  <a:srgbClr val="FF0000"/>
                </a:solidFill>
              </a:rPr>
              <a:t> Mohammad [</a:t>
            </a:r>
            <a:r>
              <a:rPr lang="en-US" sz="4800" dirty="0" err="1" smtClean="0">
                <a:solidFill>
                  <a:srgbClr val="FF0000"/>
                </a:solidFill>
              </a:rPr>
              <a:t>Sm</a:t>
            </a:r>
            <a:r>
              <a:rPr lang="en-US" sz="4800" dirty="0" smtClean="0">
                <a:solidFill>
                  <a:srgbClr val="FF0000"/>
                </a:solidFill>
              </a:rPr>
              <a:t>] is known to all.</a:t>
            </a:r>
            <a:r>
              <a:rPr lang="bn-BD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smtClean="0">
                <a:solidFill>
                  <a:srgbClr val="FF0000"/>
                </a:solidFill>
              </a:rPr>
              <a:t>The kindness of </a:t>
            </a:r>
            <a:r>
              <a:rPr lang="en-US" sz="4800" dirty="0" err="1" smtClean="0">
                <a:solidFill>
                  <a:srgbClr val="FF0000"/>
                </a:solidFill>
              </a:rPr>
              <a:t>Mahosin</a:t>
            </a:r>
            <a:r>
              <a:rPr lang="en-US" sz="4800" dirty="0" smtClean="0">
                <a:solidFill>
                  <a:srgbClr val="FF0000"/>
                </a:solidFill>
              </a:rPr>
              <a:t>.</a:t>
            </a:r>
          </a:p>
          <a:p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4" name="Plus 3"/>
          <p:cNvSpPr/>
          <p:nvPr/>
        </p:nvSpPr>
        <p:spPr>
          <a:xfrm flipH="1">
            <a:off x="2324100" y="2057400"/>
            <a:ext cx="114300" cy="3048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lus 4"/>
          <p:cNvSpPr/>
          <p:nvPr/>
        </p:nvSpPr>
        <p:spPr>
          <a:xfrm>
            <a:off x="2819400" y="2743200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lus 5"/>
          <p:cNvSpPr/>
          <p:nvPr/>
        </p:nvSpPr>
        <p:spPr>
          <a:xfrm flipH="1">
            <a:off x="1600200" y="4876800"/>
            <a:ext cx="7239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83960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Possessive case </a:t>
            </a:r>
            <a:r>
              <a:rPr lang="bn-BD" dirty="0" smtClean="0"/>
              <a:t>এর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99418"/>
            <a:ext cx="8229600" cy="4525963"/>
          </a:xfrm>
          <a:solidFill>
            <a:schemeClr val="tx1">
              <a:lumMod val="85000"/>
              <a:lumOff val="1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lvl="4"/>
            <a:r>
              <a:rPr lang="bn-BD" sz="3200" dirty="0" smtClean="0"/>
              <a:t>আগে বা পরে </a:t>
            </a:r>
            <a:r>
              <a:rPr lang="en-US" sz="3200" dirty="0" smtClean="0"/>
              <a:t>articles </a:t>
            </a:r>
            <a:r>
              <a:rPr lang="bn-BD" sz="3200" dirty="0" smtClean="0"/>
              <a:t> বসে না ।</a:t>
            </a:r>
          </a:p>
          <a:p>
            <a:pPr lvl="4"/>
            <a:r>
              <a:rPr lang="bn-BD" sz="3200" dirty="0" smtClean="0"/>
              <a:t>।</a:t>
            </a:r>
            <a:r>
              <a:rPr lang="en-US" sz="3200" dirty="0" smtClean="0"/>
              <a:t>Possessive case : my, our, their, </a:t>
            </a:r>
            <a:r>
              <a:rPr lang="en-US" sz="3200" dirty="0" err="1" smtClean="0"/>
              <a:t>her,his</a:t>
            </a:r>
            <a:r>
              <a:rPr lang="en-US" sz="3200" dirty="0" smtClean="0"/>
              <a:t>, mine, your, its.</a:t>
            </a:r>
          </a:p>
          <a:p>
            <a:r>
              <a:rPr lang="en-US" sz="4000" dirty="0" smtClean="0"/>
              <a:t>noun’s[</a:t>
            </a:r>
            <a:r>
              <a:rPr lang="en-US" sz="4000" dirty="0" err="1" smtClean="0"/>
              <a:t>shakepeare’s</a:t>
            </a:r>
            <a:r>
              <a:rPr lang="en-US" sz="4000" dirty="0" smtClean="0"/>
              <a:t> </a:t>
            </a:r>
            <a:r>
              <a:rPr lang="en-US" sz="4000" dirty="0" err="1" smtClean="0"/>
              <a:t>writngs</a:t>
            </a:r>
            <a:r>
              <a:rPr lang="en-US" sz="4000" dirty="0"/>
              <a:t>]</a:t>
            </a:r>
            <a:endParaRPr lang="en-US" sz="4000" dirty="0" smtClean="0"/>
          </a:p>
          <a:p>
            <a:r>
              <a:rPr lang="en-US" sz="4000" dirty="0" smtClean="0"/>
              <a:t>examples:      my/our/their/her/his/ your    university’s teachers</a:t>
            </a:r>
            <a:endParaRPr lang="bn-BD" sz="4000" dirty="0" smtClean="0"/>
          </a:p>
          <a:p>
            <a:r>
              <a:rPr lang="bn-BD" dirty="0" smtClean="0">
                <a:solidFill>
                  <a:srgbClr val="FF0000"/>
                </a:solidFill>
              </a:rPr>
              <a:t>এর পরে  বা আগে </a:t>
            </a:r>
            <a:r>
              <a:rPr lang="en-US" dirty="0" smtClean="0">
                <a:solidFill>
                  <a:srgbClr val="FF0000"/>
                </a:solidFill>
              </a:rPr>
              <a:t>articles </a:t>
            </a:r>
            <a:r>
              <a:rPr lang="bn-BD" sz="2400" dirty="0" smtClean="0">
                <a:solidFill>
                  <a:srgbClr val="FF0000"/>
                </a:solidFill>
              </a:rPr>
              <a:t>বসে নি।         বসে । 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Multiply 3"/>
          <p:cNvSpPr/>
          <p:nvPr/>
        </p:nvSpPr>
        <p:spPr>
          <a:xfrm>
            <a:off x="1524000" y="4572000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Multiply 4"/>
          <p:cNvSpPr/>
          <p:nvPr/>
        </p:nvSpPr>
        <p:spPr>
          <a:xfrm>
            <a:off x="2895600" y="3962400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Multiply 6"/>
          <p:cNvSpPr/>
          <p:nvPr/>
        </p:nvSpPr>
        <p:spPr>
          <a:xfrm>
            <a:off x="5867400" y="5090160"/>
            <a:ext cx="16002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98000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529</Words>
  <Application>Microsoft Office PowerPoint</Application>
  <PresentationFormat>On-screen Show (4:3)</PresentationFormat>
  <Paragraphs>75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Welcome</vt:lpstr>
      <vt:lpstr>Teacher identity</vt:lpstr>
      <vt:lpstr>Lesson identity</vt:lpstr>
      <vt:lpstr>Can you say before” Breakfast “</vt:lpstr>
      <vt:lpstr>Learning outcome</vt:lpstr>
      <vt:lpstr>1.proper noun এর পুরবে </vt:lpstr>
      <vt:lpstr> Abstract noun এর পুর্বে </vt:lpstr>
      <vt:lpstr>কিনত্নু Abstract noun এর</vt:lpstr>
      <vt:lpstr>Possessive case এর </vt:lpstr>
      <vt:lpstr>Material nounএর পুর্বে সাধারণত</vt:lpstr>
      <vt:lpstr>প্রথমেnounপরে Adjective বসলে,তার পর   articles বসে না । </vt:lpstr>
      <vt:lpstr>খাবারের নামে পুর্বে এবং কোন noun এর পর No থাকলে ,  </vt:lpstr>
      <vt:lpstr> কলা, বিজ্ঞান,বাণিজ্য, রোগ,বার বা  </vt:lpstr>
      <vt:lpstr>ভ্রমণের পদ বা  যানবাহনের পুর্বে</vt:lpstr>
      <vt:lpstr> যে প্রতিশটান  যার জন্য  স্থাপন , যদি </vt:lpstr>
      <vt:lpstr>মানব জাতি বুঝাইতে তার পুর্বে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doel</dc:creator>
  <cp:lastModifiedBy>ASISH</cp:lastModifiedBy>
  <cp:revision>63</cp:revision>
  <dcterms:created xsi:type="dcterms:W3CDTF">2006-08-16T00:00:00Z</dcterms:created>
  <dcterms:modified xsi:type="dcterms:W3CDTF">2019-01-18T08:04:13Z</dcterms:modified>
</cp:coreProperties>
</file>