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4" r:id="rId3"/>
    <p:sldId id="286" r:id="rId4"/>
    <p:sldId id="277" r:id="rId5"/>
    <p:sldId id="284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42" autoAdjust="0"/>
  </p:normalViewPr>
  <p:slideViewPr>
    <p:cSldViewPr>
      <p:cViewPr varScale="1">
        <p:scale>
          <a:sx n="61" d="100"/>
          <a:sy n="61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3C3C-AF8B-47B7-B76A-4CCB5804339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99718-9F19-432C-ADB9-2F056D20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8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-25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baseline="-25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78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66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56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3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2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0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0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1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7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6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97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4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5" Type="http://schemas.openxmlformats.org/officeDocument/2006/relationships/image" Target="../media/image19.gi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176404" cy="6048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8002" y="4116966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939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524000"/>
            <a:ext cx="8636000" cy="5181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41249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9631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429780"/>
            <a:ext cx="2057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6059269"/>
            <a:ext cx="1219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304800"/>
            <a:ext cx="6019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সবুজ উদ্ভিদ এই প্রকৃয়ায় খাদ্য তৈরি করে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8686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যার উপর বাস্তুতন্ত্রের সকল প্রাণী খাদ্যের জন্য প্রত্যক্ষ ও পরোক্ষ ভাবে নির্ভরশীল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1524000"/>
            <a:ext cx="4419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1452" y="519471"/>
            <a:ext cx="330389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এখানে কী দেখছ?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83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0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971800" y="228600"/>
            <a:ext cx="3200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উপাদান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6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7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572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777" y="2438400"/>
            <a:ext cx="3104823" cy="2066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9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396128"/>
            <a:ext cx="2781957" cy="223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0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04800" y="304800"/>
            <a:ext cx="2514600" cy="3544763"/>
          </a:xfrm>
          <a:prstGeom prst="rect">
            <a:avLst/>
          </a:prstGeom>
          <a:noFill/>
        </p:spPr>
      </p:pic>
      <p:sp>
        <p:nvSpPr>
          <p:cNvPr id="34" name="Down Arrow 33"/>
          <p:cNvSpPr/>
          <p:nvPr/>
        </p:nvSpPr>
        <p:spPr>
          <a:xfrm>
            <a:off x="1447800" y="3810000"/>
            <a:ext cx="304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8814150">
            <a:off x="6381012" y="4514166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16576570">
            <a:off x="7287185" y="1961972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990600"/>
            <a:ext cx="1447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উৎপাদক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41148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১ম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4600" y="60960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2800" y="44958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1219200"/>
            <a:ext cx="16764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সর্বোচ্চ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2438400"/>
            <a:ext cx="28194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কোনো কোনো প্রাণী একাধিক স্তরের খাবার খায়, এরা </a:t>
            </a: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05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352800" y="1143000"/>
            <a:ext cx="1905000" cy="4876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67000" y="228600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 উপাদানের তিনটি ভাগ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7999" y="1524000"/>
            <a:ext cx="182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" y="1295400"/>
            <a:ext cx="2133600" cy="3347578"/>
            <a:chOff x="76200" y="1090179"/>
            <a:chExt cx="2296287" cy="2320514"/>
          </a:xfrm>
        </p:grpSpPr>
        <p:sp>
          <p:nvSpPr>
            <p:cNvPr id="17" name="TextBox 16"/>
            <p:cNvSpPr txBox="1"/>
            <p:nvPr/>
          </p:nvSpPr>
          <p:spPr>
            <a:xfrm>
              <a:off x="76200" y="3048001"/>
              <a:ext cx="2296287" cy="36269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সকল সবুজ উদ্ভিদ</a:t>
              </a:r>
              <a:endPara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8" descr="C:\Users\PB\Downloads\img_3250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158210" y="1090179"/>
              <a:ext cx="2050256" cy="20637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ight Arrow 19"/>
          <p:cNvSpPr/>
          <p:nvPr/>
        </p:nvSpPr>
        <p:spPr>
          <a:xfrm rot="1068879">
            <a:off x="1288733" y="3656431"/>
            <a:ext cx="2528685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ও পরোক্ষভাবে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20672021">
            <a:off x="1427280" y="2472092"/>
            <a:ext cx="2301818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1600200"/>
            <a:ext cx="10668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হরিণ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ছাগল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গরু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0" y="3276600"/>
            <a:ext cx="10668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ব্যাঙ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কচ্ছপ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5867400"/>
            <a:ext cx="152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২)খাদক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181600" y="1676400"/>
            <a:ext cx="1600200" cy="1295400"/>
          </a:xfrm>
          <a:prstGeom prst="wedgeEllipseCallout">
            <a:avLst>
              <a:gd name="adj1" fmla="val -77257"/>
              <a:gd name="adj2" fmla="val 12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স্তরের           খাদক </a:t>
            </a:r>
            <a:endParaRPr lang="en-US" sz="32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5257800" y="3733800"/>
            <a:ext cx="1752600" cy="1447800"/>
          </a:xfrm>
          <a:prstGeom prst="wedgeEllipseCallout">
            <a:avLst>
              <a:gd name="adj1" fmla="val -85284"/>
              <a:gd name="adj2" fmla="val -34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 স্তরের খাদক </a:t>
            </a:r>
            <a:endParaRPr lang="en-US" sz="28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5884558"/>
            <a:ext cx="2209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৩)বিয়োজক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58674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১) উৎপাদক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7086600" y="1301952"/>
            <a:ext cx="1676400" cy="4260648"/>
          </a:xfrm>
          <a:prstGeom prst="downArrowCallout">
            <a:avLst>
              <a:gd name="adj1" fmla="val 12683"/>
              <a:gd name="adj2" fmla="val 25000"/>
              <a:gd name="adj3" fmla="val 25000"/>
              <a:gd name="adj4" fmla="val 770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 মৃতদেহ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পচনকারী ব্যাক্টেরিয়া ও ছত্রাক বিয়োজিত করে খাদ্য গ্রহণ করে এবং অবশিষ্ট মাটি ও বায়ুতে জমা হয়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066800" y="4724400"/>
            <a:ext cx="228600" cy="990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2840974">
            <a:off x="6512415" y="2496226"/>
            <a:ext cx="547294" cy="1438849"/>
          </a:xfrm>
          <a:prstGeom prst="downArrow">
            <a:avLst>
              <a:gd name="adj1" fmla="val 25580"/>
              <a:gd name="adj2" fmla="val 62279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5185979">
            <a:off x="6767249" y="2059763"/>
            <a:ext cx="485144" cy="647783"/>
          </a:xfrm>
          <a:prstGeom prst="downArrow">
            <a:avLst>
              <a:gd name="adj1" fmla="val 35185"/>
              <a:gd name="adj2" fmla="val 37458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2057400" y="1143000"/>
            <a:ext cx="1143000" cy="1219200"/>
          </a:xfrm>
          <a:prstGeom prst="downArrowCallout">
            <a:avLst>
              <a:gd name="adj1" fmla="val 12069"/>
              <a:gd name="adj2" fmla="val 25000"/>
              <a:gd name="adj3" fmla="val 25000"/>
              <a:gd name="adj4" fmla="val 494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224" y="546743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,প্রত্যক্ষ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পরোক্ষভাবে ভাগ করা হলো কেন?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5" grpId="0"/>
      <p:bldP spid="55" grpId="1"/>
      <p:bldP spid="20" grpId="0" animBg="1"/>
      <p:bldP spid="20" grpId="1" animBg="1"/>
      <p:bldP spid="21" grpId="0" animBg="1"/>
      <p:bldP spid="21" grpId="1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22" grpId="0" animBg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86200" y="76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সময়-৮ মিনিট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B\Downloads\109973-283x424-Seedling_Cross_S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3124200" cy="4452180"/>
          </a:xfrm>
          <a:prstGeom prst="rect">
            <a:avLst/>
          </a:prstGeom>
          <a:noFill/>
        </p:spPr>
      </p:pic>
      <p:pic>
        <p:nvPicPr>
          <p:cNvPr id="3075" name="Picture 3" descr="C:\Users\PB\Downloads\BioCompos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1295400"/>
            <a:ext cx="4597400" cy="34480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38200" y="5105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ও অজৈব উপাদান গুলো কী প্রকৃয়ায় উদ্ভিদ পুনরায় ব্যবহার করে বাস্তুতন্ত্র কে সচল রাখচ্ছে ।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50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07698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প্রাণীটি কোন স্তরের খাদক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1714383"/>
            <a:ext cx="2514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86708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514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 ও 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1" y="252181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6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2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5" y="2722924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60463" y="228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B\Downloads\canstock9387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823" y="381000"/>
            <a:ext cx="2759927" cy="205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8268" y="4205042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ব্যাকটেরিয়া কে বিয়োজক বলা হয় কেন?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81900" y="3582959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সকল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উদ্ভিদ কে উৎপাদক বলা হয় কেন?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512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76200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791200"/>
            <a:ext cx="5666078" cy="51077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বাগান একটি ছোট বাস্তুতন্ত্র- ব্যাখ্যা কর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PB\Downloads\P6090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73152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82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828800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অজৈব উপাদান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উপাদান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3600" y="391213"/>
            <a:ext cx="4267200" cy="5933387"/>
            <a:chOff x="990600" y="391213"/>
            <a:chExt cx="4267200" cy="5933387"/>
          </a:xfrm>
        </p:grpSpPr>
        <p:pic>
          <p:nvPicPr>
            <p:cNvPr id="5122" name="Picture 2" descr="C:\Users\PB\Downloads\Arbo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391213"/>
              <a:ext cx="4267200" cy="5933387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2133600" y="3886200"/>
              <a:ext cx="22098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6000" b="1" dirty="0" smtClean="0">
                  <a:ln/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000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4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2895600"/>
            <a:ext cx="40386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খলিল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নন্দনপুর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কচুয়া,চাঁদপুর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E-mail: mibrahimk1981@gmail.com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	Mob: 01819596713</a:t>
            </a:r>
          </a:p>
        </p:txBody>
      </p:sp>
      <p:sp>
        <p:nvSpPr>
          <p:cNvPr id="6" name="Oval 5"/>
          <p:cNvSpPr/>
          <p:nvPr/>
        </p:nvSpPr>
        <p:spPr>
          <a:xfrm>
            <a:off x="2945606" y="30480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2743199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1295400" y="810170"/>
            <a:ext cx="2228372" cy="222693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\Downloads\sundarbantigerreser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28" y="990600"/>
            <a:ext cx="8708572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4582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ছবিটি দেশের  কোন স্থান থেকে নেয়া? এখানে কী কী উদ্ভিদ ও প্রাণী রয়েছে?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115580"/>
            <a:ext cx="86106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পরিবেশে যেসব উদ্ভিদ প্রাণী রয়েছে তা অন্যস্থানে দেখতে পাওয়া যাবে কি  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88392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এ পরিবেশের সাথে উদ্ভিদ ও প্রাণীর একটি সম্পর্ক রয়েছে বলে মনে হয়। একে কী বলে? 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PB\Downloads\1377971015-sundarbans-the-largest-littoral-mangrove-forest-in-the-world_2545190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152400" y="127254"/>
            <a:ext cx="8765717" cy="657834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3159204"/>
            <a:ext cx="396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পরিবেশের উপাদানের আন্তঃসম্পর্ক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তা বলতে পারবে  ।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 সমূহ কী কী তা উল্লেখ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সমু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হের ভূমিকা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 ।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98373"/>
            <a:ext cx="3124200" cy="55292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8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86400" y="45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0" y="3048000"/>
            <a:ext cx="9144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-187236" y="3663855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3379135" y="2418518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2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  <p:pic>
        <p:nvPicPr>
          <p:cNvPr id="1024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2374" y="3696566"/>
            <a:ext cx="1223750" cy="1279375"/>
          </a:xfrm>
          <a:prstGeom prst="rect">
            <a:avLst/>
          </a:prstGeom>
          <a:noFill/>
        </p:spPr>
      </p:pic>
      <p:pic>
        <p:nvPicPr>
          <p:cNvPr id="55" name="Picture 2" descr="C:\Users\PB\Downloads\asd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9000" y="4598504"/>
            <a:ext cx="1905000" cy="157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Callout 55"/>
          <p:cNvSpPr/>
          <p:nvPr/>
        </p:nvSpPr>
        <p:spPr>
          <a:xfrm>
            <a:off x="5105400" y="4800600"/>
            <a:ext cx="1676400" cy="838200"/>
          </a:xfrm>
          <a:prstGeom prst="wedgeEllipseCallout">
            <a:avLst>
              <a:gd name="adj1" fmla="val 91482"/>
              <a:gd name="adj2" fmla="val 4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7 0.17315 C -0.07726 0.14768 -0.08125 0.11134 -0.07986 0.08842 C -0.07865 0.07592 -0.06823 0.06204 -0.06302 0.04977 C -0.06042 0.03588 -0.05781 0.02153 -0.05382 0.00764 C -0.0526 0.00023 -0.0474 -0.00579 -0.04479 -0.0132 C -0.03958 -0.03333 -0.0408 -0.05417 -0.03698 -0.07477 C -0.03299 -0.08958 -0.02396 -0.10255 -0.01736 -0.11667 C -0.03038 -0.12315 -0.02517 -0.12824 -0.02257 -0.14121 C -0.02257 -0.14537 -0.02135 -0.14954 -0.02135 -0.15371 C -0.01875 -0.16574 -0.01615 -0.17662 -0.01215 -0.1882 C -0.01094 -0.19144 -0.01215 -0.19491 -0.00955 -0.19746 C -0.00833 -0.19931 -0.00573 -0.19977 -0.00312 -0.20093 C 0.00087 -0.21574 0.00729 -0.22894 0.01649 -0.24283 C 0.02292 -0.25371 0.02431 -0.26505 0.03212 -0.27546 C 0.03733 -0.30278 0.03733 -0.31759 0.03733 -0.34908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0208 0.00926 -0.0052 0.01783 -0.00624 0.02709 C -0.01076 0.06574 -0.00487 0.05764 -0.01857 0.08449 C -0.02239 0.1051 -0.02847 0.11806 -0.03507 0.13681 C -0.04202 0.15648 -0.04635 0.175 -0.05347 0.19398 C -0.05625 0.20996 -0.05886 0.22338 -0.0677 0.23519 C -0.07152 0.25556 -0.07726 0.26806 -0.08403 0.28681 C -0.09028 0.30394 -0.09357 0.31945 -0.10452 0.33033 C -0.1073 0.34329 -0.10799 0.36181 -0.1125 0.37408 C -0.11719 0.38635 -0.12032 0.39653 -0.12292 0.40973 C -0.12362 0.42894 -0.125 0.44815 -0.125 0.46713 C -0.125 0.48889 -0.1198 0.46227 -0.125 0.4838 C -0.12275 0.51297 -0.12605 0.51922 -0.12084 0.50579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5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Cell-modle\baldMan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5417" y="3460898"/>
            <a:ext cx="1122218" cy="15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 rot="427478">
            <a:off x="5989193" y="96367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3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35" y="72973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7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4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879" y="231736"/>
            <a:ext cx="7914325" cy="954107"/>
          </a:xfrm>
          <a:custGeom>
            <a:avLst/>
            <a:gdLst>
              <a:gd name="connsiteX0" fmla="*/ 0 w 8066725"/>
              <a:gd name="connsiteY0" fmla="*/ 0 h 584775"/>
              <a:gd name="connsiteX1" fmla="*/ 1344454 w 8066725"/>
              <a:gd name="connsiteY1" fmla="*/ 0 h 584775"/>
              <a:gd name="connsiteX2" fmla="*/ 1344454 w 8066725"/>
              <a:gd name="connsiteY2" fmla="*/ 0 h 584775"/>
              <a:gd name="connsiteX3" fmla="*/ 3361135 w 8066725"/>
              <a:gd name="connsiteY3" fmla="*/ 0 h 584775"/>
              <a:gd name="connsiteX4" fmla="*/ 8066725 w 8066725"/>
              <a:gd name="connsiteY4" fmla="*/ 0 h 584775"/>
              <a:gd name="connsiteX5" fmla="*/ 8066725 w 8066725"/>
              <a:gd name="connsiteY5" fmla="*/ 341119 h 584775"/>
              <a:gd name="connsiteX6" fmla="*/ 8066725 w 8066725"/>
              <a:gd name="connsiteY6" fmla="*/ 341119 h 584775"/>
              <a:gd name="connsiteX7" fmla="*/ 8066725 w 8066725"/>
              <a:gd name="connsiteY7" fmla="*/ 487313 h 584775"/>
              <a:gd name="connsiteX8" fmla="*/ 8066725 w 8066725"/>
              <a:gd name="connsiteY8" fmla="*/ 584775 h 584775"/>
              <a:gd name="connsiteX9" fmla="*/ 3361135 w 8066725"/>
              <a:gd name="connsiteY9" fmla="*/ 584775 h 584775"/>
              <a:gd name="connsiteX10" fmla="*/ 2352822 w 8066725"/>
              <a:gd name="connsiteY10" fmla="*/ 657872 h 584775"/>
              <a:gd name="connsiteX11" fmla="*/ 1344454 w 8066725"/>
              <a:gd name="connsiteY11" fmla="*/ 584775 h 584775"/>
              <a:gd name="connsiteX12" fmla="*/ 0 w 8066725"/>
              <a:gd name="connsiteY12" fmla="*/ 584775 h 584775"/>
              <a:gd name="connsiteX13" fmla="*/ 0 w 8066725"/>
              <a:gd name="connsiteY13" fmla="*/ 487313 h 584775"/>
              <a:gd name="connsiteX14" fmla="*/ 0 w 8066725"/>
              <a:gd name="connsiteY14" fmla="*/ 341119 h 584775"/>
              <a:gd name="connsiteX15" fmla="*/ 0 w 8066725"/>
              <a:gd name="connsiteY15" fmla="*/ 341119 h 584775"/>
              <a:gd name="connsiteX16" fmla="*/ 0 w 8066725"/>
              <a:gd name="connsiteY16" fmla="*/ 0 h 584775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1344454 w 8066725"/>
              <a:gd name="connsiteY11" fmla="*/ 584775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2903935 w 8066725"/>
              <a:gd name="connsiteY9" fmla="*/ 612484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66725" h="990381">
                <a:moveTo>
                  <a:pt x="0" y="0"/>
                </a:moveTo>
                <a:lnTo>
                  <a:pt x="1344454" y="0"/>
                </a:lnTo>
                <a:lnTo>
                  <a:pt x="1344454" y="0"/>
                </a:lnTo>
                <a:lnTo>
                  <a:pt x="3361135" y="0"/>
                </a:lnTo>
                <a:lnTo>
                  <a:pt x="8066725" y="0"/>
                </a:lnTo>
                <a:lnTo>
                  <a:pt x="8066725" y="341119"/>
                </a:lnTo>
                <a:lnTo>
                  <a:pt x="8066725" y="341119"/>
                </a:lnTo>
                <a:lnTo>
                  <a:pt x="8066725" y="487313"/>
                </a:lnTo>
                <a:lnTo>
                  <a:pt x="8066725" y="584775"/>
                </a:lnTo>
                <a:lnTo>
                  <a:pt x="2903935" y="612484"/>
                </a:lnTo>
                <a:lnTo>
                  <a:pt x="2726895" y="990381"/>
                </a:lnTo>
                <a:lnTo>
                  <a:pt x="2660636" y="612484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দেখছ ? পাশের জনের সাথে আলোচনা করে বল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7564621" y="5612182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48" name="Flowchart: Manual Operation 2047"/>
          <p:cNvSpPr/>
          <p:nvPr/>
        </p:nvSpPr>
        <p:spPr>
          <a:xfrm rot="19193713" flipV="1">
            <a:off x="746852" y="1609889"/>
            <a:ext cx="914400" cy="727364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Sun 73"/>
          <p:cNvSpPr/>
          <p:nvPr/>
        </p:nvSpPr>
        <p:spPr>
          <a:xfrm>
            <a:off x="221672" y="914542"/>
            <a:ext cx="1143000" cy="1060523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199548" y="3886200"/>
            <a:ext cx="8096852" cy="2237685"/>
            <a:chOff x="1199548" y="4253344"/>
            <a:chExt cx="8096852" cy="2237685"/>
          </a:xfrm>
        </p:grpSpPr>
        <p:grpSp>
          <p:nvGrpSpPr>
            <p:cNvPr id="77" name="Group 76"/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72469" y="449579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3" name="Picture 42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853" y="3941258"/>
            <a:ext cx="914400" cy="1108365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569853" y="5028811"/>
            <a:ext cx="868080" cy="20812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0845" y="6019800"/>
            <a:ext cx="8439755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প্রাণী ও অজীব উপাদানসমূহের পারস্পরিক ক্রিয়া বিক্রিয়া ,আদান-প্রদান চলছে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এটিই বাস্তুতন্ত্র নামে পরিচিত।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04" y="914542"/>
            <a:ext cx="3624431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E:\Cell-modle\d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684"/>
            <a:ext cx="3048000" cy="4152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37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5 0.22199 L -0.15382 0.1553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68 0.33379 L -0.27465 0.2115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913 0.1319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1134 L -0.22066 -0.133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10578 L -0.38212 0.2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/>
      <p:bldP spid="17" grpId="0"/>
      <p:bldP spid="20" grpId="0"/>
      <p:bldP spid="22" grpId="0"/>
      <p:bldP spid="12" grpId="0" animBg="1"/>
      <p:bldP spid="2048" grpId="0" animBg="1"/>
      <p:bldP spid="7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5943600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মাটি, পানি, আলো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O2,CO2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49532"/>
            <a:ext cx="8382000" cy="5126356"/>
          </a:xfrm>
          <a:prstGeom prst="rect">
            <a:avLst/>
          </a:prstGeom>
          <a:noFill/>
        </p:spPr>
      </p:pic>
      <p:pic>
        <p:nvPicPr>
          <p:cNvPr id="30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866900" y="1175288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276600" y="228600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ও অজীব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গুলোর কী কী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276600" y="228600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295400" y="838200"/>
            <a:ext cx="3454400" cy="4648200"/>
            <a:chOff x="1295400" y="1219200"/>
            <a:chExt cx="3454400" cy="4648200"/>
          </a:xfrm>
        </p:grpSpPr>
        <p:pic>
          <p:nvPicPr>
            <p:cNvPr id="3287" name="Picture 215" descr="C:\Users\PB\Downloads\109973-283x424-Seedling_Cross_Secti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1828800"/>
              <a:ext cx="2695575" cy="4038600"/>
            </a:xfrm>
            <a:prstGeom prst="rect">
              <a:avLst/>
            </a:prstGeom>
            <a:noFill/>
          </p:spPr>
        </p:pic>
        <p:pic>
          <p:nvPicPr>
            <p:cNvPr id="3286" name="Picture 214" descr="C:\Users\PB\Downloads\k1036062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1219200"/>
              <a:ext cx="2159000" cy="1231900"/>
            </a:xfrm>
            <a:prstGeom prst="rect">
              <a:avLst/>
            </a:prstGeom>
            <a:noFill/>
          </p:spPr>
        </p:pic>
      </p:grpSp>
      <p:sp>
        <p:nvSpPr>
          <p:cNvPr id="58" name="Sun 57"/>
          <p:cNvSpPr/>
          <p:nvPr/>
        </p:nvSpPr>
        <p:spPr>
          <a:xfrm>
            <a:off x="304800" y="381000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914400" y="990600"/>
            <a:ext cx="1447800" cy="1371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723900" y="1181100"/>
            <a:ext cx="1524000" cy="1295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14400" y="914400"/>
            <a:ext cx="22860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495300" y="1485900"/>
            <a:ext cx="1524000" cy="838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ular Callout 76"/>
          <p:cNvSpPr/>
          <p:nvPr/>
        </p:nvSpPr>
        <p:spPr>
          <a:xfrm>
            <a:off x="5105400" y="914400"/>
            <a:ext cx="1219200" cy="1905000"/>
          </a:xfrm>
          <a:prstGeom prst="wedgeRectCallout">
            <a:avLst>
              <a:gd name="adj1" fmla="val 51279"/>
              <a:gd name="adj2" fmla="val -185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খনিজ লবন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আদ্রতা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5029200" y="3505200"/>
            <a:ext cx="1371600" cy="1752600"/>
          </a:xfrm>
          <a:prstGeom prst="wedgeRoundRectCallout">
            <a:avLst>
              <a:gd name="adj1" fmla="val 47898"/>
              <a:gd name="adj2" fmla="val -15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 মৃত ও </a:t>
            </a:r>
          </a:p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গলিত দেহাবশেষ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58000" y="37338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খ) জৈব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7999" y="1143000"/>
            <a:ext cx="1828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ক) অজৈব বা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ভৌত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04800" y="5638800"/>
            <a:ext cx="6553200" cy="838200"/>
          </a:xfrm>
          <a:prstGeom prst="wedgeEllipseCallout">
            <a:avLst>
              <a:gd name="adj1" fmla="val 24528"/>
              <a:gd name="adj2" fmla="val -13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 (ব্যাকটেরিয়া, ছত্রাক) দ্বারা 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 ও অজৈব </a:t>
            </a:r>
            <a:r>
              <a:rPr lang="bn-IN" sz="24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দ্রব্যাদিতে রুপান্তরিত হয়।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400800" y="144780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400800" y="388111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7" grpId="0" animBg="1"/>
      <p:bldP spid="78" grpId="0" animBg="1"/>
      <p:bldP spid="79" grpId="0"/>
      <p:bldP spid="80" grpId="0"/>
      <p:bldP spid="15" grpId="0" animBg="1"/>
      <p:bldP spid="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455</Words>
  <Application>Microsoft Office PowerPoint</Application>
  <PresentationFormat>On-screen Show (4:3)</PresentationFormat>
  <Paragraphs>129</Paragraphs>
  <Slides>17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G-TECH COMPUTER</cp:lastModifiedBy>
  <cp:revision>64</cp:revision>
  <dcterms:created xsi:type="dcterms:W3CDTF">2006-08-16T00:00:00Z</dcterms:created>
  <dcterms:modified xsi:type="dcterms:W3CDTF">2019-10-16T15:14:00Z</dcterms:modified>
</cp:coreProperties>
</file>