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59" r:id="rId6"/>
    <p:sldId id="286" r:id="rId7"/>
    <p:sldId id="285" r:id="rId8"/>
    <p:sldId id="260" r:id="rId9"/>
    <p:sldId id="264" r:id="rId10"/>
    <p:sldId id="266" r:id="rId11"/>
    <p:sldId id="268" r:id="rId12"/>
    <p:sldId id="270" r:id="rId13"/>
    <p:sldId id="287" r:id="rId14"/>
    <p:sldId id="272" r:id="rId15"/>
    <p:sldId id="273" r:id="rId16"/>
    <p:sldId id="275" r:id="rId17"/>
    <p:sldId id="277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700" dirty="0" smtClean="0">
                <a:latin typeface="NikoshBAN" pitchFamily="2" charset="0"/>
                <a:cs typeface="NikoshBAN" pitchFamily="2" charset="0"/>
              </a:rPr>
              <a:t>স্বাগতম প্রিয় শিক্ষার্থী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cosmos flowers wall papers.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835" y="1600200"/>
            <a:ext cx="817764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52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57200"/>
            <a:ext cx="5715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5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 বইয়ের শ্রেণিবিভাগ</a:t>
            </a:r>
            <a:endParaRPr lang="en-US" sz="5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rot="5400000">
            <a:off x="1733550" y="857250"/>
            <a:ext cx="1981200" cy="3009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1371600"/>
            <a:ext cx="3886200" cy="1905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43200" y="2057400"/>
            <a:ext cx="2133600" cy="762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00500" y="1562100"/>
            <a:ext cx="20574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52400" y="3657600"/>
            <a:ext cx="21336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একঘরা নগদান বই</a:t>
            </a:r>
            <a:endParaRPr lang="en-US" sz="48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0" y="3657600"/>
            <a:ext cx="1981200" cy="182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দুইঘরা নগদান বই</a:t>
            </a:r>
            <a:endParaRPr lang="en-US" sz="44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00600" y="3657600"/>
            <a:ext cx="2133600" cy="1828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i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তিনঘরা নগদান বই</a:t>
            </a:r>
            <a:endParaRPr lang="en-US" sz="44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86600" y="3657600"/>
            <a:ext cx="1905000" cy="1828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b="1" i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 নগদান বই</a:t>
            </a:r>
            <a:endParaRPr lang="en-US" sz="40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81000"/>
            <a:ext cx="8686800" cy="15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বর্তমানে আরো দুই ধরণের নগদান বই 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দেখতে পাওয়া যায়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1981200" y="1905000"/>
            <a:ext cx="25908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1905000"/>
            <a:ext cx="25908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3733800"/>
            <a:ext cx="3962400" cy="1752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প্রাপ্তি জাবেদা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733800"/>
            <a:ext cx="3962400" cy="1752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 প্রদান জাবেদা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12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6477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নগদান বই প্রস্তুতের নিয়মাবলি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4114800" lvl="8" indent="-457200">
              <a:buFont typeface="+mj-lt"/>
              <a:buAutoNum type="arabicPeriod"/>
              <a:defRPr/>
            </a:pPr>
            <a:endParaRPr lang="en-US" sz="32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sz="32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ডেবিট দিক জমার দিক ,ক্রেডিট দিক খরচের দিক।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 টাকা ব্যাংকে জমা দিলে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 থেকে অফিসের প্রয়োজনে উত্তোলন করলে কন্ট্রা বা বিপরীত দাখিলা হয়।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ব্যাংক থেকে ব্যক্তিগত প্রয়োজনে উত্তোলন করলে ক্রেডিট দিকে ব্যাংক কলামে বসে।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একজনের কাছ থেকে চেক পেয়ে অন্যজনকে প্রদান করলে উভয় দিকে নগদ কলামে বসে।</a:t>
            </a:r>
            <a:endParaRPr lang="en-US" sz="32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চেকে পণ্য বা মাল বিক্রয় করলে ডেবিট দিকে ব্যাংক কলামে বসে।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bn-BD" sz="3200" b="1" i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চেকে পণ্য বা মাল ক্রয় করলে  ক্রেডিট দিকে ব্যাংক কলামে বসে।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bn-BD" sz="3200" b="1" i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defRPr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3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7" y="658083"/>
            <a:ext cx="9027683" cy="594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5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6000" b="1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ctr">
              <a:defRPr/>
            </a:pPr>
            <a:endParaRPr lang="bn-BD" sz="5400" b="1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ctr">
              <a:defRPr/>
            </a:pPr>
            <a:endParaRPr lang="bn-BD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just">
              <a:defRPr/>
            </a:pPr>
            <a:endParaRPr lang="bn-BD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just">
              <a:defRPr/>
            </a:pPr>
            <a:endParaRPr lang="bn-BD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just">
              <a:defRPr/>
            </a:pPr>
            <a:endParaRPr lang="bn-BD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just">
              <a:defRPr/>
            </a:pPr>
            <a:endParaRPr lang="bn-BD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  <a:p>
            <a:pPr algn="just">
              <a:defRPr/>
            </a:pPr>
            <a:endParaRPr lang="en-US" sz="6000" dirty="0">
              <a:solidFill>
                <a:srgbClr val="000000"/>
              </a:solidFill>
              <a:latin typeface="NikoshBAN" pitchFamily="2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52400"/>
            <a:ext cx="83820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7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72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7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7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7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ছক</a:t>
            </a:r>
            <a:endParaRPr lang="en-US" sz="7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755217"/>
              </p:ext>
            </p:extLst>
          </p:nvPr>
        </p:nvGraphicFramePr>
        <p:xfrm>
          <a:off x="152400" y="2798762"/>
          <a:ext cx="8839200" cy="3754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0"/>
                <a:gridCol w="1447800"/>
                <a:gridCol w="631605"/>
                <a:gridCol w="543587"/>
                <a:gridCol w="882208"/>
                <a:gridCol w="762000"/>
                <a:gridCol w="2209800"/>
                <a:gridCol w="457200"/>
                <a:gridCol w="533400"/>
                <a:gridCol w="685800"/>
              </a:tblGrid>
              <a:tr h="7826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র:</a:t>
                      </a: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ভা:নং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</a:tr>
              <a:tr h="297180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209800"/>
            <a:ext cx="914400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1916" y="2237095"/>
            <a:ext cx="862084" cy="45720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6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bn-BD" sz="73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দু-</a:t>
            </a:r>
            <a:r>
              <a:rPr lang="en-US" sz="73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73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73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73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ছক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271575"/>
              </p:ext>
            </p:extLst>
          </p:nvPr>
        </p:nvGraphicFramePr>
        <p:xfrm>
          <a:off x="152400" y="1600200"/>
          <a:ext cx="8763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524000"/>
                <a:gridCol w="457200"/>
                <a:gridCol w="381000"/>
                <a:gridCol w="685800"/>
                <a:gridCol w="762000"/>
                <a:gridCol w="685800"/>
                <a:gridCol w="1600200"/>
                <a:gridCol w="304800"/>
                <a:gridCol w="304800"/>
                <a:gridCol w="609600"/>
                <a:gridCol w="762000"/>
              </a:tblGrid>
              <a:tr h="594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প্রাপ্তি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র:</a:t>
                      </a: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নং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প্রদান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ভা:নং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খঃ</a:t>
                      </a: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পৃঃ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ব্যাংক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 smtClean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6880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0668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96200" y="1080655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7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381000"/>
            <a:ext cx="9144000" cy="7239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endParaRPr lang="bn-BD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জুয়েল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খুচরা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তেলের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লেনদেনগুলো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২০১১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----</a:t>
            </a:r>
          </a:p>
          <a:p>
            <a:pPr marL="914400" indent="-914400"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 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জমা ২০,০০০ টাকা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860425" indent="-860425"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৪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৬০০০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pPr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মামুনের নিকট থেকে পাওয়া গেল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প্রাপ্য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বিলের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প্রাপ্তি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92200" indent="-1092200"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১৩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সাবিদ হাসান 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৮০০০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চেক পেয়ে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শিহাব কে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২০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৩০০০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1023938" indent="-1023938" algn="just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 ২২  পরিবহন ভাড়া প্রদান  ২৫০ টাকা ।</a:t>
            </a:r>
          </a:p>
          <a:p>
            <a:pPr marL="1023938" indent="-1023938" algn="just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 ২৫  সুদ প্রদান  ৩০০ টাকা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২৬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কর্তৃক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উত্তোলন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১৫০০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 ২৮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সাথীর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নিকট মাল বিক্রয় ৩০০০ টাকা।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নভেঃ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৩০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মঞ্জুর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just">
              <a:defRPr/>
            </a:pP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লেন</a:t>
            </a:r>
            <a:r>
              <a:rPr lang="bn-BD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দেন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দ্বারা 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Group-A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Group-B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দু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তারিখের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 ব্যাংক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জমার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>
              <a:defRPr/>
            </a:pP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655" y="339455"/>
            <a:ext cx="8001000" cy="477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জোড়ায় কাজ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6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152400"/>
            <a:ext cx="3962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388" name="Picture 3" descr="20150105-0001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07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4191000"/>
            <a:ext cx="8077200" cy="2057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>
              <a:defRPr/>
            </a:pP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একঘরা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 দুই ঘরা নগদান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বইয়ে লিপিবদ্ধ করঃ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 ২,০০০ টাকা  নিয়ে ব্যবসায় আরম্ভ  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 হল।</a:t>
            </a:r>
            <a:endParaRPr lang="bn-BD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দেনাদার হতে চেক প্রাপ্তি ৬,০০০ টাকা ।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ব্যক্তিগত প্রয়োজনে উত্তোলন ৩,০০০ টাকা </a:t>
            </a:r>
            <a:r>
              <a:rPr lang="bn-BD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সাথীর নিকট মাল বিক্রয় ৩০০০ টাকা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b="1" i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endParaRPr lang="en-US" sz="3200" b="1" i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4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491" y="155868"/>
            <a:ext cx="9144000" cy="685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6000" b="1" dirty="0">
                <a:solidFill>
                  <a:srgbClr val="2D2DB9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b="1" dirty="0">
              <a:solidFill>
                <a:srgbClr val="2D2DB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495800"/>
            <a:ext cx="91440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491" y="876305"/>
            <a:ext cx="9144000" cy="5943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খাদিজা ট্রেডার্সের ২০১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8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সালের ডিসেম্বর মাসের লেনদেন সমূহ নিম্নরূপঃ</a:t>
            </a:r>
          </a:p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২০১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8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১     নগদ ২০,০০০ টাকা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ব্যাংক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জমা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৩৫,০০০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নিয়ে ব্যবসায় আরম্ভ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 হল।</a:t>
            </a:r>
            <a:endParaRPr lang="en-US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     নগদে পণ্য ক্রয়  ১০,০০০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১২    কবিরের নিকট পণ্য বিক্রয়  ১৫,০০০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২০    মালিকের ব্যক্তিগত প্রয়োজনে পণ্য উত্তোলন  ২,০০০  টাকা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২৫    মাছুমের নিকট থেকে ৪,০০০ টাকার চেক পেয়ে নিথুকে প্রদান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২৮    মাসুম  ২,০০০ টাকা দেনা পরিশোধ না করে নিঃস্ব অবস্থায় মারা গেছেন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২৯    মালিকের ব্যক্তিগত প্রয়োজনে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থেকে ২,০০০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 উত্তোলন করেন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৩০    পথিকের নিকট থেকে মাল ক্রয় নগদে ৫,০০০ টাকা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ব্যাংক সুদ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ধার্য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৫০০ </a:t>
            </a:r>
            <a:r>
              <a:rPr lang="en-US" sz="2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৩১    </a:t>
            </a: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ব্যবসায়ের প্রয়োজনে ব্যাংক হতে উত্তোলন </a:t>
            </a: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 ৩,০০০ টাকা ।</a:t>
            </a:r>
          </a:p>
          <a:p>
            <a:pPr>
              <a:defRPr/>
            </a:pPr>
            <a:r>
              <a:rPr lang="bn-BD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ডিসে   ৩১    সুদ প্রদান ৫০০ টাকা ।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2400" b="1" i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তার পরিমাণ নির্ণয় কর।</a:t>
            </a:r>
          </a:p>
          <a:p>
            <a:pPr>
              <a:defRPr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যে সমস্ত লেনদেনগুলো নগদান বইয়ে অন্তর্ভুক্ত হবে না তাদের জাবেদা দাখিলা দাও।</a:t>
            </a:r>
          </a:p>
          <a:p>
            <a:pPr>
              <a:defRPr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উপরোক্ত তথ্যের আলোকে </a:t>
            </a: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খাদিজা</a:t>
            </a:r>
            <a:r>
              <a:rPr lang="en-US" sz="2400" b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ট্রেডার্সের </a:t>
            </a: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উপযুক্ত নগদান  বই প্রস্তুত কর। 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546905" y="76205"/>
            <a:ext cx="2184400" cy="1600200"/>
            <a:chOff x="2057400" y="457200"/>
            <a:chExt cx="2971800" cy="3048000"/>
          </a:xfrm>
        </p:grpSpPr>
        <p:sp>
          <p:nvSpPr>
            <p:cNvPr id="8" name="Isosceles Triangle 7"/>
            <p:cNvSpPr/>
            <p:nvPr/>
          </p:nvSpPr>
          <p:spPr>
            <a:xfrm>
              <a:off x="2057400" y="457200"/>
              <a:ext cx="2971800" cy="14478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2514600" y="1905000"/>
              <a:ext cx="2057400" cy="1600200"/>
              <a:chOff x="2540000" y="1905000"/>
              <a:chExt cx="2057400" cy="1600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540000" y="1905000"/>
                <a:ext cx="2057400" cy="1600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794000" y="2209800"/>
                <a:ext cx="381000" cy="762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886200" y="2209800"/>
                <a:ext cx="381000" cy="762000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52800" y="2133600"/>
                <a:ext cx="381000" cy="1143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899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rved Down Ribbon 11"/>
          <p:cNvSpPr/>
          <p:nvPr/>
        </p:nvSpPr>
        <p:spPr>
          <a:xfrm>
            <a:off x="34636" y="3733800"/>
            <a:ext cx="9144000" cy="2819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680" y="1340588"/>
            <a:ext cx="2637446" cy="2012212"/>
            <a:chOff x="3023181" y="2587886"/>
            <a:chExt cx="5739014" cy="2912708"/>
          </a:xfrm>
        </p:grpSpPr>
        <p:grpSp>
          <p:nvGrpSpPr>
            <p:cNvPr id="6" name="Group 5"/>
            <p:cNvGrpSpPr/>
            <p:nvPr/>
          </p:nvGrpSpPr>
          <p:grpSpPr>
            <a:xfrm>
              <a:off x="3023181" y="2735393"/>
              <a:ext cx="5484791" cy="2765201"/>
              <a:chOff x="5486400" y="3523982"/>
              <a:chExt cx="5484791" cy="2765201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5486400" y="3523982"/>
                <a:ext cx="5484791" cy="2362200"/>
                <a:chOff x="2059009" y="3505200"/>
                <a:chExt cx="5484791" cy="2362200"/>
              </a:xfrm>
              <a:scene3d>
                <a:camera prst="perspectiveFront"/>
                <a:lightRig rig="threePt" dir="t"/>
              </a:scene3d>
            </p:grpSpPr>
            <p:sp>
              <p:nvSpPr>
                <p:cNvPr id="14" name="Flowchart: Process 13"/>
                <p:cNvSpPr/>
                <p:nvPr/>
              </p:nvSpPr>
              <p:spPr>
                <a:xfrm>
                  <a:off x="2059009" y="3505200"/>
                  <a:ext cx="5484791" cy="2362200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Process 14"/>
                <p:cNvSpPr/>
                <p:nvPr/>
              </p:nvSpPr>
              <p:spPr>
                <a:xfrm>
                  <a:off x="5159463" y="4114800"/>
                  <a:ext cx="958671" cy="160020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lowchart: Process 15"/>
                <p:cNvSpPr/>
                <p:nvPr/>
              </p:nvSpPr>
              <p:spPr>
                <a:xfrm>
                  <a:off x="4229236" y="3962400"/>
                  <a:ext cx="566936" cy="95250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lowchart: Process 16"/>
                <p:cNvSpPr/>
                <p:nvPr/>
              </p:nvSpPr>
              <p:spPr>
                <a:xfrm>
                  <a:off x="3429000" y="3962400"/>
                  <a:ext cx="566936" cy="95250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Process 17"/>
                <p:cNvSpPr/>
                <p:nvPr/>
              </p:nvSpPr>
              <p:spPr>
                <a:xfrm>
                  <a:off x="2609448" y="3964010"/>
                  <a:ext cx="566936" cy="952500"/>
                </a:xfrm>
                <a:prstGeom prst="flowChartProces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Flowchart: Connector 8"/>
              <p:cNvSpPr/>
              <p:nvPr/>
            </p:nvSpPr>
            <p:spPr>
              <a:xfrm>
                <a:off x="9601200" y="5755783"/>
                <a:ext cx="763610" cy="533400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Connector 9"/>
              <p:cNvSpPr/>
              <p:nvPr/>
            </p:nvSpPr>
            <p:spPr>
              <a:xfrm>
                <a:off x="6118134" y="5755783"/>
                <a:ext cx="763610" cy="5334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Connector 12"/>
              <p:cNvSpPr/>
              <p:nvPr/>
            </p:nvSpPr>
            <p:spPr>
              <a:xfrm>
                <a:off x="6118134" y="5754710"/>
                <a:ext cx="763610" cy="533400"/>
              </a:xfrm>
              <a:prstGeom prst="flowChartConnector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7710150" y="2587886"/>
              <a:ext cx="1052045" cy="12468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3362523"/>
            <a:ext cx="9178636" cy="183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53 0.00231 L 1.00347 0.0023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  মোঃমিজানুর রহমান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8000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 (ব্যবসায় শিক্ষা)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বলইবুনিয়া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মাধ্যমিক বিদ্যালয়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বেতাগী,বরগুনা।</a:t>
            </a: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মোবাইল-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01714-934906.</a:t>
            </a:r>
            <a:r>
              <a:rPr lang="bn-BD" dirty="0" smtClean="0">
                <a:latin typeface="Times New Roman" pitchFamily="18" charset="0"/>
                <a:cs typeface="NikoshBAN" pitchFamily="2" charset="0"/>
              </a:rPr>
              <a:t/>
            </a:r>
            <a:br>
              <a:rPr lang="bn-BD" dirty="0" smtClean="0">
                <a:latin typeface="Times New Roman" pitchFamily="18" charset="0"/>
                <a:cs typeface="NikoshBAN" pitchFamily="2" charset="0"/>
              </a:rPr>
            </a:b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E-mail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mdmrahman</a:t>
            </a:r>
            <a:r>
              <a:rPr lang="en-US" sz="2000" dirty="0" smtClean="0">
                <a:cs typeface="NikoshBAN" pitchFamily="2" charset="0"/>
              </a:rPr>
              <a:t>17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gmail.com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400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86133"/>
            <a:ext cx="1752600" cy="219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4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2296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3345" y="1523995"/>
            <a:ext cx="8229600" cy="464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নবম 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ব্যবসায় শিক্ষা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বিষয়:  হিসাববিজ্ঞান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পাঠে  :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বই (একঘরা ও দুই ঘরা)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12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1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  <a:defRPr/>
            </a:pP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বই এর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0" indent="0">
              <a:buNone/>
              <a:defRPr/>
            </a:pP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বই এর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শ্রেণীবিভাগ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করতে পারবে ।</a:t>
            </a:r>
          </a:p>
          <a:p>
            <a:pPr marL="0" indent="0">
              <a:buNone/>
              <a:defRPr/>
            </a:pP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ঘরা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দু-ঘরা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0" indent="0">
              <a:buNone/>
              <a:defRPr/>
            </a:pPr>
            <a:endParaRPr lang="bn-BD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bn-BD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0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bn-BD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 বিষয় গুল লক্ষ কর</a:t>
            </a:r>
            <a:r>
              <a:rPr lang="en-US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371601"/>
            <a:ext cx="70866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27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eving money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80" y="1073735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33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receving money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00" y="651170"/>
            <a:ext cx="7924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1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>
            <a:noAutofit/>
          </a:bodyPr>
          <a:lstStyle/>
          <a:p>
            <a:endParaRPr lang="en-US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5" y="1683325"/>
            <a:ext cx="8153400" cy="43735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166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bn-BD" sz="16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বই</a:t>
            </a:r>
            <a:endParaRPr lang="en-US" sz="16600" b="1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  <a:defRPr/>
            </a:pPr>
            <a:r>
              <a:rPr lang="en-US" sz="3600" b="1" dirty="0" err="1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bn-BD" sz="3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অধ্যায়</a:t>
            </a:r>
          </a:p>
          <a:p>
            <a:pPr marL="0" indent="0" algn="ctr">
              <a:buNone/>
              <a:defRPr/>
            </a:pPr>
            <a:r>
              <a:rPr lang="bn-BD" sz="3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পৃষ্ঠা -----</a:t>
            </a:r>
            <a:r>
              <a:rPr lang="en-US" sz="3600" b="1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৯6</a:t>
            </a:r>
            <a:endParaRPr lang="bn-BD" sz="3600" b="1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0010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532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686800" cy="6553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bn-BD" sz="60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যে </a:t>
            </a:r>
            <a:r>
              <a:rPr lang="bn-BD" sz="6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বইতে কোন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ব্যাক্তি </a:t>
            </a:r>
            <a:r>
              <a:rPr lang="bn-BD" sz="6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 প্রতিষ্ঠানের সমস্ত প্রকার নগদ লেনদেন অর্থাৎ নগদ প্রাপ্তি ও পরিশোধগুলো তারিখ ক্রমানুসারে লিপিবদ্ধ করা হয় সে বইকে নগদান বলা হয়।</a:t>
            </a:r>
            <a:endParaRPr lang="en-US" sz="6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60218"/>
            <a:ext cx="86868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8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নগদান বই কাকে বলে ?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304</TotalTime>
  <Words>659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স্বাগতম প্রিয় শিক্ষার্থী </vt:lpstr>
      <vt:lpstr>শিক্ষক পরিচিতি </vt:lpstr>
      <vt:lpstr>PowerPoint Presentation</vt:lpstr>
      <vt:lpstr>শিখনফল</vt:lpstr>
      <vt:lpstr>নিচের বিষয় গুল লক্ষ কর……..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দু-ঘরা নগদান বইয়ের ছক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all of my beloved students in my class.  </dc:title>
  <dc:creator>SHAHANARA</dc:creator>
  <cp:lastModifiedBy>BBHS</cp:lastModifiedBy>
  <cp:revision>73</cp:revision>
  <dcterms:created xsi:type="dcterms:W3CDTF">2006-08-16T00:00:00Z</dcterms:created>
  <dcterms:modified xsi:type="dcterms:W3CDTF">2019-09-22T09:40:01Z</dcterms:modified>
</cp:coreProperties>
</file>