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9" r:id="rId6"/>
    <p:sldId id="270" r:id="rId7"/>
    <p:sldId id="266" r:id="rId8"/>
    <p:sldId id="265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8" r:id="rId17"/>
    <p:sldId id="260" r:id="rId18"/>
    <p:sldId id="279" r:id="rId19"/>
    <p:sldId id="261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07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076A82-D5B6-4F90-A306-9278211CC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686DB2-E413-41C3-90FB-CEBB00866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5AA3A-D380-432B-B676-527B749E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7E4059-2E3C-4B28-BB4C-77BA1075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5D8F36-B203-4B92-B46D-A9193CFBB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155440-7B14-48EB-833F-C4BCB8B4A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FDC185-D1F2-4EDC-AA92-FE551452F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EAC732-FB53-4E93-AD0C-3A23D979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64AB12-45E0-4A17-9A6D-A9A61A65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23810F-27A8-4D10-9C82-63EC33BE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770395-ED55-4854-844C-816CE7DD1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47DC2E-7053-41D5-8D4F-9AF6E9C5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9115E1-701E-403B-AE89-AA8B50B7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41DCDD-76D7-4202-B5AF-F69501BC0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5D900-A336-437A-ABDC-59FF9CD7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33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630C44-9843-47D6-BE30-18506AC3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FB9FF4-200C-43EA-8159-05E5CFAE1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C9211-E814-4628-8491-DA844137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B114B-3483-4026-928C-53FFEF70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AF4FC9-0145-4069-8B96-B5713217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9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5C9CCC-C28D-4C40-9BC3-A08042D6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F00D9-CE3D-496D-9310-1BE97ED04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F9867-BAEB-4E7D-961F-068A7D3D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D6FE56-EC6C-4793-B315-659979667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B09B551-7F8B-4A94-9AEA-3755D69A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D15EBA-D3DF-47B1-8A03-8DF242A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0A0173-83C5-4400-A1E9-2A391B3E5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3EDCC09-784B-4F1B-810B-5D0CE83C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3FE0429-2017-43C6-B220-4ACF9054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51D25C-ED91-4AE2-8D44-A3CA0AE7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9C352D-3C3F-4873-BC7B-3BAB04A2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3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D94E67-5A39-4379-B8CC-FFE8CAA4E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957026-4F8E-4AA8-B2A1-F218014E7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DC0349-B205-46CD-84DE-73F642D8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84603E-914D-4BD1-8CB9-34DD90B3D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FE76A85-2AB9-4669-A0CB-C78335E1D2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D5A267-F4E9-4212-B950-BFF3230B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E5239C7-8FD5-490C-9328-98137EA4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CD20CC7-3051-41E3-8E9F-B8E35200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21238B-357A-4999-BF71-4B191230B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2C5ABE-98DE-430F-9472-3BA097167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D93BBFB-FBBC-4695-A468-682CD6F74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B4F0C2-7066-4D7C-ABD9-799B74BF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9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278D74-F8CF-490C-952A-8F01B689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D83DB73-9014-46F2-877C-2A3B25CC6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F929B3-E8B7-4376-A74C-5B5C91AD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4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719B88-4A74-4B85-9623-6593908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E86D93-8F89-4141-864F-6A59BCD2E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B4EC0A-DEA3-4CF3-8B0B-722B90BD5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AAEDB02-AB99-4A10-A7E7-7DEAB3C8C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2797E7-93E6-4D1C-84FD-B5209A61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4DBEB8-F9B2-4A15-B5E9-25396640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6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63379C-C366-4C76-8E92-7F0F508ED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4CA627F-799A-4F14-981B-BFB4EFA4F5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22E475-73E0-4C8A-B972-6901F11CC4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62E923-D885-4075-AEFB-428BFE308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020569-4FD6-4D32-94F8-A139A448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C4895D-4063-4DC7-AF6F-E5C169CD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4778F06-D1BA-49FF-90F8-AB6FCFA2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46E53B-709B-4CBD-88D5-D1512C88D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43F33-E4F2-419E-91DA-BF62AB793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47701-B3B1-4529-B035-151D3FF455A6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E6E164-726C-47AE-9C37-166380CD8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380F0D-5646-47C8-B522-4F7633A58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2557-C844-49B0-8F84-2C575EC62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a2i.pmo.gov.bd/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2i.pmo.gov.b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D1F86D-669A-43B7-A19F-5D93EC99C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3"/>
          <a:stretch/>
        </p:blipFill>
        <p:spPr>
          <a:xfrm>
            <a:off x="1645918" y="942534"/>
            <a:ext cx="5584875" cy="5831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3C6504-6933-48DB-9BD0-307963553C58}"/>
              </a:ext>
            </a:extLst>
          </p:cNvPr>
          <p:cNvSpPr txBox="1"/>
          <p:nvPr/>
        </p:nvSpPr>
        <p:spPr>
          <a:xfrm>
            <a:off x="42203" y="42515"/>
            <a:ext cx="786384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  </a:t>
            </a:r>
            <a:endParaRPr lang="ar-SA" sz="6000" b="1" dirty="0">
              <a:ln/>
              <a:solidFill>
                <a:srgbClr val="C00000"/>
              </a:solidFill>
              <a:latin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498716-1E46-42B1-AE4E-77A50B995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28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323557" y="4577410"/>
            <a:ext cx="85109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পাশ করে তিনি </a:t>
            </a:r>
            <a:r>
              <a:rPr lang="bn-IN" sz="44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বিশ্ববিদ্যালয়ে আইন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বিভাগে ভর্তি হন।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7DA5B1-F9C2-4BCF-BF8F-DC85FCFB36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" y="1589649"/>
            <a:ext cx="4137641" cy="26165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3EC320-B118-4A4B-86D7-CC76FB96A00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130" y="1589649"/>
            <a:ext cx="4142232" cy="2588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1F4E1F2-0BF3-4620-9EC8-DD8DF42CA5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938110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8581B2-632C-4A46-BFA1-163D41AE40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1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3481754" y="771497"/>
            <a:ext cx="218049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2E253C4-81D6-4A48-ADC0-A3ACF6909F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F87341-F1F5-49B7-9B0D-11F523DC398B}"/>
              </a:ext>
            </a:extLst>
          </p:cNvPr>
          <p:cNvSpPr txBox="1"/>
          <p:nvPr/>
        </p:nvSpPr>
        <p:spPr>
          <a:xfrm>
            <a:off x="612807" y="2397006"/>
            <a:ext cx="5838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আমাদের জাতির পিতার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765ED3-1549-4C28-AD29-A95D33F0D7C2}"/>
              </a:ext>
            </a:extLst>
          </p:cNvPr>
          <p:cNvSpPr txBox="1"/>
          <p:nvPr/>
        </p:nvSpPr>
        <p:spPr>
          <a:xfrm>
            <a:off x="548640" y="3022205"/>
            <a:ext cx="7807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কত তারিখে ও কত সালে জন্ম গ্রহণ করেন?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AA59-3417-4B8F-8047-B216F05CC7FF}"/>
              </a:ext>
            </a:extLst>
          </p:cNvPr>
          <p:cNvSpPr txBox="1"/>
          <p:nvPr/>
        </p:nvSpPr>
        <p:spPr>
          <a:xfrm>
            <a:off x="574429" y="3596637"/>
            <a:ext cx="43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গ্রামের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154DA5-3202-4DD6-A19F-10BE91AEA370}"/>
              </a:ext>
            </a:extLst>
          </p:cNvPr>
          <p:cNvSpPr txBox="1"/>
          <p:nvPr/>
        </p:nvSpPr>
        <p:spPr>
          <a:xfrm>
            <a:off x="600218" y="4171069"/>
            <a:ext cx="5223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বঙ্গবন্ধুর বাবা-মায়ের নাম কী?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04D38C-FF43-43CC-9A95-FD21AF96085A}"/>
              </a:ext>
            </a:extLst>
          </p:cNvPr>
          <p:cNvSpPr txBox="1"/>
          <p:nvPr/>
        </p:nvSpPr>
        <p:spPr>
          <a:xfrm>
            <a:off x="583802" y="4717368"/>
            <a:ext cx="7673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* বঙ্গবন্ধু সাত বছর বয়সে কোন বিদ্যালয়ে ভর্তি হন?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A076649-75DC-4B71-8165-EB685681A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3205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4BC4B92-2F6B-44B2-9C8A-C345B3808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16B3388-1005-4D8A-A8DE-66B20EA7B07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09" y="1786594"/>
            <a:ext cx="4002258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C3A8C5-FC71-46B8-91A3-33B25FBB1E8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88" y="1786594"/>
            <a:ext cx="4002259" cy="2743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69B8788-1DBC-478C-ACD1-83F81E235E74}"/>
              </a:ext>
            </a:extLst>
          </p:cNvPr>
          <p:cNvSpPr txBox="1"/>
          <p:nvPr/>
        </p:nvSpPr>
        <p:spPr>
          <a:xfrm>
            <a:off x="77906" y="5109121"/>
            <a:ext cx="891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 পূর্ববাংলার জনগনের মুক্তির সনদ ছয়দফা পেশ করেন।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E0C58E-0F94-464D-8E73-BB71B60FC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54509" y="5162843"/>
            <a:ext cx="8962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নির্বাচনে তাঁর দল আওয়ামী লীগ বিপুল ভোটে জয় লাভ করে। 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3B64301-A4C1-408B-B551-C01F96F84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57B340-D3EB-454C-94CD-67BB6C702A3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0" y="1723290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837A54-EA5E-4BF7-BE22-04900886FB7E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3" y="1709221"/>
            <a:ext cx="4206240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106F28-B71D-45B5-B482-EA484611E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281354" y="5373852"/>
            <a:ext cx="8510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ষড়ষন্ত্র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ৃত্বে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2DA373-78D5-4F53-89C4-C4D739C4E3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8" y="1539036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C633F37-2E62-4EB3-99D0-B1C0569E35C0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" y="1529860"/>
            <a:ext cx="4389120" cy="3566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257D86-9E7A-4B52-ABB2-64DE0994E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2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3235571" y="1156218"/>
            <a:ext cx="226490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7C3757-D657-4867-8BFA-0858AFA91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EA4E47-0ECE-4DCE-9010-E9E16C96574D}"/>
              </a:ext>
            </a:extLst>
          </p:cNvPr>
          <p:cNvSpPr txBox="1"/>
          <p:nvPr/>
        </p:nvSpPr>
        <p:spPr>
          <a:xfrm>
            <a:off x="365760" y="3297498"/>
            <a:ext cx="83843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সংগ্রামী জীবন সম্পর্কে পাঁচটি বাক্য লিখ। </a:t>
            </a:r>
            <a:endParaRPr lang="en-US" sz="4800" b="1" spc="-150" dirty="0">
              <a:ln/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xmlns="" id="{1C2E09AE-6B5E-4B4C-8CAE-73536E2E00B7}"/>
              </a:ext>
            </a:extLst>
          </p:cNvPr>
          <p:cNvSpPr/>
          <p:nvPr/>
        </p:nvSpPr>
        <p:spPr>
          <a:xfrm>
            <a:off x="393899" y="2518117"/>
            <a:ext cx="8356202" cy="2616591"/>
          </a:xfrm>
          <a:prstGeom prst="flowChartPunchedTap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F17354-E3F5-4043-9AC4-1A815D48A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1491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45D8B897-9E9E-4CF9-96F4-654E8B1A3D97}"/>
              </a:ext>
            </a:extLst>
          </p:cNvPr>
          <p:cNvSpPr/>
          <p:nvPr/>
        </p:nvSpPr>
        <p:spPr>
          <a:xfrm>
            <a:off x="3713873" y="2686929"/>
            <a:ext cx="1716258" cy="150524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2CE2A531-7EA3-4C77-8538-2DD55BDD1B21}"/>
              </a:ext>
            </a:extLst>
          </p:cNvPr>
          <p:cNvCxnSpPr>
            <a:cxnSpLocks/>
          </p:cNvCxnSpPr>
          <p:nvPr/>
        </p:nvCxnSpPr>
        <p:spPr>
          <a:xfrm flipV="1">
            <a:off x="4572000" y="1702188"/>
            <a:ext cx="0" cy="97067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60FFAB15-F377-49DD-B1BC-1C6BCE117CF0}"/>
              </a:ext>
            </a:extLst>
          </p:cNvPr>
          <p:cNvSpPr/>
          <p:nvPr/>
        </p:nvSpPr>
        <p:spPr>
          <a:xfrm>
            <a:off x="3289494" y="236802"/>
            <a:ext cx="2719746" cy="1505244"/>
          </a:xfrm>
          <a:prstGeom prst="ellipse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  <a:p>
            <a:pPr algn="ctr"/>
            <a:r>
              <a:rPr lang="bn-IN" sz="32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ইং  </a:t>
            </a:r>
            <a:endParaRPr lang="en-US" sz="32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98C7F98A-C6A5-493C-856B-762DA688A2F6}"/>
              </a:ext>
            </a:extLst>
          </p:cNvPr>
          <p:cNvSpPr/>
          <p:nvPr/>
        </p:nvSpPr>
        <p:spPr>
          <a:xfrm>
            <a:off x="6128823" y="1106649"/>
            <a:ext cx="2621275" cy="150524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6F8E202-5AC9-459B-BD24-151FA78D29D2}"/>
              </a:ext>
            </a:extLst>
          </p:cNvPr>
          <p:cNvSpPr/>
          <p:nvPr/>
        </p:nvSpPr>
        <p:spPr>
          <a:xfrm>
            <a:off x="6443005" y="3228520"/>
            <a:ext cx="2532184" cy="1505244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 নাম</a:t>
            </a:r>
          </a:p>
          <a:p>
            <a:pPr algn="ctr"/>
            <a:r>
              <a:rPr lang="bn-IN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792949E-E301-4C84-8C31-686ABCE04A71}"/>
              </a:ext>
            </a:extLst>
          </p:cNvPr>
          <p:cNvSpPr/>
          <p:nvPr/>
        </p:nvSpPr>
        <p:spPr>
          <a:xfrm>
            <a:off x="5209734" y="4984623"/>
            <a:ext cx="2532183" cy="1505244"/>
          </a:xfrm>
          <a:prstGeom prst="ellipse">
            <a:avLst/>
          </a:prstGeom>
          <a:noFill/>
          <a:ln w="38100">
            <a:solidFill>
              <a:srgbClr val="B9B9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</a:t>
            </a:r>
          </a:p>
          <a:p>
            <a:pPr algn="ctr"/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 </a:t>
            </a:r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4807CD42-2755-4D72-B460-D2FABD1FCF8C}"/>
              </a:ext>
            </a:extLst>
          </p:cNvPr>
          <p:cNvSpPr/>
          <p:nvPr/>
        </p:nvSpPr>
        <p:spPr>
          <a:xfrm>
            <a:off x="1913207" y="5108876"/>
            <a:ext cx="2675208" cy="1505244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 নাম</a:t>
            </a:r>
          </a:p>
          <a:p>
            <a:pPr algn="ctr"/>
            <a:r>
              <a:rPr lang="bn-IN" sz="32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 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5D6605D-D387-49D9-AD89-FABCE1CC72F7}"/>
              </a:ext>
            </a:extLst>
          </p:cNvPr>
          <p:cNvSpPr/>
          <p:nvPr/>
        </p:nvSpPr>
        <p:spPr>
          <a:xfrm>
            <a:off x="483094" y="3336326"/>
            <a:ext cx="2654034" cy="150524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spc="-15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b="1" spc="-15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বাবার নাম</a:t>
            </a:r>
          </a:p>
          <a:p>
            <a:pPr algn="ctr"/>
            <a:r>
              <a:rPr lang="bn-IN" sz="24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</a:t>
            </a:r>
          </a:p>
          <a:p>
            <a:pPr algn="ctr"/>
            <a:r>
              <a:rPr lang="bn-IN" sz="2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582AEBB4-7286-4ED4-9B5B-776775EF1EA3}"/>
              </a:ext>
            </a:extLst>
          </p:cNvPr>
          <p:cNvSpPr/>
          <p:nvPr/>
        </p:nvSpPr>
        <p:spPr>
          <a:xfrm>
            <a:off x="389229" y="1249607"/>
            <a:ext cx="2703327" cy="1505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মায়ের নাম</a:t>
            </a:r>
          </a:p>
          <a:p>
            <a:pPr algn="ctr"/>
            <a:r>
              <a:rPr lang="bn-IN" sz="32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CC21FB88-B0E4-415E-8BAF-2B78D32F818B}"/>
              </a:ext>
            </a:extLst>
          </p:cNvPr>
          <p:cNvCxnSpPr>
            <a:cxnSpLocks/>
          </p:cNvCxnSpPr>
          <p:nvPr/>
        </p:nvCxnSpPr>
        <p:spPr>
          <a:xfrm flipV="1">
            <a:off x="5294142" y="2391455"/>
            <a:ext cx="1266225" cy="70577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6582E51-322F-4290-BE1F-38E45521437F}"/>
              </a:ext>
            </a:extLst>
          </p:cNvPr>
          <p:cNvCxnSpPr>
            <a:cxnSpLocks/>
          </p:cNvCxnSpPr>
          <p:nvPr/>
        </p:nvCxnSpPr>
        <p:spPr>
          <a:xfrm>
            <a:off x="5336346" y="3732570"/>
            <a:ext cx="1148863" cy="24857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26368A3E-459B-417C-A2A1-15089F6D9954}"/>
              </a:ext>
            </a:extLst>
          </p:cNvPr>
          <p:cNvCxnSpPr>
            <a:cxnSpLocks/>
          </p:cNvCxnSpPr>
          <p:nvPr/>
        </p:nvCxnSpPr>
        <p:spPr>
          <a:xfrm>
            <a:off x="5017474" y="4098321"/>
            <a:ext cx="909780" cy="982419"/>
          </a:xfrm>
          <a:prstGeom prst="straightConnector1">
            <a:avLst/>
          </a:prstGeom>
          <a:ln w="38100">
            <a:solidFill>
              <a:srgbClr val="B9B907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5894BA3A-F25A-4A10-AA7B-34D94DFC0D39}"/>
              </a:ext>
            </a:extLst>
          </p:cNvPr>
          <p:cNvCxnSpPr>
            <a:cxnSpLocks/>
          </p:cNvCxnSpPr>
          <p:nvPr/>
        </p:nvCxnSpPr>
        <p:spPr>
          <a:xfrm flipH="1">
            <a:off x="3770140" y="4129420"/>
            <a:ext cx="426720" cy="107682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58025C1F-A9C7-4CA2-97EA-AA88A59588A2}"/>
              </a:ext>
            </a:extLst>
          </p:cNvPr>
          <p:cNvCxnSpPr>
            <a:cxnSpLocks/>
          </p:cNvCxnSpPr>
          <p:nvPr/>
        </p:nvCxnSpPr>
        <p:spPr>
          <a:xfrm flipH="1">
            <a:off x="3010481" y="3577824"/>
            <a:ext cx="712766" cy="25556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17DA279F-0C91-4957-98C6-06CE48E382C5}"/>
              </a:ext>
            </a:extLst>
          </p:cNvPr>
          <p:cNvCxnSpPr>
            <a:cxnSpLocks/>
          </p:cNvCxnSpPr>
          <p:nvPr/>
        </p:nvCxnSpPr>
        <p:spPr>
          <a:xfrm flipH="1" flipV="1">
            <a:off x="2896544" y="2334610"/>
            <a:ext cx="999274" cy="6483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E76FC3FC-9C85-4A22-9E10-BAFB3A7A29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646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C7CD4BE-CF58-4F99-BED6-DA1F52BBA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D9C568-5FF0-49BF-8E90-E15800C9D044}"/>
              </a:ext>
            </a:extLst>
          </p:cNvPr>
          <p:cNvSpPr txBox="1"/>
          <p:nvPr/>
        </p:nvSpPr>
        <p:spPr>
          <a:xfrm>
            <a:off x="2593940" y="370185"/>
            <a:ext cx="3956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600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সংযোগ। </a:t>
            </a:r>
            <a:endParaRPr lang="en-US" sz="3600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385B61-F7CE-49C4-829C-E8DF29D3B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459" y="1230723"/>
            <a:ext cx="3956119" cy="499285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1C48C5D-ACE8-46AD-9EB5-4BDFF6645905}"/>
              </a:ext>
            </a:extLst>
          </p:cNvPr>
          <p:cNvGrpSpPr/>
          <p:nvPr/>
        </p:nvGrpSpPr>
        <p:grpSpPr>
          <a:xfrm>
            <a:off x="295422" y="2194560"/>
            <a:ext cx="4301615" cy="2278966"/>
            <a:chOff x="295422" y="2194560"/>
            <a:chExt cx="4301615" cy="22789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DAE6E10-D417-4C79-82AE-236E6B453EC6}"/>
                </a:ext>
              </a:extLst>
            </p:cNvPr>
            <p:cNvSpPr txBox="1"/>
            <p:nvPr/>
          </p:nvSpPr>
          <p:spPr>
            <a:xfrm>
              <a:off x="372998" y="2367171"/>
              <a:ext cx="395611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spc="-150" dirty="0">
                  <a:ln w="0"/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তোমার বাংলাদেশ ও বিশ্বপরিচয় বইয়ের ৫৮ পৃষ্ঠা খোলে মনযোগ সহকারে পড়।  </a:t>
              </a:r>
              <a:endParaRPr lang="en-US" sz="3600" spc="-1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802B2E2-477B-48ED-BB85-9ED2F05CAFB8}"/>
                </a:ext>
              </a:extLst>
            </p:cNvPr>
            <p:cNvSpPr/>
            <p:nvPr/>
          </p:nvSpPr>
          <p:spPr>
            <a:xfrm>
              <a:off x="295422" y="2194560"/>
              <a:ext cx="4301615" cy="2278966"/>
            </a:xfrm>
            <a:prstGeom prst="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7865292-A2E4-4EA8-91F8-4EA0012B11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5327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0296650-232C-46F7-A110-0A3C8D46991D}"/>
              </a:ext>
            </a:extLst>
          </p:cNvPr>
          <p:cNvGrpSpPr/>
          <p:nvPr/>
        </p:nvGrpSpPr>
        <p:grpSpPr>
          <a:xfrm>
            <a:off x="527533" y="1800669"/>
            <a:ext cx="8278841" cy="3967089"/>
            <a:chOff x="1308295" y="1631854"/>
            <a:chExt cx="7047915" cy="39670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3DA0C0C3-336A-4EFE-8A83-17AF921CAC4F}"/>
                </a:ext>
              </a:extLst>
            </p:cNvPr>
            <p:cNvSpPr/>
            <p:nvPr/>
          </p:nvSpPr>
          <p:spPr>
            <a:xfrm>
              <a:off x="1308295" y="1631854"/>
              <a:ext cx="7047915" cy="3967089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E8704E22-6961-4AB6-8741-7D45E491B6DB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19" y="1631854"/>
              <a:ext cx="0" cy="396708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464988-2E6A-4AC4-B949-F30F3F9E21E4}"/>
              </a:ext>
            </a:extLst>
          </p:cNvPr>
          <p:cNvSpPr txBox="1"/>
          <p:nvPr/>
        </p:nvSpPr>
        <p:spPr>
          <a:xfrm>
            <a:off x="3835762" y="2511758"/>
            <a:ext cx="454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পাবলিক স্কুলে ভর্তি।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C5CC9DE-3CEE-42AE-8498-C87EC712B0BE}"/>
              </a:ext>
            </a:extLst>
          </p:cNvPr>
          <p:cNvSpPr txBox="1"/>
          <p:nvPr/>
        </p:nvSpPr>
        <p:spPr>
          <a:xfrm>
            <a:off x="2235591" y="1056256"/>
            <a:ext cx="458489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সাথে ডান পাশে মিল কর।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08BE88CA-D23A-4497-9A7F-E61C5C4EED7A}"/>
              </a:ext>
            </a:extLst>
          </p:cNvPr>
          <p:cNvCxnSpPr>
            <a:cxnSpLocks/>
          </p:cNvCxnSpPr>
          <p:nvPr/>
        </p:nvCxnSpPr>
        <p:spPr>
          <a:xfrm>
            <a:off x="534566" y="2396538"/>
            <a:ext cx="827180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D318144-CDFA-462E-A4B0-CCB9045B6455}"/>
              </a:ext>
            </a:extLst>
          </p:cNvPr>
          <p:cNvSpPr txBox="1"/>
          <p:nvPr/>
        </p:nvSpPr>
        <p:spPr>
          <a:xfrm>
            <a:off x="1287194" y="1800665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বাম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5BAB03C-2CF3-4C2A-A392-F933EF2142F7}"/>
              </a:ext>
            </a:extLst>
          </p:cNvPr>
          <p:cNvSpPr txBox="1"/>
          <p:nvPr/>
        </p:nvSpPr>
        <p:spPr>
          <a:xfrm>
            <a:off x="820625" y="253989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A3BC070-A88B-4D3D-9F0E-56812EBFDCEE}"/>
              </a:ext>
            </a:extLst>
          </p:cNvPr>
          <p:cNvSpPr txBox="1"/>
          <p:nvPr/>
        </p:nvSpPr>
        <p:spPr>
          <a:xfrm>
            <a:off x="848758" y="3158877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১৯২৭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2B6C737-FCAC-44AF-8F20-F4891F541384}"/>
              </a:ext>
            </a:extLst>
          </p:cNvPr>
          <p:cNvSpPr txBox="1"/>
          <p:nvPr/>
        </p:nvSpPr>
        <p:spPr>
          <a:xfrm>
            <a:off x="860482" y="3817718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১৯২৯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425E589-2973-4D3F-937F-2451774EF8FB}"/>
              </a:ext>
            </a:extLst>
          </p:cNvPr>
          <p:cNvSpPr txBox="1"/>
          <p:nvPr/>
        </p:nvSpPr>
        <p:spPr>
          <a:xfrm>
            <a:off x="830002" y="4434354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১৯৬৬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E4D3476-E20A-4328-B5A6-78A2D12181A8}"/>
              </a:ext>
            </a:extLst>
          </p:cNvPr>
          <p:cNvSpPr txBox="1"/>
          <p:nvPr/>
        </p:nvSpPr>
        <p:spPr>
          <a:xfrm>
            <a:off x="799523" y="5022856"/>
            <a:ext cx="211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১৯৭০ সাল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652E82-5411-470F-9B97-28D7A6E7A040}"/>
              </a:ext>
            </a:extLst>
          </p:cNvPr>
          <p:cNvSpPr txBox="1"/>
          <p:nvPr/>
        </p:nvSpPr>
        <p:spPr>
          <a:xfrm>
            <a:off x="3898098" y="3750195"/>
            <a:ext cx="410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মুক্তির সনদ ছয় দফা পেশ।  </a:t>
            </a:r>
            <a:endParaRPr lang="en-US" sz="3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13964C3-A3CB-455F-B595-11E2C6723BF1}"/>
              </a:ext>
            </a:extLst>
          </p:cNvPr>
          <p:cNvSpPr txBox="1"/>
          <p:nvPr/>
        </p:nvSpPr>
        <p:spPr>
          <a:xfrm>
            <a:off x="3821681" y="4967247"/>
            <a:ext cx="5042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মুজিবুরের রহমানের জন্ম।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D023BF-C47F-489E-B3F1-4C7A1B18C52B}"/>
              </a:ext>
            </a:extLst>
          </p:cNvPr>
          <p:cNvSpPr txBox="1"/>
          <p:nvPr/>
        </p:nvSpPr>
        <p:spPr>
          <a:xfrm>
            <a:off x="3857057" y="4352219"/>
            <a:ext cx="493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 ভর্তি।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2C68735-77F3-4B26-8901-79CE2662E6D9}"/>
              </a:ext>
            </a:extLst>
          </p:cNvPr>
          <p:cNvSpPr txBox="1"/>
          <p:nvPr/>
        </p:nvSpPr>
        <p:spPr>
          <a:xfrm>
            <a:off x="3890724" y="3173788"/>
            <a:ext cx="4219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আওয়ামীলীগের জয়।   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AB0AC93-504A-4139-9792-B5E0F996C759}"/>
              </a:ext>
            </a:extLst>
          </p:cNvPr>
          <p:cNvSpPr txBox="1"/>
          <p:nvPr/>
        </p:nvSpPr>
        <p:spPr>
          <a:xfrm>
            <a:off x="4618893" y="1840521"/>
            <a:ext cx="169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 পাশ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C2313305-E8C9-42AC-9EA3-B11A9277E2B8}"/>
              </a:ext>
            </a:extLst>
          </p:cNvPr>
          <p:cNvCxnSpPr>
            <a:cxnSpLocks/>
          </p:cNvCxnSpPr>
          <p:nvPr/>
        </p:nvCxnSpPr>
        <p:spPr>
          <a:xfrm>
            <a:off x="2391508" y="2883878"/>
            <a:ext cx="1608745" cy="222462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D785A9D5-0544-4D55-98F0-76FC641DC01C}"/>
              </a:ext>
            </a:extLst>
          </p:cNvPr>
          <p:cNvCxnSpPr>
            <a:cxnSpLocks/>
          </p:cNvCxnSpPr>
          <p:nvPr/>
        </p:nvCxnSpPr>
        <p:spPr>
          <a:xfrm>
            <a:off x="2403230" y="3486444"/>
            <a:ext cx="1589649" cy="115355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1EF13450-E120-4E46-ABB4-763D260F62D0}"/>
              </a:ext>
            </a:extLst>
          </p:cNvPr>
          <p:cNvCxnSpPr>
            <a:cxnSpLocks/>
          </p:cNvCxnSpPr>
          <p:nvPr/>
        </p:nvCxnSpPr>
        <p:spPr>
          <a:xfrm flipV="1">
            <a:off x="2414952" y="2804147"/>
            <a:ext cx="1566205" cy="1284863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283B42B-6935-4CFF-8136-B3B5D5EF395B}"/>
              </a:ext>
            </a:extLst>
          </p:cNvPr>
          <p:cNvCxnSpPr>
            <a:cxnSpLocks/>
          </p:cNvCxnSpPr>
          <p:nvPr/>
        </p:nvCxnSpPr>
        <p:spPr>
          <a:xfrm flipV="1">
            <a:off x="2454810" y="4065852"/>
            <a:ext cx="1568887" cy="70542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5678ADD0-0753-4DC3-97BE-A54CE758A223}"/>
              </a:ext>
            </a:extLst>
          </p:cNvPr>
          <p:cNvCxnSpPr>
            <a:cxnSpLocks/>
          </p:cNvCxnSpPr>
          <p:nvPr/>
        </p:nvCxnSpPr>
        <p:spPr>
          <a:xfrm flipV="1">
            <a:off x="2382124" y="3576107"/>
            <a:ext cx="1734523" cy="176489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14E0765-4A0A-4EC3-A3C3-FFA04945D232}"/>
              </a:ext>
            </a:extLst>
          </p:cNvPr>
          <p:cNvSpPr txBox="1"/>
          <p:nvPr/>
        </p:nvSpPr>
        <p:spPr>
          <a:xfrm>
            <a:off x="3566160" y="70337"/>
            <a:ext cx="1793631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4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3D4B02-4572-4191-9C93-68A5FB1C9C5E}"/>
              </a:ext>
            </a:extLst>
          </p:cNvPr>
          <p:cNvSpPr txBox="1"/>
          <p:nvPr/>
        </p:nvSpPr>
        <p:spPr>
          <a:xfrm>
            <a:off x="3566160" y="506437"/>
            <a:ext cx="201168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24E8CC7-BC67-44B6-B41E-06EFDCEA451A}"/>
              </a:ext>
            </a:extLst>
          </p:cNvPr>
          <p:cNvGrpSpPr/>
          <p:nvPr/>
        </p:nvGrpSpPr>
        <p:grpSpPr>
          <a:xfrm>
            <a:off x="1064455" y="1983545"/>
            <a:ext cx="5364480" cy="758868"/>
            <a:chOff x="1064455" y="1983545"/>
            <a:chExt cx="5364480" cy="75886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29A48A6-1868-4088-8283-98DA63B5CF91}"/>
                </a:ext>
              </a:extLst>
            </p:cNvPr>
            <p:cNvSpPr txBox="1"/>
            <p:nvPr/>
          </p:nvSpPr>
          <p:spPr>
            <a:xfrm>
              <a:off x="1167620" y="205388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১। আমাদের জাতির পিতার নাম কী?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237D8CBF-8970-4E93-85A7-45BE61439ED5}"/>
                </a:ext>
              </a:extLst>
            </p:cNvPr>
            <p:cNvSpPr/>
            <p:nvPr/>
          </p:nvSpPr>
          <p:spPr>
            <a:xfrm>
              <a:off x="1064455" y="1983545"/>
              <a:ext cx="536448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6363533-EE20-4771-BA4F-C60583D6BFEF}"/>
              </a:ext>
            </a:extLst>
          </p:cNvPr>
          <p:cNvGrpSpPr/>
          <p:nvPr/>
        </p:nvGrpSpPr>
        <p:grpSpPr>
          <a:xfrm>
            <a:off x="1078525" y="2895611"/>
            <a:ext cx="5350410" cy="758868"/>
            <a:chOff x="1078525" y="2895611"/>
            <a:chExt cx="5350410" cy="7588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3F82BE4C-93C5-4418-A5C5-14B854873986}"/>
                </a:ext>
              </a:extLst>
            </p:cNvPr>
            <p:cNvSpPr txBox="1"/>
            <p:nvPr/>
          </p:nvSpPr>
          <p:spPr>
            <a:xfrm>
              <a:off x="1137140" y="2937807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তাঁর ডাক নাম কী?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75C9D2F3-237E-4F5F-B67A-31AF718D0510}"/>
                </a:ext>
              </a:extLst>
            </p:cNvPr>
            <p:cNvSpPr/>
            <p:nvPr/>
          </p:nvSpPr>
          <p:spPr>
            <a:xfrm>
              <a:off x="1078525" y="2895611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223C875-EE7B-4D11-AE49-35AF2C1E47A3}"/>
              </a:ext>
            </a:extLst>
          </p:cNvPr>
          <p:cNvGrpSpPr/>
          <p:nvPr/>
        </p:nvGrpSpPr>
        <p:grpSpPr>
          <a:xfrm>
            <a:off x="1048047" y="3807666"/>
            <a:ext cx="5350410" cy="772934"/>
            <a:chOff x="1048047" y="3807666"/>
            <a:chExt cx="5350410" cy="7729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304B712-2B28-4581-80ED-4009FEE25416}"/>
                </a:ext>
              </a:extLst>
            </p:cNvPr>
            <p:cNvSpPr txBox="1"/>
            <p:nvPr/>
          </p:nvSpPr>
          <p:spPr>
            <a:xfrm>
              <a:off x="1078525" y="3807666"/>
              <a:ext cx="51769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৩। ছয়দফা কত সালে পেশ করা হয়?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C29B1A71-5DF3-460D-A569-34A427FFF25C}"/>
                </a:ext>
              </a:extLst>
            </p:cNvPr>
            <p:cNvSpPr/>
            <p:nvPr/>
          </p:nvSpPr>
          <p:spPr>
            <a:xfrm>
              <a:off x="1048047" y="3821732"/>
              <a:ext cx="5350410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813A57A-6FAD-4115-BD7A-48FF6C098D22}"/>
              </a:ext>
            </a:extLst>
          </p:cNvPr>
          <p:cNvGrpSpPr/>
          <p:nvPr/>
        </p:nvGrpSpPr>
        <p:grpSpPr>
          <a:xfrm>
            <a:off x="1045702" y="4691586"/>
            <a:ext cx="7282371" cy="758868"/>
            <a:chOff x="1045702" y="4691586"/>
            <a:chExt cx="7282371" cy="7588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F5DA0D7-4786-435C-8602-B41D52D64228}"/>
                </a:ext>
              </a:extLst>
            </p:cNvPr>
            <p:cNvSpPr txBox="1"/>
            <p:nvPr/>
          </p:nvSpPr>
          <p:spPr>
            <a:xfrm>
              <a:off x="1064455" y="4707984"/>
              <a:ext cx="72636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b="1" spc="-150" dirty="0">
                  <a:latin typeface="NikoshBAN" panose="02000000000000000000" pitchFamily="2" charset="0"/>
                  <a:cs typeface="NikoshBAN" panose="02000000000000000000" pitchFamily="2" charset="0"/>
                </a:rPr>
                <a:t>৪। ১৯৭০ সালের নির্বাচনে কোন দল জয় লাভ করেন 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xmlns="" id="{A39BBB1E-19E3-4661-B5CF-D72522FCFEF4}"/>
                </a:ext>
              </a:extLst>
            </p:cNvPr>
            <p:cNvSpPr/>
            <p:nvPr/>
          </p:nvSpPr>
          <p:spPr>
            <a:xfrm>
              <a:off x="1045702" y="4691586"/>
              <a:ext cx="7052596" cy="758868"/>
            </a:xfrm>
            <a:prstGeom prst="roundRect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1E52178-03CE-4014-B00D-C8A24AB86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3B1809-5711-43EB-9366-99B48BD88EA1}"/>
              </a:ext>
            </a:extLst>
          </p:cNvPr>
          <p:cNvSpPr txBox="1"/>
          <p:nvPr/>
        </p:nvSpPr>
        <p:spPr>
          <a:xfrm>
            <a:off x="3177915" y="1624360"/>
            <a:ext cx="2788170" cy="92333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>
                  <a:solidFill>
                    <a:srgbClr val="000066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ar-SA" sz="5400" b="1" dirty="0">
              <a:ln>
                <a:solidFill>
                  <a:srgbClr val="000066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629992-A64E-4292-8F7E-4E106D469D20}"/>
              </a:ext>
            </a:extLst>
          </p:cNvPr>
          <p:cNvSpPr txBox="1"/>
          <p:nvPr/>
        </p:nvSpPr>
        <p:spPr>
          <a:xfrm>
            <a:off x="49124" y="3276619"/>
            <a:ext cx="4424400" cy="20005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তাছলিমা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bn-IN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endParaRPr lang="en-US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মাদানি</a:t>
            </a:r>
            <a:r>
              <a:rPr lang="en-US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কমপ্লেক্স</a:t>
            </a:r>
            <a:r>
              <a:rPr lang="en-US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sz="2400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রাজবাড়ী</a:t>
            </a:r>
            <a:endParaRPr lang="en-US" sz="28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০১৭১২৬৫৯৮৫৭</a:t>
            </a:r>
            <a:endParaRPr lang="en-US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3C1286-1FAC-429A-9332-4CFA55AAEC25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45" y="1212490"/>
            <a:ext cx="1152483" cy="1747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D52C28-E7E2-4646-A25D-FF733D0649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10" y="2547690"/>
            <a:ext cx="918158" cy="3604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A8D5CBF-379B-4DFD-A9FF-B0DA60CDF3FB}"/>
              </a:ext>
            </a:extLst>
          </p:cNvPr>
          <p:cNvSpPr txBox="1"/>
          <p:nvPr/>
        </p:nvSpPr>
        <p:spPr>
          <a:xfrm>
            <a:off x="5113942" y="3321187"/>
            <a:ext cx="3783986" cy="2123658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700" b="1" dirty="0">
                <a:latin typeface="NikoshBAN" pitchFamily="2" charset="0"/>
                <a:cs typeface="NikoshBAN" pitchFamily="2" charset="0"/>
              </a:rPr>
              <a:t>তৃতীয় 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altLang="en-US" sz="27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(আমাদের জাতির পিতা</a:t>
            </a:r>
            <a:r>
              <a:rPr lang="as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7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2400" b="1" dirty="0">
                <a:latin typeface="NikoshBAN" pitchFamily="2" charset="0"/>
                <a:cs typeface="NikoshBAN" pitchFamily="2" charset="0"/>
              </a:rPr>
              <a:t>পাঠ-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বঙ্গবন্ধুর শিক্ষা ও সংগ্রামী জীবন  </a:t>
            </a:r>
            <a:endParaRPr lang="as-IN" sz="2400" b="1" dirty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700" b="1" dirty="0">
                <a:latin typeface="NikoshBAN" pitchFamily="2" charset="0"/>
                <a:cs typeface="NikoshBAN" pitchFamily="2" charset="0"/>
              </a:rPr>
              <a:t>: ৪৫ </a:t>
            </a:r>
            <a:r>
              <a:rPr lang="en-US" sz="2700" b="1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IN" sz="27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784A41E-66BC-4184-BBFA-6B863AB065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xmlns="" id="{AE8AC24D-D164-4EC7-8220-096585154C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35" y="55649"/>
            <a:ext cx="1687938" cy="988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BF72548-5B43-4F9C-B902-9C2F64002F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117" y="976251"/>
            <a:ext cx="1745523" cy="23003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AABD411-AF65-4D59-A8BF-C130B68AC8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3368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3D4B02-4572-4191-9C93-68A5FB1C9C5E}"/>
              </a:ext>
            </a:extLst>
          </p:cNvPr>
          <p:cNvSpPr txBox="1"/>
          <p:nvPr/>
        </p:nvSpPr>
        <p:spPr>
          <a:xfrm>
            <a:off x="3344594" y="1189050"/>
            <a:ext cx="265176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FA6847-69C4-4262-8766-48316A402454}"/>
              </a:ext>
            </a:extLst>
          </p:cNvPr>
          <p:cNvSpPr txBox="1"/>
          <p:nvPr/>
        </p:nvSpPr>
        <p:spPr>
          <a:xfrm>
            <a:off x="886265" y="2883876"/>
            <a:ext cx="737147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spc="-150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প্রথম জীবন ও রাজনৈতিক কাজ সম্পর্কে ৫টি বাক্য লিখে আনবে।   </a:t>
            </a:r>
            <a:endParaRPr lang="en-US" sz="4800" b="1" spc="-150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7AE54F5-AAB6-4090-ADDC-1D3F752B69E8}"/>
              </a:ext>
            </a:extLst>
          </p:cNvPr>
          <p:cNvSpPr/>
          <p:nvPr/>
        </p:nvSpPr>
        <p:spPr>
          <a:xfrm>
            <a:off x="773723" y="2686929"/>
            <a:ext cx="7624689" cy="1899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62736F-5938-4539-A7C7-0B900BBC07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8611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2F1766-BD95-4132-BF85-0B53B4170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xmlns="" id="{F68D0451-3A34-46A2-9665-5A49FD39A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570" y="55649"/>
            <a:ext cx="1687938" cy="988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931B126-8A86-4EC0-8CA8-4D8331708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1630091"/>
            <a:ext cx="4051496" cy="5143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3560E44-E5F8-4A48-A9B4-AF1AA8EC7318}"/>
              </a:ext>
            </a:extLst>
          </p:cNvPr>
          <p:cNvSpPr txBox="1"/>
          <p:nvPr/>
        </p:nvSpPr>
        <p:spPr>
          <a:xfrm>
            <a:off x="2316811" y="436097"/>
            <a:ext cx="48392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9ED5AC5-9784-4CEC-A1EC-4D6298B9EB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21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xmlns="" id="{ADD2F96D-DB83-48F1-B1AE-B3CC7657E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663953"/>
              </p:ext>
            </p:extLst>
          </p:nvPr>
        </p:nvGraphicFramePr>
        <p:xfrm>
          <a:off x="3297189" y="2650197"/>
          <a:ext cx="2090737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Packager Shell Object" showAsIcon="1" r:id="rId3" imgW="1006200" imgH="491040" progId="Package">
                  <p:embed/>
                </p:oleObj>
              </mc:Choice>
              <mc:Fallback>
                <p:oleObj name="Packager Shell Object" showAsIcon="1" r:id="rId3" imgW="1006200" imgH="491040" progId="Package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xmlns="" id="{E8682438-CF7B-4D9D-8B51-F45816811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7189" y="2650197"/>
                        <a:ext cx="2090737" cy="1017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BB63FF7-F271-4149-BC78-4EED5926EB96}"/>
              </a:ext>
            </a:extLst>
          </p:cNvPr>
          <p:cNvSpPr txBox="1"/>
          <p:nvPr/>
        </p:nvSpPr>
        <p:spPr>
          <a:xfrm>
            <a:off x="1266092" y="926310"/>
            <a:ext cx="6977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অডিওটি শুনি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5397E8-8330-412A-A18B-9D0DD59567FA}"/>
              </a:ext>
            </a:extLst>
          </p:cNvPr>
          <p:cNvSpPr txBox="1"/>
          <p:nvPr/>
        </p:nvSpPr>
        <p:spPr>
          <a:xfrm>
            <a:off x="2806998" y="4286678"/>
            <a:ext cx="300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ভাষণটি কার?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8C4B51-F058-427C-8AE0-E4C79743746E}"/>
              </a:ext>
            </a:extLst>
          </p:cNvPr>
          <p:cNvSpPr txBox="1"/>
          <p:nvPr/>
        </p:nvSpPr>
        <p:spPr>
          <a:xfrm>
            <a:off x="573257" y="5382625"/>
            <a:ext cx="8363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spc="-15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বঙ্গবন্ধু শেখ মুজিবুর রহমান।  </a:t>
            </a:r>
            <a:endParaRPr lang="en-US" sz="4000" b="1" spc="-15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5615A14-49B1-4BB7-B2E1-AEFD004D8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2E7451-02D3-4382-B68A-B2B97EFCCB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367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2672864" y="309490"/>
            <a:ext cx="3418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ছবি গুলো দেখ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F69AC74-7283-4F1A-8123-60E5DF1D6B3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68" y="1570146"/>
            <a:ext cx="2743200" cy="3017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B73ED81-E062-4DE9-859D-24ED0066E93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311" y="1570146"/>
            <a:ext cx="288392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81BD6A-7659-44D3-AF3C-BC53D6C238FC}"/>
              </a:ext>
            </a:extLst>
          </p:cNvPr>
          <p:cNvSpPr txBox="1"/>
          <p:nvPr/>
        </p:nvSpPr>
        <p:spPr>
          <a:xfrm>
            <a:off x="3846717" y="4830563"/>
            <a:ext cx="1910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BAB778D-E168-484B-BF5A-6F33DAFCA8F7}"/>
              </a:ext>
            </a:extLst>
          </p:cNvPr>
          <p:cNvSpPr txBox="1"/>
          <p:nvPr/>
        </p:nvSpPr>
        <p:spPr>
          <a:xfrm>
            <a:off x="195328" y="5626407"/>
            <a:ext cx="8498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“বঙ্গবন্ধু শেখ মুজিবুর রহমান” আমাদের জাতির পিতা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A450EC0-1748-483E-BBB6-FEA045683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D7F8B6-4F61-4E1F-9DF4-2F9C652884C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5" y="1570146"/>
            <a:ext cx="2743200" cy="301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7BFFAD4-62CB-464A-9380-5DBD220E07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9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7986807-17CC-4623-B58D-3E703DA80C54}"/>
              </a:ext>
            </a:extLst>
          </p:cNvPr>
          <p:cNvGrpSpPr/>
          <p:nvPr/>
        </p:nvGrpSpPr>
        <p:grpSpPr>
          <a:xfrm>
            <a:off x="2135944" y="914400"/>
            <a:ext cx="5922497" cy="1758462"/>
            <a:chOff x="422032" y="239150"/>
            <a:chExt cx="5922497" cy="17584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0979185-74DD-47A9-84A1-EFF78359C7EF}"/>
                </a:ext>
              </a:extLst>
            </p:cNvPr>
            <p:cNvSpPr txBox="1"/>
            <p:nvPr/>
          </p:nvSpPr>
          <p:spPr>
            <a:xfrm>
              <a:off x="968327" y="733660"/>
              <a:ext cx="537620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আজকে আমাদের পাঠ </a:t>
              </a:r>
            </a:p>
          </p:txBody>
        </p:sp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xmlns="" id="{04BCC7F0-77CB-4608-A288-C023F477F0B3}"/>
                </a:ext>
              </a:extLst>
            </p:cNvPr>
            <p:cNvSpPr/>
            <p:nvPr/>
          </p:nvSpPr>
          <p:spPr>
            <a:xfrm>
              <a:off x="422032" y="239150"/>
              <a:ext cx="5683346" cy="1758462"/>
            </a:xfrm>
            <a:prstGeom prst="cloudCallout">
              <a:avLst>
                <a:gd name="adj1" fmla="val 8243"/>
                <a:gd name="adj2" fmla="val 89244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2B427B-D704-4F75-92D4-B9C46F861055}"/>
              </a:ext>
            </a:extLst>
          </p:cNvPr>
          <p:cNvSpPr txBox="1"/>
          <p:nvPr/>
        </p:nvSpPr>
        <p:spPr>
          <a:xfrm>
            <a:off x="2377441" y="3583133"/>
            <a:ext cx="53152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1410FB0-A8AC-4AA3-AFF1-93EDE1CEBB1D}"/>
              </a:ext>
            </a:extLst>
          </p:cNvPr>
          <p:cNvSpPr/>
          <p:nvPr/>
        </p:nvSpPr>
        <p:spPr>
          <a:xfrm>
            <a:off x="2135944" y="4741204"/>
            <a:ext cx="633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as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-3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 বঙ্গবন্ধুর শিক্ষা ও সংগ্রামী জীবন ) </a:t>
            </a:r>
            <a:endParaRPr lang="en-US" sz="4000" spc="-3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A9A1F8C-F589-457B-9BF6-2BF59A15E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A3361F-067F-4FD0-B56E-AAD29DD52E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9966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3355144" y="968301"/>
            <a:ext cx="2433711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9DBCD3-C549-4AD0-B6C7-68D1B50BF959}"/>
              </a:ext>
            </a:extLst>
          </p:cNvPr>
          <p:cNvSpPr txBox="1"/>
          <p:nvPr/>
        </p:nvSpPr>
        <p:spPr>
          <a:xfrm>
            <a:off x="590847" y="3070748"/>
            <a:ext cx="362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3298A02-BE02-41C9-9C0C-3F5767DEE5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DA8EE76-C17C-426B-A45D-6C41B1CAE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0D3CD4-554C-4ACE-8D21-BA5A19A767C2}"/>
              </a:ext>
            </a:extLst>
          </p:cNvPr>
          <p:cNvSpPr/>
          <p:nvPr/>
        </p:nvSpPr>
        <p:spPr>
          <a:xfrm>
            <a:off x="175844" y="3806161"/>
            <a:ext cx="8897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১৪.১.১ আমাদের জাতির পিতার নাম বলতে পারবে।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১৪.১.২ জাতির পিতার জীবিনী সংক্ষেপে বলতে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00952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55A8E3F-330C-41D1-9ED6-BB252DCFF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8" y="1705734"/>
            <a:ext cx="4379120" cy="2919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F2D4F0-5A29-42C5-AC44-ABECAAED4E6E}"/>
              </a:ext>
            </a:extLst>
          </p:cNvPr>
          <p:cNvSpPr txBox="1"/>
          <p:nvPr/>
        </p:nvSpPr>
        <p:spPr>
          <a:xfrm>
            <a:off x="365756" y="5064374"/>
            <a:ext cx="832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IN" sz="3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১৯২০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bn-IN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মার্চ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জেলার </a:t>
            </a:r>
            <a:r>
              <a:rPr lang="bn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গ্রামে জন্মগ্রহণ করেন।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EBEBDB-B364-4E8C-A2E0-D60A3FEABAD7}"/>
              </a:ext>
            </a:extLst>
          </p:cNvPr>
          <p:cNvSpPr txBox="1"/>
          <p:nvPr/>
        </p:nvSpPr>
        <p:spPr>
          <a:xfrm>
            <a:off x="1557998" y="984388"/>
            <a:ext cx="7445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825FF5-5413-440B-8250-13A4AA725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E11CDB4-A75A-40BA-85AF-F9F6B13CE895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80" y="1691813"/>
            <a:ext cx="429768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91EDD0A-44B3-4E7E-B3C9-C73F67F576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979185-74DD-47A9-84A1-EFF78359C7EF}"/>
              </a:ext>
            </a:extLst>
          </p:cNvPr>
          <p:cNvSpPr txBox="1"/>
          <p:nvPr/>
        </p:nvSpPr>
        <p:spPr>
          <a:xfrm>
            <a:off x="2757269" y="336494"/>
            <a:ext cx="47408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ছিল </a:t>
            </a:r>
            <a:r>
              <a:rPr lang="bn-IN" sz="4400" b="1" spc="-15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খোকা</a:t>
            </a:r>
            <a:r>
              <a:rPr lang="bn-IN" sz="44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22EA0E-8A84-4269-8881-2E142B47D8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8" y="1705709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46BC4-383C-45B2-BB88-20041EE4B5C0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0" y="1753532"/>
            <a:ext cx="36576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9C2D53B-7C64-49ED-9076-8354B66676B7}"/>
              </a:ext>
            </a:extLst>
          </p:cNvPr>
          <p:cNvSpPr txBox="1"/>
          <p:nvPr/>
        </p:nvSpPr>
        <p:spPr>
          <a:xfrm>
            <a:off x="237978" y="4707869"/>
            <a:ext cx="413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বাবার নাম </a:t>
            </a:r>
            <a:r>
              <a:rPr lang="bn-IN" sz="3600" b="1" spc="-1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 লুৎফর রহমান  </a:t>
            </a:r>
            <a:endParaRPr lang="en-US" sz="3600" b="1" spc="-1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751A81-5897-476C-A102-3997F3B8B259}"/>
              </a:ext>
            </a:extLst>
          </p:cNvPr>
          <p:cNvSpPr txBox="1"/>
          <p:nvPr/>
        </p:nvSpPr>
        <p:spPr>
          <a:xfrm>
            <a:off x="4979969" y="4632601"/>
            <a:ext cx="392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মায়ের নাম </a:t>
            </a:r>
            <a:r>
              <a:rPr lang="bn-IN" sz="3600" b="1" spc="-15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সায়েরা খাতুন  </a:t>
            </a:r>
            <a:endParaRPr lang="en-US" sz="3600" b="1" spc="-15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DEE1AC-C951-4252-99FD-642938C116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3A0C44-19FF-4E89-8701-AFBDC08D2C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8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95CA20-5BD4-49BB-9F82-8BE2C3934F7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ACA19D-9386-48D7-BB45-15777E301513}"/>
              </a:ext>
            </a:extLst>
          </p:cNvPr>
          <p:cNvSpPr txBox="1"/>
          <p:nvPr/>
        </p:nvSpPr>
        <p:spPr>
          <a:xfrm>
            <a:off x="70341" y="5093969"/>
            <a:ext cx="9017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 জীবন শুরু হয় ৭বছর বয়সে </a:t>
            </a:r>
            <a:r>
              <a:rPr lang="bn-IN" sz="3600" b="1" spc="-15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 প্রাথমিক বিদ্যালয়ে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CAE735-AD24-48D1-B6E4-17484955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630" y="899803"/>
            <a:ext cx="5568659" cy="3977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F25A331-76E3-4598-BFB6-19F2A3AE88DA}"/>
              </a:ext>
            </a:extLst>
          </p:cNvPr>
          <p:cNvSpPr txBox="1"/>
          <p:nvPr/>
        </p:nvSpPr>
        <p:spPr>
          <a:xfrm>
            <a:off x="126611" y="5740300"/>
            <a:ext cx="894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পাশ করেন </a:t>
            </a:r>
            <a:r>
              <a:rPr lang="bn-IN" sz="3600" b="1" spc="-15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 স্কুল </a:t>
            </a:r>
            <a:r>
              <a:rPr lang="bn-IN" sz="3600" b="1" spc="-150" dirty="0">
                <a:latin typeface="NikoshBAN" panose="02000000000000000000" pitchFamily="2" charset="0"/>
                <a:cs typeface="NikoshBAN" panose="02000000000000000000" pitchFamily="2" charset="0"/>
              </a:rPr>
              <a:t>থেকে।  </a:t>
            </a:r>
            <a:endParaRPr lang="en-US" sz="3600" b="1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50ABBDD-0EB2-42F5-94DA-FC518D320B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" y="74764"/>
            <a:ext cx="1097938" cy="1081454"/>
          </a:xfrm>
          <a:prstGeom prst="ellipse">
            <a:avLst/>
          </a:prstGeom>
          <a:ln w="31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3AC9575-35AC-4B0A-B08C-BEED14126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210" y="59730"/>
            <a:ext cx="745588" cy="103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451</Words>
  <Application>Microsoft Office PowerPoint</Application>
  <PresentationFormat>On-screen Show (4:3)</PresentationFormat>
  <Paragraphs>86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</cp:lastModifiedBy>
  <cp:revision>71</cp:revision>
  <dcterms:created xsi:type="dcterms:W3CDTF">2019-10-05T13:32:40Z</dcterms:created>
  <dcterms:modified xsi:type="dcterms:W3CDTF">2019-10-16T15:32:42Z</dcterms:modified>
</cp:coreProperties>
</file>