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9" d="100"/>
          <a:sy n="59" d="100"/>
        </p:scale>
        <p:origin x="-1128" y="-27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08-Sep-19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08-Sep-19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08-Sep-19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08-Sep-19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08-Sep-19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Gmail-mohinuddin22333@gmail.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9372600" cy="6858000"/>
            <a:chOff x="0" y="0"/>
            <a:chExt cx="9372600" cy="6858000"/>
          </a:xfrm>
        </p:grpSpPr>
        <p:sp>
          <p:nvSpPr>
            <p:cNvPr id="3" name="TextBox 2"/>
            <p:cNvSpPr txBox="1"/>
            <p:nvPr/>
          </p:nvSpPr>
          <p:spPr>
            <a:xfrm>
              <a:off x="2667000" y="5657671"/>
              <a:ext cx="6705600" cy="1200329"/>
            </a:xfrm>
            <a:prstGeom prst="rect">
              <a:avLst/>
            </a:prstGeom>
            <a:noFill/>
          </p:spPr>
          <p:txBody>
            <a:bodyPr wrap="square" rtlCol="0">
              <a:spAutoFit/>
            </a:bodyPr>
            <a:lstStyle/>
            <a:p>
              <a:pPr algn="ctr"/>
              <a:r>
                <a:rPr lang="en-US" sz="7200" b="1" i="1" dirty="0" smtClean="0">
                  <a:solidFill>
                    <a:srgbClr val="FF0000"/>
                  </a:solidFill>
                  <a:latin typeface="Times New Roman" pitchFamily="18" charset="0"/>
                  <a:cs typeface="Times New Roman" pitchFamily="18" charset="0"/>
                </a:rPr>
                <a:t>All are welcome </a:t>
              </a:r>
              <a:endParaRPr lang="en-US" sz="7200" b="1" i="1" dirty="0">
                <a:solidFill>
                  <a:srgbClr val="FF0000"/>
                </a:solidFill>
                <a:latin typeface="Times New Roman" pitchFamily="18" charset="0"/>
                <a:cs typeface="Times New Roman" pitchFamily="18" charset="0"/>
              </a:endParaRPr>
            </a:p>
          </p:txBody>
        </p:sp>
        <p:pic>
          <p:nvPicPr>
            <p:cNvPr id="5" name="Picture 4" descr="3.jpg"/>
            <p:cNvPicPr>
              <a:picLocks noChangeAspect="1"/>
            </p:cNvPicPr>
            <p:nvPr/>
          </p:nvPicPr>
          <p:blipFill>
            <a:blip r:embed="rId2"/>
            <a:stretch>
              <a:fillRect/>
            </a:stretch>
          </p:blipFill>
          <p:spPr>
            <a:xfrm>
              <a:off x="0" y="0"/>
              <a:ext cx="9144000" cy="57912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0"/>
            <a:ext cx="9144000" cy="1219200"/>
            <a:chOff x="0" y="0"/>
            <a:chExt cx="9144000" cy="1219200"/>
          </a:xfrm>
        </p:grpSpPr>
        <p:sp>
          <p:nvSpPr>
            <p:cNvPr id="2" name="Down Ribbon 1"/>
            <p:cNvSpPr/>
            <p:nvPr/>
          </p:nvSpPr>
          <p:spPr>
            <a:xfrm>
              <a:off x="0" y="0"/>
              <a:ext cx="9144000" cy="1219200"/>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86000" y="457200"/>
              <a:ext cx="4572000" cy="523220"/>
            </a:xfrm>
            <a:prstGeom prst="rect">
              <a:avLst/>
            </a:prstGeom>
            <a:solidFill>
              <a:schemeClr val="tx1"/>
            </a:solidFill>
          </p:spPr>
          <p:txBody>
            <a:bodyPr wrap="square" rtlCol="0">
              <a:spAutoFit/>
            </a:bodyPr>
            <a:lstStyle/>
            <a:p>
              <a:pPr algn="ctr"/>
              <a:r>
                <a:rPr lang="en-US" sz="2800" dirty="0" smtClean="0">
                  <a:solidFill>
                    <a:schemeClr val="bg1"/>
                  </a:solidFill>
                </a:rPr>
                <a:t>Introduce of the teacher </a:t>
              </a:r>
              <a:endParaRPr lang="en-US" sz="2800" dirty="0">
                <a:solidFill>
                  <a:schemeClr val="bg1"/>
                </a:solidFill>
              </a:endParaRPr>
            </a:p>
          </p:txBody>
        </p:sp>
      </p:grpSp>
      <p:grpSp>
        <p:nvGrpSpPr>
          <p:cNvPr id="12" name="Group 11"/>
          <p:cNvGrpSpPr/>
          <p:nvPr/>
        </p:nvGrpSpPr>
        <p:grpSpPr>
          <a:xfrm>
            <a:off x="0" y="1447800"/>
            <a:ext cx="5105400" cy="4495800"/>
            <a:chOff x="0" y="1447800"/>
            <a:chExt cx="5105400" cy="4343400"/>
          </a:xfrm>
        </p:grpSpPr>
        <p:sp>
          <p:nvSpPr>
            <p:cNvPr id="5" name="Vertical Scroll 4"/>
            <p:cNvSpPr/>
            <p:nvPr/>
          </p:nvSpPr>
          <p:spPr>
            <a:xfrm>
              <a:off x="0" y="1447800"/>
              <a:ext cx="5105400" cy="43434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9600" y="2590800"/>
              <a:ext cx="3962400" cy="2308324"/>
            </a:xfrm>
            <a:prstGeom prst="rect">
              <a:avLst/>
            </a:prstGeom>
            <a:solidFill>
              <a:schemeClr val="tx1"/>
            </a:solidFill>
          </p:spPr>
          <p:txBody>
            <a:bodyPr wrap="square" rtlCol="0">
              <a:spAutoFit/>
            </a:bodyPr>
            <a:lstStyle/>
            <a:p>
              <a:pPr algn="ctr"/>
              <a:r>
                <a:rPr lang="en-US" sz="2000" dirty="0" smtClean="0">
                  <a:solidFill>
                    <a:schemeClr val="bg1"/>
                  </a:solidFill>
                  <a:latin typeface="Times New Roman" pitchFamily="18" charset="0"/>
                  <a:cs typeface="Times New Roman" pitchFamily="18" charset="0"/>
                </a:rPr>
                <a:t>Name: </a:t>
              </a:r>
              <a:r>
                <a:rPr lang="en-US" sz="2000" b="1" dirty="0" err="1" smtClean="0">
                  <a:solidFill>
                    <a:schemeClr val="bg1"/>
                  </a:solidFill>
                  <a:latin typeface="Times New Roman" pitchFamily="18" charset="0"/>
                  <a:cs typeface="Times New Roman" pitchFamily="18" charset="0"/>
                </a:rPr>
                <a:t>Md.Mohin</a:t>
              </a:r>
              <a:r>
                <a:rPr lang="en-US" sz="2000" b="1" dirty="0" smtClean="0">
                  <a:solidFill>
                    <a:schemeClr val="bg1"/>
                  </a:solidFill>
                  <a:latin typeface="Times New Roman" pitchFamily="18" charset="0"/>
                  <a:cs typeface="Times New Roman" pitchFamily="18" charset="0"/>
                </a:rPr>
                <a:t> </a:t>
              </a:r>
              <a:r>
                <a:rPr lang="en-US" sz="2000" b="1" dirty="0" err="1" smtClean="0">
                  <a:solidFill>
                    <a:schemeClr val="bg1"/>
                  </a:solidFill>
                  <a:latin typeface="Times New Roman" pitchFamily="18" charset="0"/>
                  <a:cs typeface="Times New Roman" pitchFamily="18" charset="0"/>
                </a:rPr>
                <a:t>Uddin</a:t>
              </a:r>
              <a:r>
                <a:rPr lang="en-US" sz="2000" b="1" dirty="0" smtClean="0">
                  <a:solidFill>
                    <a:schemeClr val="bg1"/>
                  </a:solidFill>
                  <a:latin typeface="Times New Roman" pitchFamily="18" charset="0"/>
                  <a:cs typeface="Times New Roman" pitchFamily="18" charset="0"/>
                </a:rPr>
                <a:t> </a:t>
              </a:r>
            </a:p>
            <a:p>
              <a:pPr algn="ctr"/>
              <a:r>
                <a:rPr lang="en-US" sz="2000" dirty="0" smtClean="0">
                  <a:solidFill>
                    <a:schemeClr val="bg1"/>
                  </a:solidFill>
                  <a:latin typeface="Times New Roman" pitchFamily="18" charset="0"/>
                  <a:cs typeface="Times New Roman" pitchFamily="18" charset="0"/>
                </a:rPr>
                <a:t>Assistant teacher </a:t>
              </a:r>
            </a:p>
            <a:p>
              <a:pPr algn="ctr"/>
              <a:r>
                <a:rPr lang="en-US" sz="2000" dirty="0" err="1" smtClean="0">
                  <a:solidFill>
                    <a:schemeClr val="bg1"/>
                  </a:solidFill>
                  <a:latin typeface="Times New Roman" pitchFamily="18" charset="0"/>
                  <a:cs typeface="Times New Roman" pitchFamily="18" charset="0"/>
                </a:rPr>
                <a:t>Lalargown</a:t>
              </a:r>
              <a:r>
                <a:rPr lang="en-US" sz="2000" dirty="0" smtClean="0">
                  <a:solidFill>
                    <a:schemeClr val="bg1"/>
                  </a:solidFill>
                  <a:latin typeface="Times New Roman" pitchFamily="18" charset="0"/>
                  <a:cs typeface="Times New Roman" pitchFamily="18" charset="0"/>
                </a:rPr>
                <a:t> </a:t>
              </a:r>
              <a:r>
                <a:rPr lang="en-US" sz="2000" dirty="0" err="1" smtClean="0">
                  <a:solidFill>
                    <a:schemeClr val="bg1"/>
                  </a:solidFill>
                  <a:latin typeface="Times New Roman" pitchFamily="18" charset="0"/>
                  <a:cs typeface="Times New Roman" pitchFamily="18" charset="0"/>
                </a:rPr>
                <a:t>Gov.Primary</a:t>
              </a:r>
              <a:r>
                <a:rPr lang="en-US" sz="2000" dirty="0" smtClean="0">
                  <a:solidFill>
                    <a:schemeClr val="bg1"/>
                  </a:solidFill>
                  <a:latin typeface="Times New Roman" pitchFamily="18" charset="0"/>
                  <a:cs typeface="Times New Roman" pitchFamily="18" charset="0"/>
                </a:rPr>
                <a:t> School</a:t>
              </a:r>
            </a:p>
            <a:p>
              <a:pPr algn="ctr"/>
              <a:r>
                <a:rPr lang="en-US" sz="2000" dirty="0" err="1" smtClean="0">
                  <a:solidFill>
                    <a:schemeClr val="bg1"/>
                  </a:solidFill>
                  <a:latin typeface="Times New Roman" pitchFamily="18" charset="0"/>
                  <a:cs typeface="Times New Roman" pitchFamily="18" charset="0"/>
                </a:rPr>
                <a:t>Bishwamberpur,Sunamgong</a:t>
              </a:r>
              <a:r>
                <a:rPr lang="en-US" sz="2000" dirty="0" smtClean="0">
                  <a:solidFill>
                    <a:schemeClr val="bg1"/>
                  </a:solidFill>
                  <a:latin typeface="Times New Roman" pitchFamily="18" charset="0"/>
                  <a:cs typeface="Times New Roman" pitchFamily="18" charset="0"/>
                </a:rPr>
                <a:t>.</a:t>
              </a:r>
            </a:p>
            <a:p>
              <a:pPr algn="ctr"/>
              <a:r>
                <a:rPr lang="en-US" sz="2000" dirty="0" smtClean="0">
                  <a:solidFill>
                    <a:schemeClr val="bg1"/>
                  </a:solidFill>
                  <a:latin typeface="Times New Roman" pitchFamily="18" charset="0"/>
                  <a:cs typeface="Times New Roman" pitchFamily="18" charset="0"/>
                </a:rPr>
                <a:t>Mobile -01915-216561</a:t>
              </a:r>
            </a:p>
            <a:p>
              <a:pPr algn="ctr"/>
              <a:r>
                <a:rPr lang="en-US" sz="2000" dirty="0" smtClean="0">
                  <a:solidFill>
                    <a:schemeClr val="bg1"/>
                  </a:solidFill>
                  <a:latin typeface="Times New Roman" pitchFamily="18" charset="0"/>
                  <a:cs typeface="Times New Roman" pitchFamily="18" charset="0"/>
                  <a:hlinkClick r:id="rId2"/>
                </a:rPr>
                <a:t>Gmail mohinuddin22333@gmail.com</a:t>
              </a:r>
              <a:r>
                <a:rPr lang="en-US" sz="2400" dirty="0" smtClean="0">
                  <a:solidFill>
                    <a:schemeClr val="bg1"/>
                  </a:solidFill>
                  <a:latin typeface="Times New Roman" pitchFamily="18" charset="0"/>
                  <a:cs typeface="Times New Roman" pitchFamily="18" charset="0"/>
                </a:rPr>
                <a:t> </a:t>
              </a:r>
              <a:endParaRPr lang="en-US" sz="2400" dirty="0">
                <a:solidFill>
                  <a:schemeClr val="bg1"/>
                </a:solidFill>
                <a:latin typeface="Times New Roman" pitchFamily="18" charset="0"/>
                <a:cs typeface="Times New Roman" pitchFamily="18" charset="0"/>
              </a:endParaRPr>
            </a:p>
          </p:txBody>
        </p:sp>
      </p:grpSp>
      <p:grpSp>
        <p:nvGrpSpPr>
          <p:cNvPr id="11" name="Group 10"/>
          <p:cNvGrpSpPr/>
          <p:nvPr/>
        </p:nvGrpSpPr>
        <p:grpSpPr>
          <a:xfrm>
            <a:off x="5181600" y="1447800"/>
            <a:ext cx="3810000" cy="5109865"/>
            <a:chOff x="5181600" y="1447800"/>
            <a:chExt cx="3810000" cy="5109865"/>
          </a:xfrm>
        </p:grpSpPr>
        <p:sp>
          <p:nvSpPr>
            <p:cNvPr id="7" name="Flowchart: Predefined Process 6"/>
            <p:cNvSpPr/>
            <p:nvPr/>
          </p:nvSpPr>
          <p:spPr>
            <a:xfrm>
              <a:off x="5181600" y="1447800"/>
              <a:ext cx="3810000" cy="4419600"/>
            </a:xfrm>
            <a:prstGeom prst="flowChartPredefined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20180702_225923.jpg"/>
            <p:cNvPicPr>
              <a:picLocks noChangeAspect="1"/>
            </p:cNvPicPr>
            <p:nvPr/>
          </p:nvPicPr>
          <p:blipFill>
            <a:blip r:embed="rId3" cstate="print"/>
            <a:stretch>
              <a:fillRect/>
            </a:stretch>
          </p:blipFill>
          <p:spPr>
            <a:xfrm>
              <a:off x="5562600" y="1752600"/>
              <a:ext cx="3002726" cy="3733800"/>
            </a:xfrm>
            <a:prstGeom prst="rect">
              <a:avLst/>
            </a:prstGeom>
          </p:spPr>
        </p:pic>
        <p:sp>
          <p:nvSpPr>
            <p:cNvPr id="10" name="TextBox 9"/>
            <p:cNvSpPr txBox="1"/>
            <p:nvPr/>
          </p:nvSpPr>
          <p:spPr>
            <a:xfrm>
              <a:off x="5562600" y="6096000"/>
              <a:ext cx="2819400" cy="461665"/>
            </a:xfrm>
            <a:prstGeom prst="rect">
              <a:avLst/>
            </a:prstGeom>
            <a:noFill/>
          </p:spPr>
          <p:txBody>
            <a:bodyPr wrap="square" rtlCol="0">
              <a:spAutoFit/>
            </a:bodyPr>
            <a:lstStyle/>
            <a:p>
              <a:pPr algn="ctr"/>
              <a:r>
                <a:rPr lang="en-US" sz="2400" dirty="0" err="1" smtClean="0">
                  <a:solidFill>
                    <a:srgbClr val="FF0000"/>
                  </a:solidFill>
                </a:rPr>
                <a:t>Md.Mohin</a:t>
              </a:r>
              <a:r>
                <a:rPr lang="en-US" sz="2400" dirty="0" smtClean="0">
                  <a:solidFill>
                    <a:srgbClr val="FF0000"/>
                  </a:solidFill>
                </a:rPr>
                <a:t> </a:t>
              </a:r>
              <a:r>
                <a:rPr lang="en-US" sz="2400" dirty="0" err="1" smtClean="0">
                  <a:solidFill>
                    <a:srgbClr val="FF0000"/>
                  </a:solidFill>
                </a:rPr>
                <a:t>Uddin</a:t>
              </a:r>
              <a:r>
                <a:rPr lang="en-US" sz="2400" dirty="0" smtClean="0">
                  <a:solidFill>
                    <a:srgbClr val="FF0000"/>
                  </a:solidFill>
                </a:rPr>
                <a:t> </a:t>
              </a:r>
              <a:endParaRPr lang="en-US" sz="2400"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ertical Scroll 2"/>
          <p:cNvSpPr/>
          <p:nvPr/>
        </p:nvSpPr>
        <p:spPr>
          <a:xfrm>
            <a:off x="0" y="0"/>
            <a:ext cx="9144000" cy="60960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533400" y="838200"/>
            <a:ext cx="8077200" cy="923330"/>
          </a:xfrm>
          <a:prstGeom prst="rect">
            <a:avLst/>
          </a:prstGeom>
          <a:noFill/>
        </p:spPr>
        <p:txBody>
          <a:bodyPr wrap="square" rtlCol="0">
            <a:spAutoFit/>
          </a:bodyPr>
          <a:lstStyle/>
          <a:p>
            <a:pPr algn="ctr"/>
            <a:r>
              <a:rPr lang="en-US" sz="5400" b="1" dirty="0" smtClean="0">
                <a:solidFill>
                  <a:srgbClr val="FF0000"/>
                </a:solidFill>
                <a:latin typeface="Times New Roman" panose="02020603050405020304" pitchFamily="18" charset="0"/>
                <a:cs typeface="Times New Roman" panose="02020603050405020304" pitchFamily="18" charset="0"/>
              </a:rPr>
              <a:t>Introduction of the lesson</a:t>
            </a:r>
            <a:endParaRPr lang="en-US" sz="5400" b="1" dirty="0">
              <a:solidFill>
                <a:srgbClr val="FF0000"/>
              </a:solidFill>
            </a:endParaRPr>
          </a:p>
        </p:txBody>
      </p:sp>
      <p:sp>
        <p:nvSpPr>
          <p:cNvPr id="5" name="TextBox 4"/>
          <p:cNvSpPr txBox="1"/>
          <p:nvPr/>
        </p:nvSpPr>
        <p:spPr>
          <a:xfrm>
            <a:off x="1905000" y="1905000"/>
            <a:ext cx="6248400" cy="3693319"/>
          </a:xfrm>
          <a:prstGeom prst="rect">
            <a:avLst/>
          </a:prstGeom>
          <a:noFill/>
        </p:spPr>
        <p:txBody>
          <a:bodyPr wrap="square" rtlCol="0">
            <a:spAutoFit/>
          </a:bodyPr>
          <a:lstStyle/>
          <a:p>
            <a:pPr algn="ctr"/>
            <a:r>
              <a:rPr lang="en-US" sz="3600" b="1" dirty="0" err="1" smtClean="0">
                <a:solidFill>
                  <a:srgbClr val="FF0000"/>
                </a:solidFill>
                <a:latin typeface="Times New Roman" panose="02020603050405020304" pitchFamily="18" charset="0"/>
                <a:cs typeface="Times New Roman" panose="02020603050405020304" pitchFamily="18" charset="0"/>
              </a:rPr>
              <a:t>Class:Five</a:t>
            </a:r>
            <a:r>
              <a:rPr lang="en-US" sz="3600" b="1" dirty="0" smtClean="0">
                <a:solidFill>
                  <a:srgbClr val="FF0000"/>
                </a:solidFill>
                <a:latin typeface="Times New Roman" panose="02020603050405020304" pitchFamily="18" charset="0"/>
                <a:cs typeface="Times New Roman" panose="02020603050405020304" pitchFamily="18" charset="0"/>
              </a:rPr>
              <a:t> </a:t>
            </a:r>
          </a:p>
          <a:p>
            <a:pPr algn="ctr"/>
            <a:r>
              <a:rPr lang="en-US" sz="3600" b="1" dirty="0" smtClean="0">
                <a:solidFill>
                  <a:srgbClr val="FF0000"/>
                </a:solidFill>
                <a:latin typeface="Times New Roman" panose="02020603050405020304" pitchFamily="18" charset="0"/>
                <a:cs typeface="Times New Roman" panose="02020603050405020304" pitchFamily="18" charset="0"/>
              </a:rPr>
              <a:t> Unit:6</a:t>
            </a:r>
          </a:p>
          <a:p>
            <a:pPr algn="ctr"/>
            <a:r>
              <a:rPr lang="en-US" sz="3600" b="1" dirty="0" smtClean="0">
                <a:solidFill>
                  <a:srgbClr val="FF0000"/>
                </a:solidFill>
                <a:latin typeface="Times New Roman" panose="02020603050405020304" pitchFamily="18" charset="0"/>
                <a:cs typeface="Times New Roman" panose="02020603050405020304" pitchFamily="18" charset="0"/>
              </a:rPr>
              <a:t> Lesson: 3-4</a:t>
            </a:r>
          </a:p>
          <a:p>
            <a:pPr algn="ctr"/>
            <a:r>
              <a:rPr lang="en-US" sz="3600" b="1" dirty="0" smtClean="0">
                <a:solidFill>
                  <a:srgbClr val="FF0000"/>
                </a:solidFill>
                <a:latin typeface="Times New Roman" panose="02020603050405020304" pitchFamily="18" charset="0"/>
                <a:cs typeface="Times New Roman" panose="02020603050405020304" pitchFamily="18" charset="0"/>
              </a:rPr>
              <a:t> Lesson Title: Food Pyramids </a:t>
            </a:r>
          </a:p>
          <a:p>
            <a:pPr algn="ctr"/>
            <a:r>
              <a:rPr lang="en-US" sz="3600" b="1" dirty="0" smtClean="0">
                <a:solidFill>
                  <a:srgbClr val="FF0000"/>
                </a:solidFill>
                <a:latin typeface="Times New Roman" panose="02020603050405020304" pitchFamily="18" charset="0"/>
                <a:cs typeface="Times New Roman" panose="02020603050405020304" pitchFamily="18" charset="0"/>
              </a:rPr>
              <a:t>Today’s Lesson: Healthy Food</a:t>
            </a:r>
          </a:p>
          <a:p>
            <a:pPr algn="ctr"/>
            <a:r>
              <a:rPr lang="en-US" sz="3600" b="1" dirty="0" smtClean="0">
                <a:solidFill>
                  <a:srgbClr val="FF0000"/>
                </a:solidFill>
                <a:latin typeface="Times New Roman" panose="02020603050405020304" pitchFamily="18" charset="0"/>
                <a:cs typeface="Times New Roman" panose="02020603050405020304" pitchFamily="18" charset="0"/>
              </a:rPr>
              <a:t> Total Time: 35 minutes</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 1"/>
          <p:cNvSpPr/>
          <p:nvPr/>
        </p:nvSpPr>
        <p:spPr>
          <a:xfrm>
            <a:off x="0" y="0"/>
            <a:ext cx="9144000" cy="6324600"/>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33400" y="0"/>
            <a:ext cx="8001000" cy="1107996"/>
          </a:xfrm>
          <a:prstGeom prst="rect">
            <a:avLst/>
          </a:prstGeom>
          <a:noFill/>
        </p:spPr>
        <p:txBody>
          <a:bodyPr wrap="square" rtlCol="0">
            <a:spAutoFit/>
          </a:bodyPr>
          <a:lstStyle/>
          <a:p>
            <a:pPr algn="ctr"/>
            <a:r>
              <a:rPr lang="en-US" sz="6600" b="1" dirty="0" smtClean="0">
                <a:latin typeface="Times New Roman" pitchFamily="18" charset="0"/>
                <a:cs typeface="Times New Roman" pitchFamily="18" charset="0"/>
              </a:rPr>
              <a:t>Learning out comes </a:t>
            </a:r>
            <a:endParaRPr lang="en-US" sz="6600" b="1" dirty="0">
              <a:latin typeface="Times New Roman" pitchFamily="18" charset="0"/>
              <a:cs typeface="Times New Roman" pitchFamily="18" charset="0"/>
            </a:endParaRPr>
          </a:p>
        </p:txBody>
      </p:sp>
      <p:sp>
        <p:nvSpPr>
          <p:cNvPr id="4" name="TextBox 3"/>
          <p:cNvSpPr txBox="1"/>
          <p:nvPr/>
        </p:nvSpPr>
        <p:spPr>
          <a:xfrm>
            <a:off x="0" y="2362200"/>
            <a:ext cx="8915400" cy="2062103"/>
          </a:xfrm>
          <a:prstGeom prst="rect">
            <a:avLst/>
          </a:prstGeom>
          <a:noFill/>
        </p:spPr>
        <p:txBody>
          <a:bodyPr wrap="square" rtlCol="0">
            <a:spAutoFit/>
          </a:bodyPr>
          <a:lstStyle/>
          <a:p>
            <a:r>
              <a:rPr lang="en-US" sz="3200" b="1" dirty="0" smtClean="0"/>
              <a:t>1.1.1-Say to the food pyramid.</a:t>
            </a:r>
          </a:p>
          <a:p>
            <a:r>
              <a:rPr lang="en-US" sz="3200" b="1" dirty="0" smtClean="0"/>
              <a:t>1.1.2-Say to the healthy food.</a:t>
            </a:r>
          </a:p>
          <a:p>
            <a:r>
              <a:rPr lang="en-US" sz="3200" b="1" dirty="0" smtClean="0"/>
              <a:t>1.1.3-Say to the unhealthy food.</a:t>
            </a:r>
          </a:p>
          <a:p>
            <a:r>
              <a:rPr lang="en-US" sz="3200" b="1" dirty="0" smtClean="0"/>
              <a:t>1.1.4- Say to the new word the the text.</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xit" presetSubtype="16" fill="hold" grpId="0" nodeType="clickEffect">
                                  <p:stCondLst>
                                    <p:cond delay="0"/>
                                  </p:stCondLst>
                                  <p:childTnLst>
                                    <p:animEffect transition="out" filter="diamond(in)">
                                      <p:cBhvr>
                                        <p:cTn id="11" dur="2000"/>
                                        <p:tgtEl>
                                          <p:spTgt spid="4"/>
                                        </p:tgtEl>
                                      </p:cBhvr>
                                    </p:animEffect>
                                    <p:set>
                                      <p:cBhvr>
                                        <p:cTn id="12"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00200" y="0"/>
            <a:ext cx="6172200" cy="1447800"/>
            <a:chOff x="1600200" y="304800"/>
            <a:chExt cx="6172200" cy="1447800"/>
          </a:xfrm>
        </p:grpSpPr>
        <p:sp>
          <p:nvSpPr>
            <p:cNvPr id="3" name="Left-Right Arrow 2"/>
            <p:cNvSpPr/>
            <p:nvPr/>
          </p:nvSpPr>
          <p:spPr>
            <a:xfrm>
              <a:off x="1600200" y="304800"/>
              <a:ext cx="6172200" cy="1447800"/>
            </a:xfrm>
            <a:prstGeom prst="leftRight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828800" y="685800"/>
              <a:ext cx="5638800" cy="646331"/>
            </a:xfrm>
            <a:prstGeom prst="rect">
              <a:avLst/>
            </a:prstGeom>
            <a:noFill/>
          </p:spPr>
          <p:txBody>
            <a:bodyPr wrap="square" rtlCol="0">
              <a:spAutoFit/>
            </a:bodyPr>
            <a:lstStyle/>
            <a:p>
              <a:pPr algn="ctr"/>
              <a:r>
                <a:rPr lang="en-US" sz="3600" b="1" dirty="0" smtClean="0">
                  <a:latin typeface="Times New Roman" pitchFamily="18" charset="0"/>
                  <a:cs typeface="Times New Roman" pitchFamily="18" charset="0"/>
                </a:rPr>
                <a:t>Let’s go the some picture </a:t>
              </a:r>
              <a:endParaRPr lang="en-US" sz="3600" b="1" dirty="0">
                <a:latin typeface="Times New Roman" pitchFamily="18" charset="0"/>
                <a:cs typeface="Times New Roman" pitchFamily="18" charset="0"/>
              </a:endParaRPr>
            </a:p>
          </p:txBody>
        </p:sp>
      </p:grpSp>
      <p:sp>
        <p:nvSpPr>
          <p:cNvPr id="8" name="Isosceles Triangle 7"/>
          <p:cNvSpPr/>
          <p:nvPr/>
        </p:nvSpPr>
        <p:spPr>
          <a:xfrm>
            <a:off x="1066800" y="1143000"/>
            <a:ext cx="7848600" cy="4876800"/>
          </a:xfrm>
          <a:prstGeom prst="triangle">
            <a:avLst>
              <a:gd name="adj" fmla="val 481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2057400" y="2057400"/>
            <a:ext cx="6410325" cy="3990974"/>
            <a:chOff x="1981200" y="2057400"/>
            <a:chExt cx="6410325" cy="3990974"/>
          </a:xfrm>
        </p:grpSpPr>
        <p:pic>
          <p:nvPicPr>
            <p:cNvPr id="10" name="Picture 9" descr="Apple.jpg"/>
            <p:cNvPicPr>
              <a:picLocks noChangeAspect="1"/>
            </p:cNvPicPr>
            <p:nvPr/>
          </p:nvPicPr>
          <p:blipFill>
            <a:blip r:embed="rId2"/>
            <a:stretch>
              <a:fillRect/>
            </a:stretch>
          </p:blipFill>
          <p:spPr>
            <a:xfrm>
              <a:off x="3886200" y="2057400"/>
              <a:ext cx="1910291" cy="1357312"/>
            </a:xfrm>
            <a:prstGeom prst="rect">
              <a:avLst/>
            </a:prstGeom>
          </p:spPr>
        </p:pic>
        <p:pic>
          <p:nvPicPr>
            <p:cNvPr id="12" name="Picture 11" descr="Mango.jpg"/>
            <p:cNvPicPr>
              <a:picLocks noChangeAspect="1"/>
            </p:cNvPicPr>
            <p:nvPr/>
          </p:nvPicPr>
          <p:blipFill>
            <a:blip r:embed="rId3"/>
            <a:stretch>
              <a:fillRect/>
            </a:stretch>
          </p:blipFill>
          <p:spPr>
            <a:xfrm>
              <a:off x="2819400" y="3429000"/>
              <a:ext cx="1356284" cy="1066800"/>
            </a:xfrm>
            <a:prstGeom prst="rect">
              <a:avLst/>
            </a:prstGeom>
          </p:spPr>
        </p:pic>
        <p:pic>
          <p:nvPicPr>
            <p:cNvPr id="16" name="Picture 15" descr="42E9as7NaTaAi4A6JcuFwG-320-80.jpg"/>
            <p:cNvPicPr>
              <a:picLocks noChangeAspect="1"/>
            </p:cNvPicPr>
            <p:nvPr/>
          </p:nvPicPr>
          <p:blipFill>
            <a:blip r:embed="rId4"/>
            <a:stretch>
              <a:fillRect/>
            </a:stretch>
          </p:blipFill>
          <p:spPr>
            <a:xfrm>
              <a:off x="4191000" y="3429000"/>
              <a:ext cx="1600200" cy="1065133"/>
            </a:xfrm>
            <a:prstGeom prst="rect">
              <a:avLst/>
            </a:prstGeom>
          </p:spPr>
        </p:pic>
        <p:pic>
          <p:nvPicPr>
            <p:cNvPr id="18" name="Picture 17" descr="6000200094495.jpg"/>
            <p:cNvPicPr>
              <a:picLocks noChangeAspect="1"/>
            </p:cNvPicPr>
            <p:nvPr/>
          </p:nvPicPr>
          <p:blipFill>
            <a:blip r:embed="rId5" cstate="print"/>
            <a:stretch>
              <a:fillRect/>
            </a:stretch>
          </p:blipFill>
          <p:spPr>
            <a:xfrm>
              <a:off x="5791200" y="3429000"/>
              <a:ext cx="1097280" cy="1097280"/>
            </a:xfrm>
            <a:prstGeom prst="rect">
              <a:avLst/>
            </a:prstGeom>
          </p:spPr>
        </p:pic>
        <p:pic>
          <p:nvPicPr>
            <p:cNvPr id="20" name="Picture 19" descr="81WJyO53YAL._SY550_.jpg"/>
            <p:cNvPicPr>
              <a:picLocks noChangeAspect="1"/>
            </p:cNvPicPr>
            <p:nvPr/>
          </p:nvPicPr>
          <p:blipFill>
            <a:blip r:embed="rId6"/>
            <a:stretch>
              <a:fillRect/>
            </a:stretch>
          </p:blipFill>
          <p:spPr>
            <a:xfrm>
              <a:off x="1981200" y="4495800"/>
              <a:ext cx="1524000" cy="1552574"/>
            </a:xfrm>
            <a:prstGeom prst="rect">
              <a:avLst/>
            </a:prstGeom>
          </p:spPr>
        </p:pic>
        <p:pic>
          <p:nvPicPr>
            <p:cNvPr id="21" name="Picture 20" descr="51WuQRh1g-L._SX425_.jpg"/>
            <p:cNvPicPr>
              <a:picLocks noChangeAspect="1"/>
            </p:cNvPicPr>
            <p:nvPr/>
          </p:nvPicPr>
          <p:blipFill>
            <a:blip r:embed="rId7"/>
            <a:stretch>
              <a:fillRect/>
            </a:stretch>
          </p:blipFill>
          <p:spPr>
            <a:xfrm>
              <a:off x="3581400" y="4572000"/>
              <a:ext cx="1566862" cy="1456260"/>
            </a:xfrm>
            <a:prstGeom prst="rect">
              <a:avLst/>
            </a:prstGeom>
          </p:spPr>
        </p:pic>
        <p:pic>
          <p:nvPicPr>
            <p:cNvPr id="23" name="Picture 22" descr="biggoam-GrapesGrade-A-1kg-1.jpg"/>
            <p:cNvPicPr>
              <a:picLocks noChangeAspect="1"/>
            </p:cNvPicPr>
            <p:nvPr/>
          </p:nvPicPr>
          <p:blipFill>
            <a:blip r:embed="rId8" cstate="print"/>
            <a:stretch>
              <a:fillRect/>
            </a:stretch>
          </p:blipFill>
          <p:spPr>
            <a:xfrm>
              <a:off x="5181600" y="4572000"/>
              <a:ext cx="1676400" cy="1447800"/>
            </a:xfrm>
            <a:prstGeom prst="rect">
              <a:avLst/>
            </a:prstGeom>
          </p:spPr>
        </p:pic>
        <p:pic>
          <p:nvPicPr>
            <p:cNvPr id="25" name="Picture 24" descr="download (1).jpg"/>
            <p:cNvPicPr>
              <a:picLocks noChangeAspect="1"/>
            </p:cNvPicPr>
            <p:nvPr/>
          </p:nvPicPr>
          <p:blipFill>
            <a:blip r:embed="rId9"/>
            <a:stretch>
              <a:fillRect/>
            </a:stretch>
          </p:blipFill>
          <p:spPr>
            <a:xfrm>
              <a:off x="6934200" y="4572000"/>
              <a:ext cx="1457325" cy="1457325"/>
            </a:xfrm>
            <a:prstGeom prst="rect">
              <a:avLst/>
            </a:prstGeom>
          </p:spPr>
        </p:pic>
      </p:grpSp>
      <p:sp>
        <p:nvSpPr>
          <p:cNvPr id="27" name="TextBox 26"/>
          <p:cNvSpPr txBox="1"/>
          <p:nvPr/>
        </p:nvSpPr>
        <p:spPr>
          <a:xfrm>
            <a:off x="4648200" y="6096000"/>
            <a:ext cx="4038600" cy="707886"/>
          </a:xfrm>
          <a:prstGeom prst="rect">
            <a:avLst/>
          </a:prstGeom>
          <a:noFill/>
        </p:spPr>
        <p:txBody>
          <a:bodyPr wrap="square" rtlCol="0">
            <a:spAutoFit/>
          </a:bodyPr>
          <a:lstStyle/>
          <a:p>
            <a:pPr algn="ctr"/>
            <a:r>
              <a:rPr lang="en-US" sz="4000" dirty="0" smtClean="0">
                <a:solidFill>
                  <a:srgbClr val="FF0000"/>
                </a:solidFill>
                <a:latin typeface="Times New Roman" pitchFamily="18" charset="0"/>
                <a:cs typeface="Times New Roman" pitchFamily="18" charset="0"/>
              </a:rPr>
              <a:t>Fruits </a:t>
            </a:r>
            <a:endParaRPr lang="en-US" sz="40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amond(in)">
                                      <p:cBhvr>
                                        <p:cTn id="12" dur="20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0"/>
            <a:ext cx="9144000" cy="5715000"/>
            <a:chOff x="0" y="0"/>
            <a:chExt cx="9144000" cy="5715000"/>
          </a:xfrm>
        </p:grpSpPr>
        <p:sp>
          <p:nvSpPr>
            <p:cNvPr id="2" name="Isosceles Triangle 1"/>
            <p:cNvSpPr/>
            <p:nvPr/>
          </p:nvSpPr>
          <p:spPr>
            <a:xfrm>
              <a:off x="0" y="0"/>
              <a:ext cx="9144000" cy="57150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download (3).jpg"/>
            <p:cNvPicPr>
              <a:picLocks noChangeAspect="1"/>
            </p:cNvPicPr>
            <p:nvPr/>
          </p:nvPicPr>
          <p:blipFill>
            <a:blip r:embed="rId2"/>
            <a:stretch>
              <a:fillRect/>
            </a:stretch>
          </p:blipFill>
          <p:spPr>
            <a:xfrm>
              <a:off x="3505200" y="1371600"/>
              <a:ext cx="2143125" cy="2143125"/>
            </a:xfrm>
            <a:prstGeom prst="rect">
              <a:avLst/>
            </a:prstGeom>
          </p:spPr>
        </p:pic>
        <p:pic>
          <p:nvPicPr>
            <p:cNvPr id="9" name="Picture 8" descr="download (4).jpg"/>
            <p:cNvPicPr>
              <a:picLocks noChangeAspect="1"/>
            </p:cNvPicPr>
            <p:nvPr/>
          </p:nvPicPr>
          <p:blipFill>
            <a:blip r:embed="rId3"/>
            <a:stretch>
              <a:fillRect/>
            </a:stretch>
          </p:blipFill>
          <p:spPr>
            <a:xfrm>
              <a:off x="1371600" y="3657600"/>
              <a:ext cx="2057400" cy="1743075"/>
            </a:xfrm>
            <a:prstGeom prst="rect">
              <a:avLst/>
            </a:prstGeom>
          </p:spPr>
        </p:pic>
        <p:pic>
          <p:nvPicPr>
            <p:cNvPr id="11" name="Picture 10" descr="1200px-Rich_tea.jpg"/>
            <p:cNvPicPr>
              <a:picLocks noChangeAspect="1"/>
            </p:cNvPicPr>
            <p:nvPr/>
          </p:nvPicPr>
          <p:blipFill>
            <a:blip r:embed="rId4" cstate="print"/>
            <a:stretch>
              <a:fillRect/>
            </a:stretch>
          </p:blipFill>
          <p:spPr>
            <a:xfrm>
              <a:off x="3505200" y="3657600"/>
              <a:ext cx="2072529" cy="1752600"/>
            </a:xfrm>
            <a:prstGeom prst="rect">
              <a:avLst/>
            </a:prstGeom>
          </p:spPr>
        </p:pic>
        <p:pic>
          <p:nvPicPr>
            <p:cNvPr id="13" name="Picture 12" descr="IMG_20181125_090003.jpg"/>
            <p:cNvPicPr>
              <a:picLocks noChangeAspect="1"/>
            </p:cNvPicPr>
            <p:nvPr/>
          </p:nvPicPr>
          <p:blipFill>
            <a:blip r:embed="rId5" cstate="print"/>
            <a:stretch>
              <a:fillRect/>
            </a:stretch>
          </p:blipFill>
          <p:spPr>
            <a:xfrm>
              <a:off x="5638800" y="3657600"/>
              <a:ext cx="2108200" cy="1752600"/>
            </a:xfrm>
            <a:prstGeom prst="rect">
              <a:avLst/>
            </a:prstGeom>
          </p:spPr>
        </p:pic>
      </p:grpSp>
      <p:sp>
        <p:nvSpPr>
          <p:cNvPr id="15" name="TextBox 14"/>
          <p:cNvSpPr txBox="1"/>
          <p:nvPr/>
        </p:nvSpPr>
        <p:spPr>
          <a:xfrm>
            <a:off x="3810000" y="6019800"/>
            <a:ext cx="5334000" cy="769441"/>
          </a:xfrm>
          <a:prstGeom prst="rect">
            <a:avLst/>
          </a:prstGeom>
          <a:noFill/>
        </p:spPr>
        <p:txBody>
          <a:bodyPr wrap="square" rtlCol="0">
            <a:spAutoFit/>
          </a:bodyPr>
          <a:lstStyle/>
          <a:p>
            <a:pPr algn="ctr"/>
            <a:r>
              <a:rPr lang="en-US" sz="4400" b="1" dirty="0" smtClean="0">
                <a:solidFill>
                  <a:srgbClr val="FF0000"/>
                </a:solidFill>
                <a:latin typeface="Times New Roman" pitchFamily="18" charset="0"/>
                <a:cs typeface="Times New Roman" pitchFamily="18" charset="0"/>
              </a:rPr>
              <a:t>Grains food</a:t>
            </a:r>
            <a:endParaRPr lang="en-US" sz="4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2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mph" presetSubtype="0" fill="hold" grpId="0" nodeType="clickEffect">
                                  <p:stCondLst>
                                    <p:cond delay="0"/>
                                  </p:stCondLst>
                                  <p:childTnLst>
                                    <p:animRot by="21600000">
                                      <p:cBhvr>
                                        <p:cTn id="11" dur="2000" fill="hold"/>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0" y="0"/>
            <a:ext cx="9144000" cy="5867400"/>
            <a:chOff x="0" y="0"/>
            <a:chExt cx="9144000" cy="5867400"/>
          </a:xfrm>
        </p:grpSpPr>
        <p:sp>
          <p:nvSpPr>
            <p:cNvPr id="2" name="Isosceles Triangle 1"/>
            <p:cNvSpPr/>
            <p:nvPr/>
          </p:nvSpPr>
          <p:spPr>
            <a:xfrm>
              <a:off x="0" y="0"/>
              <a:ext cx="9144000" cy="5867400"/>
            </a:xfrm>
            <a:prstGeom prst="triangle">
              <a:avLst>
                <a:gd name="adj" fmla="val 5070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merican_shad_DuaneRavenArt.fw.png"/>
            <p:cNvPicPr>
              <a:picLocks noChangeAspect="1"/>
            </p:cNvPicPr>
            <p:nvPr/>
          </p:nvPicPr>
          <p:blipFill>
            <a:blip r:embed="rId2" cstate="print"/>
            <a:stretch>
              <a:fillRect/>
            </a:stretch>
          </p:blipFill>
          <p:spPr>
            <a:xfrm>
              <a:off x="2971800" y="685800"/>
              <a:ext cx="3657600" cy="1524000"/>
            </a:xfrm>
            <a:prstGeom prst="rect">
              <a:avLst/>
            </a:prstGeom>
          </p:spPr>
        </p:pic>
        <p:pic>
          <p:nvPicPr>
            <p:cNvPr id="6" name="Picture 5" descr="Peterson-meat.jpg"/>
            <p:cNvPicPr>
              <a:picLocks noChangeAspect="1"/>
            </p:cNvPicPr>
            <p:nvPr/>
          </p:nvPicPr>
          <p:blipFill>
            <a:blip r:embed="rId3"/>
            <a:stretch>
              <a:fillRect/>
            </a:stretch>
          </p:blipFill>
          <p:spPr>
            <a:xfrm>
              <a:off x="1295400" y="3962400"/>
              <a:ext cx="2057400" cy="1752600"/>
            </a:xfrm>
            <a:prstGeom prst="rect">
              <a:avLst/>
            </a:prstGeom>
          </p:spPr>
        </p:pic>
        <p:pic>
          <p:nvPicPr>
            <p:cNvPr id="8" name="Picture 7" descr="Milk_glass.jpg"/>
            <p:cNvPicPr>
              <a:picLocks noChangeAspect="1"/>
            </p:cNvPicPr>
            <p:nvPr/>
          </p:nvPicPr>
          <p:blipFill>
            <a:blip r:embed="rId4"/>
            <a:stretch>
              <a:fillRect/>
            </a:stretch>
          </p:blipFill>
          <p:spPr>
            <a:xfrm>
              <a:off x="3352799" y="3962400"/>
              <a:ext cx="1981200" cy="1676400"/>
            </a:xfrm>
            <a:prstGeom prst="rect">
              <a:avLst/>
            </a:prstGeom>
          </p:spPr>
        </p:pic>
        <p:pic>
          <p:nvPicPr>
            <p:cNvPr id="10" name="Picture 9" descr="egg.jpg"/>
            <p:cNvPicPr>
              <a:picLocks noChangeAspect="1"/>
            </p:cNvPicPr>
            <p:nvPr/>
          </p:nvPicPr>
          <p:blipFill>
            <a:blip r:embed="rId5"/>
            <a:stretch>
              <a:fillRect/>
            </a:stretch>
          </p:blipFill>
          <p:spPr>
            <a:xfrm>
              <a:off x="5410199" y="3962400"/>
              <a:ext cx="2352675" cy="1666875"/>
            </a:xfrm>
            <a:prstGeom prst="rect">
              <a:avLst/>
            </a:prstGeom>
          </p:spPr>
        </p:pic>
        <p:pic>
          <p:nvPicPr>
            <p:cNvPr id="15" name="Picture 14" descr="download (5).jpg"/>
            <p:cNvPicPr>
              <a:picLocks noChangeAspect="1"/>
            </p:cNvPicPr>
            <p:nvPr/>
          </p:nvPicPr>
          <p:blipFill>
            <a:blip r:embed="rId6"/>
            <a:stretch>
              <a:fillRect/>
            </a:stretch>
          </p:blipFill>
          <p:spPr>
            <a:xfrm>
              <a:off x="2133600" y="2209800"/>
              <a:ext cx="2466975" cy="1641660"/>
            </a:xfrm>
            <a:prstGeom prst="rect">
              <a:avLst/>
            </a:prstGeom>
          </p:spPr>
        </p:pic>
        <p:pic>
          <p:nvPicPr>
            <p:cNvPr id="17" name="Picture 16" descr="Lima-Beans-GettyImages-92385531-59c14d28af5d3a0010abf682.jpg"/>
            <p:cNvPicPr>
              <a:picLocks noChangeAspect="1"/>
            </p:cNvPicPr>
            <p:nvPr/>
          </p:nvPicPr>
          <p:blipFill>
            <a:blip r:embed="rId7"/>
            <a:stretch>
              <a:fillRect/>
            </a:stretch>
          </p:blipFill>
          <p:spPr>
            <a:xfrm>
              <a:off x="4572000" y="2286000"/>
              <a:ext cx="2209800" cy="1473200"/>
            </a:xfrm>
            <a:prstGeom prst="rect">
              <a:avLst/>
            </a:prstGeom>
          </p:spPr>
        </p:pic>
      </p:grpSp>
      <p:sp>
        <p:nvSpPr>
          <p:cNvPr id="19" name="TextBox 18"/>
          <p:cNvSpPr txBox="1"/>
          <p:nvPr/>
        </p:nvSpPr>
        <p:spPr>
          <a:xfrm>
            <a:off x="4114800" y="5867400"/>
            <a:ext cx="4572000" cy="830997"/>
          </a:xfrm>
          <a:prstGeom prst="rect">
            <a:avLst/>
          </a:prstGeom>
          <a:noFill/>
        </p:spPr>
        <p:txBody>
          <a:bodyPr wrap="square" rtlCol="0">
            <a:spAutoFit/>
          </a:bodyPr>
          <a:lstStyle/>
          <a:p>
            <a:pPr algn="ctr"/>
            <a:r>
              <a:rPr lang="en-US" sz="4800" b="1" dirty="0" smtClean="0">
                <a:latin typeface="Times New Roman" pitchFamily="18" charset="0"/>
                <a:cs typeface="Times New Roman" pitchFamily="18" charset="0"/>
              </a:rPr>
              <a:t>Protein foods</a:t>
            </a:r>
            <a:endParaRPr lang="en-US" sz="48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anim calcmode="lin" valueType="num">
                                      <p:cBhvr>
                                        <p:cTn id="8" dur="2000" fill="hold"/>
                                        <p:tgtEl>
                                          <p:spTgt spid="18"/>
                                        </p:tgtEl>
                                        <p:attrNameLst>
                                          <p:attrName>style.rotation</p:attrName>
                                        </p:attrNameLst>
                                      </p:cBhvr>
                                      <p:tavLst>
                                        <p:tav tm="0">
                                          <p:val>
                                            <p:fltVal val="720"/>
                                          </p:val>
                                        </p:tav>
                                        <p:tav tm="100000">
                                          <p:val>
                                            <p:fltVal val="0"/>
                                          </p:val>
                                        </p:tav>
                                      </p:tavLst>
                                    </p:anim>
                                    <p:anim calcmode="lin" valueType="num">
                                      <p:cBhvr>
                                        <p:cTn id="9" dur="2000" fill="hold"/>
                                        <p:tgtEl>
                                          <p:spTgt spid="18"/>
                                        </p:tgtEl>
                                        <p:attrNameLst>
                                          <p:attrName>ppt_h</p:attrName>
                                        </p:attrNameLst>
                                      </p:cBhvr>
                                      <p:tavLst>
                                        <p:tav tm="0">
                                          <p:val>
                                            <p:fltVal val="0"/>
                                          </p:val>
                                        </p:tav>
                                        <p:tav tm="100000">
                                          <p:val>
                                            <p:strVal val="#ppt_h"/>
                                          </p:val>
                                        </p:tav>
                                      </p:tavLst>
                                    </p:anim>
                                    <p:anim calcmode="lin" valueType="num">
                                      <p:cBhvr>
                                        <p:cTn id="10" dur="2000" fill="hold"/>
                                        <p:tgtEl>
                                          <p:spTgt spid="1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1"/>
                                          </p:val>
                                        </p:tav>
                                        <p:tav tm="100000">
                                          <p:val>
                                            <p:strVal val="#ppt_x"/>
                                          </p:val>
                                        </p:tav>
                                      </p:tavLst>
                                    </p:anim>
                                    <p:anim calcmode="lin" valueType="num">
                                      <p:cBhvr>
                                        <p:cTn id="17"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p:cNvSpPr/>
          <p:nvPr/>
        </p:nvSpPr>
        <p:spPr>
          <a:xfrm>
            <a:off x="0" y="0"/>
            <a:ext cx="9144000" cy="5867400"/>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905000" y="1371600"/>
            <a:ext cx="5105400" cy="4368800"/>
            <a:chOff x="1905000" y="1371600"/>
            <a:chExt cx="5105400" cy="4368800"/>
          </a:xfrm>
        </p:grpSpPr>
        <p:pic>
          <p:nvPicPr>
            <p:cNvPr id="4" name="Picture 3" descr="Organic-citronella-oil.jpg.jpeg"/>
            <p:cNvPicPr>
              <a:picLocks noChangeAspect="1"/>
            </p:cNvPicPr>
            <p:nvPr/>
          </p:nvPicPr>
          <p:blipFill>
            <a:blip r:embed="rId2"/>
            <a:stretch>
              <a:fillRect/>
            </a:stretch>
          </p:blipFill>
          <p:spPr>
            <a:xfrm>
              <a:off x="1905000" y="3657600"/>
              <a:ext cx="2438400" cy="2082800"/>
            </a:xfrm>
            <a:prstGeom prst="rect">
              <a:avLst/>
            </a:prstGeom>
          </p:spPr>
        </p:pic>
        <p:pic>
          <p:nvPicPr>
            <p:cNvPr id="6" name="Picture 5" descr="health-benefits-of-coconut-oil-easy-coconut-oil-boosted-recipes-small.jpg"/>
            <p:cNvPicPr>
              <a:picLocks noChangeAspect="1"/>
            </p:cNvPicPr>
            <p:nvPr/>
          </p:nvPicPr>
          <p:blipFill>
            <a:blip r:embed="rId3"/>
            <a:stretch>
              <a:fillRect/>
            </a:stretch>
          </p:blipFill>
          <p:spPr>
            <a:xfrm>
              <a:off x="4343400" y="3733800"/>
              <a:ext cx="2667000" cy="1979083"/>
            </a:xfrm>
            <a:prstGeom prst="rect">
              <a:avLst/>
            </a:prstGeom>
          </p:spPr>
        </p:pic>
        <p:pic>
          <p:nvPicPr>
            <p:cNvPr id="8" name="Picture 7" descr="8211586.jpg"/>
            <p:cNvPicPr>
              <a:picLocks noChangeAspect="1"/>
            </p:cNvPicPr>
            <p:nvPr/>
          </p:nvPicPr>
          <p:blipFill>
            <a:blip r:embed="rId4"/>
            <a:stretch>
              <a:fillRect/>
            </a:stretch>
          </p:blipFill>
          <p:spPr>
            <a:xfrm>
              <a:off x="3429000" y="1371600"/>
              <a:ext cx="2286000" cy="2286000"/>
            </a:xfrm>
            <a:prstGeom prst="rect">
              <a:avLst/>
            </a:prstGeom>
          </p:spPr>
        </p:pic>
      </p:grpSp>
      <p:sp>
        <p:nvSpPr>
          <p:cNvPr id="10" name="TextBox 9"/>
          <p:cNvSpPr txBox="1"/>
          <p:nvPr/>
        </p:nvSpPr>
        <p:spPr>
          <a:xfrm>
            <a:off x="4495800" y="5934670"/>
            <a:ext cx="4038600" cy="923330"/>
          </a:xfrm>
          <a:prstGeom prst="rect">
            <a:avLst/>
          </a:prstGeom>
          <a:noFill/>
        </p:spPr>
        <p:txBody>
          <a:bodyPr wrap="square" rtlCol="0">
            <a:spAutoFit/>
          </a:bodyPr>
          <a:lstStyle/>
          <a:p>
            <a:pPr algn="ctr"/>
            <a:r>
              <a:rPr lang="en-US" sz="5400" dirty="0" smtClean="0">
                <a:latin typeface="Times New Roman" pitchFamily="18" charset="0"/>
                <a:cs typeface="Times New Roman" pitchFamily="18" charset="0"/>
              </a:rPr>
              <a:t>Oil  </a:t>
            </a:r>
            <a:endParaRPr lang="en-US" sz="5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1"/>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0" y="381000"/>
            <a:ext cx="9144000" cy="612648"/>
            <a:chOff x="0" y="381000"/>
            <a:chExt cx="9144000" cy="612648"/>
          </a:xfrm>
        </p:grpSpPr>
        <p:sp>
          <p:nvSpPr>
            <p:cNvPr id="2" name="Down Ribbon 1"/>
            <p:cNvSpPr/>
            <p:nvPr/>
          </p:nvSpPr>
          <p:spPr>
            <a:xfrm>
              <a:off x="0" y="381000"/>
              <a:ext cx="9144000" cy="612648"/>
            </a:xfrm>
            <a:prstGeom prst="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14400" y="381000"/>
              <a:ext cx="7315200" cy="584775"/>
            </a:xfrm>
            <a:prstGeom prst="rect">
              <a:avLst/>
            </a:prstGeom>
            <a:noFill/>
          </p:spPr>
          <p:txBody>
            <a:bodyPr wrap="square" rtlCol="0">
              <a:spAutoFit/>
            </a:bodyPr>
            <a:lstStyle/>
            <a:p>
              <a:pPr algn="ctr"/>
              <a:r>
                <a:rPr lang="en-US" sz="3200" b="1" dirty="0" smtClean="0">
                  <a:latin typeface="Times New Roman" pitchFamily="18" charset="0"/>
                  <a:cs typeface="Times New Roman" pitchFamily="18" charset="0"/>
                </a:rPr>
                <a:t>Presentation of the class  </a:t>
              </a:r>
              <a:endParaRPr lang="en-US" sz="3200" b="1" dirty="0">
                <a:latin typeface="Times New Roman" pitchFamily="18" charset="0"/>
                <a:cs typeface="Times New Roman" pitchFamily="18" charset="0"/>
              </a:endParaRPr>
            </a:p>
          </p:txBody>
        </p:sp>
      </p:grpSp>
      <p:sp>
        <p:nvSpPr>
          <p:cNvPr id="5" name="TextBox 4"/>
          <p:cNvSpPr txBox="1"/>
          <p:nvPr/>
        </p:nvSpPr>
        <p:spPr>
          <a:xfrm>
            <a:off x="304800" y="1295400"/>
            <a:ext cx="8534400" cy="523220"/>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Everybody  take an English book and open at page 24 </a:t>
            </a:r>
            <a:endParaRPr lang="en-US" sz="2800" b="1" dirty="0">
              <a:latin typeface="Times New Roman" pitchFamily="18" charset="0"/>
              <a:cs typeface="Times New Roman" pitchFamily="18" charset="0"/>
            </a:endParaRPr>
          </a:p>
        </p:txBody>
      </p:sp>
      <p:pic>
        <p:nvPicPr>
          <p:cNvPr id="7" name="Picture 6" descr="preview-english-for-today-class-5-1.jpg"/>
          <p:cNvPicPr>
            <a:picLocks noChangeAspect="1"/>
          </p:cNvPicPr>
          <p:nvPr/>
        </p:nvPicPr>
        <p:blipFill>
          <a:blip r:embed="rId2"/>
          <a:stretch>
            <a:fillRect/>
          </a:stretch>
        </p:blipFill>
        <p:spPr>
          <a:xfrm rot="572363">
            <a:off x="323141" y="1871836"/>
            <a:ext cx="3628802" cy="4202510"/>
          </a:xfrm>
          <a:prstGeom prst="rect">
            <a:avLst/>
          </a:prstGeom>
        </p:spPr>
      </p:pic>
      <p:pic>
        <p:nvPicPr>
          <p:cNvPr id="9" name="Picture 8" descr="original-108668-1.jpg"/>
          <p:cNvPicPr>
            <a:picLocks noChangeAspect="1"/>
          </p:cNvPicPr>
          <p:nvPr/>
        </p:nvPicPr>
        <p:blipFill>
          <a:blip r:embed="rId3"/>
          <a:stretch>
            <a:fillRect/>
          </a:stretch>
        </p:blipFill>
        <p:spPr>
          <a:xfrm>
            <a:off x="4267200" y="2133600"/>
            <a:ext cx="4560493" cy="38829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amond(in)">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324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838200" y="228600"/>
            <a:ext cx="7467600" cy="400110"/>
          </a:xfrm>
          <a:prstGeom prst="rect">
            <a:avLst/>
          </a:prstGeom>
          <a:noFill/>
        </p:spPr>
        <p:txBody>
          <a:bodyPr wrap="square" rtlCol="0">
            <a:spAutoFit/>
          </a:bodyPr>
          <a:lstStyle/>
          <a:p>
            <a:r>
              <a:rPr lang="en-US" sz="2000" b="1" dirty="0" smtClean="0"/>
              <a:t>Eat healthy                                                     lesson: 4-5 </a:t>
            </a:r>
            <a:endParaRPr lang="en-US" sz="2000" b="1" dirty="0"/>
          </a:p>
        </p:txBody>
      </p:sp>
      <p:sp>
        <p:nvSpPr>
          <p:cNvPr id="1025" name="Rectangle 1"/>
          <p:cNvSpPr>
            <a:spLocks noChangeArrowheads="1"/>
          </p:cNvSpPr>
          <p:nvPr/>
        </p:nvSpPr>
        <p:spPr bwMode="auto">
          <a:xfrm>
            <a:off x="0" y="762000"/>
            <a:ext cx="9144000" cy="54476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What food is good food? Sometimes the food we like to eat isn’t the healthiest food for us .The Food Pyramid helps us to understand the different food groups ,and it tells us how much of each food group we should eat.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Look at the picture of the Food  Pyramid .We eat more of the foods at the bottom of the pyramid. What foods do you see at the bottom ? These are things made from grain, for example ,rice, </a:t>
            </a:r>
            <a:r>
              <a:rPr kumimoji="0" lang="en-US" sz="28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ruti</a:t>
            </a: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and bread. Potatoes are not grains, but they are similar. Grains give us energy.</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Fruit and vegetables are in the next level of the pyramid .These are also very important for us. They have vitamins. They help our eyes and our health. </a:t>
            </a:r>
            <a:endParaRPr kumimoji="0" lang="en-US"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9144000" cy="6771620"/>
            <a:chOff x="0" y="0"/>
            <a:chExt cx="9144000" cy="6771620"/>
          </a:xfrm>
        </p:grpSpPr>
        <p:sp>
          <p:nvSpPr>
            <p:cNvPr id="5" name="Rectangle 4"/>
            <p:cNvSpPr/>
            <p:nvPr/>
          </p:nvSpPr>
          <p:spPr>
            <a:xfrm>
              <a:off x="0" y="0"/>
              <a:ext cx="9144000" cy="60960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itchFamily="18" charset="0"/>
                <a:cs typeface="Times New Roman" pitchFamily="18" charset="0"/>
              </a:endParaRPr>
            </a:p>
          </p:txBody>
        </p:sp>
        <p:sp>
          <p:nvSpPr>
            <p:cNvPr id="24578" name="Rectangle 2"/>
            <p:cNvSpPr>
              <a:spLocks noChangeArrowheads="1"/>
            </p:cNvSpPr>
            <p:nvPr/>
          </p:nvSpPr>
          <p:spPr bwMode="auto">
            <a:xfrm>
              <a:off x="1" y="0"/>
              <a:ext cx="9143999"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On the next level, there are fish, meat, dairy products, beans and lentils. Meat, fish and chicken have protein. Beans and lentils do, too!</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Dairy  products are things like milk and eggs. They help our teeth and bones. Protein and dairy make us strong.</a:t>
              </a:r>
            </a:p>
            <a:p>
              <a:pPr marL="0" marR="0" lvl="0" indent="0"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Fat and oil are at the top of the Food Pyramid. These make food delicious, but our body does not need very much of them</a:t>
              </a:r>
              <a:r>
                <a:rPr kumimoji="0" lang="en-US" sz="2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Box 7"/>
            <p:cNvSpPr txBox="1"/>
            <p:nvPr/>
          </p:nvSpPr>
          <p:spPr>
            <a:xfrm>
              <a:off x="4572000" y="6248400"/>
              <a:ext cx="4572000" cy="523220"/>
            </a:xfrm>
            <a:prstGeom prst="rect">
              <a:avLst/>
            </a:prstGeom>
            <a:noFill/>
          </p:spPr>
          <p:txBody>
            <a:bodyPr wrap="square" rtlCol="0">
              <a:spAutoFit/>
            </a:bodyPr>
            <a:lstStyle/>
            <a:p>
              <a:pPr algn="ctr"/>
              <a:r>
                <a:rPr lang="en-US" sz="2800" b="1" dirty="0" smtClean="0"/>
                <a:t>Page-24 </a:t>
              </a:r>
              <a:endParaRPr lang="en-US" sz="2800" b="1"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28956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28600" y="0"/>
            <a:ext cx="8915400" cy="2062103"/>
          </a:xfrm>
          <a:prstGeom prst="rect">
            <a:avLst/>
          </a:prstGeom>
          <a:noFill/>
        </p:spPr>
        <p:txBody>
          <a:bodyPr wrap="square" rtlCol="0">
            <a:spAutoFit/>
          </a:bodyPr>
          <a:lstStyle/>
          <a:p>
            <a:r>
              <a:rPr lang="en-US" sz="3200" b="1" dirty="0" smtClean="0"/>
              <a:t>Sometimes we can’t get food from all the different food groups. But when we have choices about food, we need to make good choices.</a:t>
            </a:r>
            <a:endParaRPr lang="en-US" sz="3200" dirty="0"/>
          </a:p>
        </p:txBody>
      </p:sp>
      <p:sp>
        <p:nvSpPr>
          <p:cNvPr id="4" name="TextBox 3"/>
          <p:cNvSpPr txBox="1"/>
          <p:nvPr/>
        </p:nvSpPr>
        <p:spPr>
          <a:xfrm>
            <a:off x="3810000" y="5943600"/>
            <a:ext cx="4724400" cy="369332"/>
          </a:xfrm>
          <a:prstGeom prst="rect">
            <a:avLst/>
          </a:prstGeom>
          <a:noFill/>
        </p:spPr>
        <p:txBody>
          <a:bodyPr wrap="square" rtlCol="0">
            <a:spAutoFit/>
          </a:bodyPr>
          <a:lstStyle/>
          <a:p>
            <a:pPr algn="ctr"/>
            <a:r>
              <a:rPr lang="en-US" b="1" dirty="0" smtClean="0"/>
              <a:t>Page-24</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304800"/>
            <a:ext cx="2667000" cy="2514600"/>
            <a:chOff x="0" y="0"/>
            <a:chExt cx="4114800" cy="2819400"/>
          </a:xfrm>
        </p:grpSpPr>
        <p:sp>
          <p:nvSpPr>
            <p:cNvPr id="3" name="Flowchart: Sequential Access Storage 2"/>
            <p:cNvSpPr/>
            <p:nvPr/>
          </p:nvSpPr>
          <p:spPr>
            <a:xfrm>
              <a:off x="0" y="0"/>
              <a:ext cx="4114800" cy="2819400"/>
            </a:xfrm>
            <a:prstGeom prst="flowChartMagneticTap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04800" y="1066800"/>
              <a:ext cx="3352800" cy="584775"/>
            </a:xfrm>
            <a:prstGeom prst="rect">
              <a:avLst/>
            </a:prstGeom>
            <a:noFill/>
          </p:spPr>
          <p:txBody>
            <a:bodyPr wrap="square" rtlCol="0">
              <a:spAutoFit/>
            </a:bodyPr>
            <a:lstStyle/>
            <a:p>
              <a:pPr algn="ctr"/>
              <a:r>
                <a:rPr lang="en-US" sz="3200" b="1" dirty="0" smtClean="0">
                  <a:latin typeface="Times New Roman" pitchFamily="18" charset="0"/>
                  <a:cs typeface="Times New Roman" pitchFamily="18" charset="0"/>
                </a:rPr>
                <a:t>Group Work</a:t>
              </a:r>
              <a:endParaRPr lang="en-US" sz="3200" b="1" dirty="0">
                <a:latin typeface="Times New Roman" pitchFamily="18" charset="0"/>
                <a:cs typeface="Times New Roman" pitchFamily="18" charset="0"/>
              </a:endParaRPr>
            </a:p>
          </p:txBody>
        </p:sp>
      </p:grpSp>
      <p:sp>
        <p:nvSpPr>
          <p:cNvPr id="6" name="TextBox 5"/>
          <p:cNvSpPr txBox="1"/>
          <p:nvPr/>
        </p:nvSpPr>
        <p:spPr>
          <a:xfrm>
            <a:off x="2895600" y="1219200"/>
            <a:ext cx="5867400" cy="646331"/>
          </a:xfrm>
          <a:prstGeom prst="rect">
            <a:avLst/>
          </a:prstGeom>
          <a:noFill/>
        </p:spPr>
        <p:txBody>
          <a:bodyPr wrap="square" rtlCol="0">
            <a:spAutoFit/>
          </a:bodyPr>
          <a:lstStyle/>
          <a:p>
            <a:r>
              <a:rPr lang="en-US" sz="3600" b="1" dirty="0" smtClean="0">
                <a:latin typeface="Times New Roman" pitchFamily="18" charset="0"/>
                <a:cs typeface="Times New Roman" pitchFamily="18" charset="0"/>
              </a:rPr>
              <a:t>What is the Food Pyramid? </a:t>
            </a:r>
            <a:endParaRPr lang="en-US" sz="3600" b="1" dirty="0">
              <a:latin typeface="Times New Roman" pitchFamily="18" charset="0"/>
              <a:cs typeface="Times New Roman" pitchFamily="18" charset="0"/>
            </a:endParaRPr>
          </a:p>
        </p:txBody>
      </p:sp>
      <p:sp>
        <p:nvSpPr>
          <p:cNvPr id="7" name="TextBox 6"/>
          <p:cNvSpPr txBox="1"/>
          <p:nvPr/>
        </p:nvSpPr>
        <p:spPr>
          <a:xfrm>
            <a:off x="2667000" y="0"/>
            <a:ext cx="4953000" cy="1107996"/>
          </a:xfrm>
          <a:prstGeom prst="rect">
            <a:avLst/>
          </a:prstGeom>
          <a:noFill/>
        </p:spPr>
        <p:txBody>
          <a:bodyPr wrap="square" rtlCol="0">
            <a:spAutoFit/>
          </a:bodyPr>
          <a:lstStyle/>
          <a:p>
            <a:pPr algn="ctr"/>
            <a:r>
              <a:rPr lang="en-US" sz="6600" b="1" dirty="0" smtClean="0">
                <a:solidFill>
                  <a:srgbClr val="FF0000"/>
                </a:solidFill>
                <a:latin typeface="Times New Roman" pitchFamily="18" charset="0"/>
                <a:cs typeface="Times New Roman" pitchFamily="18" charset="0"/>
              </a:rPr>
              <a:t>Evaluation</a:t>
            </a:r>
            <a:r>
              <a:rPr lang="en-US" dirty="0" smtClean="0"/>
              <a:t> </a:t>
            </a:r>
            <a:endParaRPr lang="en-US" dirty="0"/>
          </a:p>
        </p:txBody>
      </p:sp>
      <p:sp>
        <p:nvSpPr>
          <p:cNvPr id="8" name="TextBox 7"/>
          <p:cNvSpPr txBox="1"/>
          <p:nvPr/>
        </p:nvSpPr>
        <p:spPr>
          <a:xfrm>
            <a:off x="2286000" y="2133600"/>
            <a:ext cx="6858000" cy="1077218"/>
          </a:xfrm>
          <a:prstGeom prst="rect">
            <a:avLst/>
          </a:prstGeom>
          <a:noFill/>
        </p:spPr>
        <p:txBody>
          <a:bodyPr wrap="square" rtlCol="0">
            <a:spAutoFit/>
          </a:bodyPr>
          <a:lstStyle/>
          <a:p>
            <a:pPr algn="ctr"/>
            <a:r>
              <a:rPr lang="en-US" sz="3200" dirty="0" smtClean="0">
                <a:solidFill>
                  <a:srgbClr val="FF0000"/>
                </a:solidFill>
                <a:latin typeface="Times New Roman" pitchFamily="18" charset="0"/>
                <a:cs typeface="Times New Roman" pitchFamily="18" charset="0"/>
              </a:rPr>
              <a:t>A list of foods name but they stay here different level  </a:t>
            </a:r>
            <a:endParaRPr lang="en-US" sz="3200" dirty="0">
              <a:solidFill>
                <a:srgbClr val="FF0000"/>
              </a:solidFill>
              <a:latin typeface="Times New Roman" pitchFamily="18" charset="0"/>
              <a:cs typeface="Times New Roman" pitchFamily="18" charset="0"/>
            </a:endParaRPr>
          </a:p>
        </p:txBody>
      </p:sp>
      <p:sp>
        <p:nvSpPr>
          <p:cNvPr id="9" name="TextBox 8"/>
          <p:cNvSpPr txBox="1"/>
          <p:nvPr/>
        </p:nvSpPr>
        <p:spPr>
          <a:xfrm>
            <a:off x="0" y="3429000"/>
            <a:ext cx="9144000" cy="523220"/>
          </a:xfrm>
          <a:prstGeom prst="rect">
            <a:avLst/>
          </a:prstGeom>
          <a:noFill/>
        </p:spPr>
        <p:txBody>
          <a:bodyPr wrap="square" rtlCol="0">
            <a:spAutoFit/>
          </a:bodyPr>
          <a:lstStyle/>
          <a:p>
            <a:r>
              <a:rPr lang="en-US" sz="2800" b="1" dirty="0" smtClean="0">
                <a:latin typeface="Times New Roman" pitchFamily="18" charset="0"/>
                <a:cs typeface="Times New Roman" pitchFamily="18" charset="0"/>
              </a:rPr>
              <a:t>Write the name of some healthy food and unhealthy food? </a:t>
            </a:r>
            <a:endParaRPr lang="en-US" sz="2800" b="1" dirty="0">
              <a:latin typeface="Times New Roman" pitchFamily="18" charset="0"/>
              <a:cs typeface="Times New Roman" pitchFamily="18" charset="0"/>
            </a:endParaRPr>
          </a:p>
        </p:txBody>
      </p:sp>
      <p:sp>
        <p:nvSpPr>
          <p:cNvPr id="10" name="TextBox 9"/>
          <p:cNvSpPr txBox="1"/>
          <p:nvPr/>
        </p:nvSpPr>
        <p:spPr>
          <a:xfrm>
            <a:off x="0" y="4267200"/>
            <a:ext cx="9144000" cy="461665"/>
          </a:xfrm>
          <a:prstGeom prst="rect">
            <a:avLst/>
          </a:prstGeom>
          <a:noFill/>
        </p:spPr>
        <p:txBody>
          <a:bodyPr wrap="square" rtlCol="0">
            <a:spAutoFit/>
          </a:bodyPr>
          <a:lstStyle/>
          <a:p>
            <a:r>
              <a:rPr lang="en-US" sz="2400" b="1" dirty="0" smtClean="0"/>
              <a:t>Healthy foods:- Papaya, Carrots, Milk, Oranges, lettuce etc.</a:t>
            </a:r>
            <a:endParaRPr lang="en-US" sz="2400" b="1" dirty="0"/>
          </a:p>
        </p:txBody>
      </p:sp>
      <p:sp>
        <p:nvSpPr>
          <p:cNvPr id="11" name="TextBox 10"/>
          <p:cNvSpPr txBox="1"/>
          <p:nvPr/>
        </p:nvSpPr>
        <p:spPr>
          <a:xfrm>
            <a:off x="0" y="4876800"/>
            <a:ext cx="9144000" cy="461665"/>
          </a:xfrm>
          <a:prstGeom prst="rect">
            <a:avLst/>
          </a:prstGeom>
          <a:noFill/>
        </p:spPr>
        <p:txBody>
          <a:bodyPr wrap="square" rtlCol="0">
            <a:spAutoFit/>
          </a:bodyPr>
          <a:lstStyle/>
          <a:p>
            <a:r>
              <a:rPr lang="en-US" sz="2400" b="1" dirty="0" smtClean="0"/>
              <a:t>Unhealthy foods:- Ice-cream, Chips, fries ,chocolate etc.</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amond(in)">
                                      <p:cBhvr>
                                        <p:cTn id="28" dur="2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Horizontal)">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19400"/>
            <a:ext cx="9144000" cy="707886"/>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Healthiest, Important, protein, Dairy  </a:t>
            </a:r>
            <a:r>
              <a:rPr lang="en-US" b="1" dirty="0" smtClean="0"/>
              <a:t> </a:t>
            </a:r>
            <a:endParaRPr lang="en-US" b="1" dirty="0"/>
          </a:p>
        </p:txBody>
      </p:sp>
      <p:grpSp>
        <p:nvGrpSpPr>
          <p:cNvPr id="6" name="Group 5"/>
          <p:cNvGrpSpPr/>
          <p:nvPr/>
        </p:nvGrpSpPr>
        <p:grpSpPr>
          <a:xfrm>
            <a:off x="0" y="0"/>
            <a:ext cx="2514600" cy="1600200"/>
            <a:chOff x="0" y="0"/>
            <a:chExt cx="2514600" cy="1600200"/>
          </a:xfrm>
        </p:grpSpPr>
        <p:sp>
          <p:nvSpPr>
            <p:cNvPr id="3" name="Flowchart: Sequential Access Storage 2"/>
            <p:cNvSpPr/>
            <p:nvPr/>
          </p:nvSpPr>
          <p:spPr>
            <a:xfrm>
              <a:off x="0" y="0"/>
              <a:ext cx="2514600" cy="1600200"/>
            </a:xfrm>
            <a:prstGeom prst="flowChartMagneticTap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8600" y="457200"/>
              <a:ext cx="1981200" cy="523220"/>
            </a:xfrm>
            <a:prstGeom prst="rect">
              <a:avLst/>
            </a:prstGeom>
            <a:noFill/>
          </p:spPr>
          <p:txBody>
            <a:bodyPr wrap="square" rtlCol="0">
              <a:spAutoFit/>
            </a:bodyPr>
            <a:lstStyle/>
            <a:p>
              <a:pPr algn="ctr"/>
              <a:r>
                <a:rPr lang="en-US" sz="2800" b="1" dirty="0" smtClean="0">
                  <a:latin typeface="Times New Roman" pitchFamily="18" charset="0"/>
                  <a:cs typeface="Times New Roman" pitchFamily="18" charset="0"/>
                </a:rPr>
                <a:t>Pair Works</a:t>
              </a:r>
              <a:endParaRPr lang="en-US" sz="2800" b="1" dirty="0">
                <a:latin typeface="Times New Roman" pitchFamily="18" charset="0"/>
                <a:cs typeface="Times New Roman" pitchFamily="18" charset="0"/>
              </a:endParaRPr>
            </a:p>
          </p:txBody>
        </p:sp>
      </p:grpSp>
      <p:sp>
        <p:nvSpPr>
          <p:cNvPr id="5" name="TextBox 4"/>
          <p:cNvSpPr txBox="1"/>
          <p:nvPr/>
        </p:nvSpPr>
        <p:spPr>
          <a:xfrm>
            <a:off x="3048000" y="1295400"/>
            <a:ext cx="5334000" cy="584775"/>
          </a:xfrm>
          <a:prstGeom prst="rect">
            <a:avLst/>
          </a:prstGeom>
          <a:noFill/>
        </p:spPr>
        <p:txBody>
          <a:bodyPr wrap="square" rtlCol="0">
            <a:spAutoFit/>
          </a:bodyPr>
          <a:lstStyle/>
          <a:p>
            <a:r>
              <a:rPr lang="en-US" sz="3200" b="1" dirty="0" smtClean="0">
                <a:latin typeface="Times New Roman" pitchFamily="18" charset="0"/>
                <a:cs typeface="Times New Roman" pitchFamily="18" charset="0"/>
              </a:rPr>
              <a:t>Write the word meaning.  </a:t>
            </a:r>
            <a:endParaRPr lang="en-US" sz="3200" b="1" dirty="0">
              <a:latin typeface="Times New Roman" pitchFamily="18" charset="0"/>
              <a:cs typeface="Times New Roman" pitchFamily="18" charset="0"/>
            </a:endParaRPr>
          </a:p>
        </p:txBody>
      </p:sp>
      <p:grpSp>
        <p:nvGrpSpPr>
          <p:cNvPr id="9" name="Group 8"/>
          <p:cNvGrpSpPr/>
          <p:nvPr/>
        </p:nvGrpSpPr>
        <p:grpSpPr>
          <a:xfrm>
            <a:off x="0" y="4267200"/>
            <a:ext cx="9144000" cy="1066800"/>
            <a:chOff x="0" y="3276600"/>
            <a:chExt cx="9144000" cy="1066800"/>
          </a:xfrm>
        </p:grpSpPr>
        <p:sp>
          <p:nvSpPr>
            <p:cNvPr id="7" name="Curved Down Ribbon 6"/>
            <p:cNvSpPr/>
            <p:nvPr/>
          </p:nvSpPr>
          <p:spPr>
            <a:xfrm>
              <a:off x="0" y="3276600"/>
              <a:ext cx="9144000" cy="1066800"/>
            </a:xfrm>
            <a:prstGeom prst="ellipseRibb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438400" y="3581400"/>
              <a:ext cx="4267200" cy="646331"/>
            </a:xfrm>
            <a:prstGeom prst="rect">
              <a:avLst/>
            </a:prstGeom>
            <a:noFill/>
          </p:spPr>
          <p:txBody>
            <a:bodyPr wrap="square" rtlCol="0">
              <a:spAutoFit/>
            </a:bodyPr>
            <a:lstStyle/>
            <a:p>
              <a:pPr algn="ctr"/>
              <a:r>
                <a:rPr lang="en-US" sz="3600" b="1" dirty="0" err="1" smtClean="0">
                  <a:solidFill>
                    <a:srgbClr val="FFFF00"/>
                  </a:solidFill>
                  <a:latin typeface="Times New Roman" pitchFamily="18" charset="0"/>
                  <a:cs typeface="Times New Roman" pitchFamily="18" charset="0"/>
                </a:rPr>
                <a:t>Hame</a:t>
              </a:r>
              <a:r>
                <a:rPr lang="en-US" sz="3600" b="1" dirty="0" smtClean="0">
                  <a:solidFill>
                    <a:srgbClr val="FFFF00"/>
                  </a:solidFill>
                  <a:latin typeface="Times New Roman" pitchFamily="18" charset="0"/>
                  <a:cs typeface="Times New Roman" pitchFamily="18" charset="0"/>
                </a:rPr>
                <a:t> task </a:t>
              </a:r>
              <a:endParaRPr lang="en-US" sz="3600" b="1" dirty="0">
                <a:solidFill>
                  <a:srgbClr val="FFFF00"/>
                </a:solidFill>
                <a:latin typeface="Times New Roman" pitchFamily="18" charset="0"/>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amond(in)">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1000" y="1295400"/>
            <a:ext cx="8458200" cy="4343400"/>
            <a:chOff x="381000" y="1295400"/>
            <a:chExt cx="8458200" cy="4343400"/>
          </a:xfrm>
        </p:grpSpPr>
        <p:sp>
          <p:nvSpPr>
            <p:cNvPr id="2" name="Snip Diagonal Corner Rectangle 1"/>
            <p:cNvSpPr/>
            <p:nvPr/>
          </p:nvSpPr>
          <p:spPr>
            <a:xfrm>
              <a:off x="381000" y="1295400"/>
              <a:ext cx="8458200" cy="4343400"/>
            </a:xfrm>
            <a:prstGeom prst="snip2Diag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09600" y="2819400"/>
              <a:ext cx="7696200" cy="1446550"/>
            </a:xfrm>
            <a:prstGeom prst="rect">
              <a:avLst/>
            </a:prstGeom>
            <a:noFill/>
          </p:spPr>
          <p:txBody>
            <a:bodyPr wrap="square" rtlCol="0">
              <a:spAutoFit/>
            </a:bodyPr>
            <a:lstStyle/>
            <a:p>
              <a:pPr algn="ctr"/>
              <a:r>
                <a:rPr lang="en-US" sz="4000" b="1" dirty="0" smtClean="0">
                  <a:latin typeface="Times New Roman" pitchFamily="18" charset="0"/>
                  <a:cs typeface="Times New Roman" pitchFamily="18" charset="0"/>
                </a:rPr>
                <a:t>Write a short composition about</a:t>
              </a:r>
            </a:p>
            <a:p>
              <a:pPr algn="ctr"/>
              <a:r>
                <a:rPr lang="en-US" sz="4800" b="1" dirty="0" smtClean="0">
                  <a:latin typeface="Times New Roman" pitchFamily="18" charset="0"/>
                  <a:cs typeface="Times New Roman" pitchFamily="18" charset="0"/>
                </a:rPr>
                <a:t>         “Food Pyramid”</a:t>
              </a:r>
              <a:endParaRPr lang="en-US" sz="4800" b="1" dirty="0">
                <a:latin typeface="Times New Roman" pitchFamily="18" charset="0"/>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90600" y="0"/>
            <a:ext cx="7391400" cy="6858000"/>
            <a:chOff x="990600" y="0"/>
            <a:chExt cx="7391400" cy="6858000"/>
          </a:xfrm>
        </p:grpSpPr>
        <p:sp>
          <p:nvSpPr>
            <p:cNvPr id="2" name="Oval Callout 1"/>
            <p:cNvSpPr/>
            <p:nvPr/>
          </p:nvSpPr>
          <p:spPr>
            <a:xfrm>
              <a:off x="990600" y="0"/>
              <a:ext cx="7391400" cy="6858000"/>
            </a:xfrm>
            <a:prstGeom prst="wedgeEllipseCallout">
              <a:avLst>
                <a:gd name="adj1" fmla="val 59280"/>
                <a:gd name="adj2" fmla="val 48158"/>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133600" y="2971800"/>
              <a:ext cx="5486400" cy="1200329"/>
            </a:xfrm>
            <a:prstGeom prst="rect">
              <a:avLst/>
            </a:prstGeom>
            <a:noFill/>
            <a:ln>
              <a:solidFill>
                <a:srgbClr val="FF0000"/>
              </a:solidFill>
            </a:ln>
          </p:spPr>
          <p:txBody>
            <a:bodyPr wrap="square" rtlCol="0">
              <a:spAutoFit/>
            </a:bodyPr>
            <a:lstStyle/>
            <a:p>
              <a:pPr algn="ctr"/>
              <a:r>
                <a:rPr lang="en-US" sz="7200" dirty="0" smtClean="0">
                  <a:solidFill>
                    <a:srgbClr val="FFFF00"/>
                  </a:solidFill>
                  <a:latin typeface="Times New Roman" pitchFamily="18" charset="0"/>
                  <a:cs typeface="Times New Roman" pitchFamily="18" charset="0"/>
                </a:rPr>
                <a:t>Thanks for all </a:t>
              </a:r>
              <a:endParaRPr lang="en-US" sz="7200" dirty="0">
                <a:solidFill>
                  <a:srgbClr val="FFFF00"/>
                </a:solidFill>
                <a:latin typeface="Times New Roman" pitchFamily="18" charset="0"/>
                <a:cs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276</TotalTime>
  <Words>453</Words>
  <Application>Microsoft Office PowerPoint</Application>
  <PresentationFormat>On-screen Show (4:3)</PresentationFormat>
  <Paragraphs>53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Concourse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Microsoft</cp:lastModifiedBy>
  <cp:revision>43</cp:revision>
  <dcterms:created xsi:type="dcterms:W3CDTF">2006-08-16T00:00:00Z</dcterms:created>
  <dcterms:modified xsi:type="dcterms:W3CDTF">2019-09-08T09:49:51Z</dcterms:modified>
</cp:coreProperties>
</file>