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63" r:id="rId10"/>
    <p:sldId id="264" r:id="rId11"/>
    <p:sldId id="265" r:id="rId12"/>
    <p:sldId id="268" r:id="rId13"/>
    <p:sldId id="269" r:id="rId14"/>
    <p:sldId id="270" r:id="rId15"/>
    <p:sldId id="279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11E4B-0C4D-4002-86C2-385E00F5E638}" type="doc">
      <dgm:prSet loTypeId="urn:microsoft.com/office/officeart/2005/8/layout/hierarchy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45A4B-5004-41EE-88B4-EE3178270B00}" type="pres">
      <dgm:prSet presAssocID="{00211E4B-0C4D-4002-86C2-385E00F5E6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6655071A-B54D-4BEA-95C1-F749DA4292E2}" type="presOf" srcId="{00211E4B-0C4D-4002-86C2-385E00F5E638}" destId="{6D945A4B-5004-41EE-88B4-EE3178270B00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2C06E-EE60-4EB4-BC6B-6368E033818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5D899-1CC9-465B-B029-D5634E0D686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z="2800" dirty="0" smtClean="0"/>
            <a:t>কবি</a:t>
          </a:r>
          <a:endParaRPr lang="en-US" sz="6500" dirty="0"/>
        </a:p>
      </dgm:t>
    </dgm:pt>
    <dgm:pt modelId="{0CC3B17D-5F31-46A3-AFA5-7C89374D255B}" type="parTrans" cxnId="{B369AF6D-5340-440D-9155-66FAE558995E}">
      <dgm:prSet/>
      <dgm:spPr/>
      <dgm:t>
        <a:bodyPr/>
        <a:lstStyle/>
        <a:p>
          <a:endParaRPr lang="en-US"/>
        </a:p>
      </dgm:t>
    </dgm:pt>
    <dgm:pt modelId="{A988B422-AD5D-48F6-82A0-F44F9D67F072}" type="sibTrans" cxnId="{B369AF6D-5340-440D-9155-66FAE558995E}">
      <dgm:prSet/>
      <dgm:spPr/>
      <dgm:t>
        <a:bodyPr/>
        <a:lstStyle/>
        <a:p>
          <a:endParaRPr lang="en-US"/>
        </a:p>
      </dgm:t>
    </dgm:pt>
    <dgm:pt modelId="{0E129C77-AF77-4AA4-B1B5-F12C8D5F90D6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মৃতুঃতিনি ১৯৭৪ সালের ১৯ শে অক্টোবর মৃতু বরন করেন।</a:t>
          </a:r>
          <a:r>
            <a:rPr lang="bn-IN" sz="1900" dirty="0" smtClean="0"/>
            <a:t> </a:t>
          </a:r>
          <a:endParaRPr lang="en-US" sz="1900" dirty="0"/>
        </a:p>
      </dgm:t>
    </dgm:pt>
    <dgm:pt modelId="{7633B34C-3987-4820-B79E-1E581234E8A7}" type="parTrans" cxnId="{7A36376E-CE5B-4CC4-B2F3-D0A7471F3241}">
      <dgm:prSet/>
      <dgm:spPr/>
      <dgm:t>
        <a:bodyPr/>
        <a:lstStyle/>
        <a:p>
          <a:endParaRPr lang="en-US"/>
        </a:p>
      </dgm:t>
    </dgm:pt>
    <dgm:pt modelId="{E8571FB4-6798-42EF-95DF-E9EE35F45F5C}" type="sibTrans" cxnId="{7A36376E-CE5B-4CC4-B2F3-D0A7471F3241}">
      <dgm:prSet/>
      <dgm:spPr/>
      <dgm:t>
        <a:bodyPr/>
        <a:lstStyle/>
        <a:p>
          <a:endParaRPr lang="en-US"/>
        </a:p>
      </dgm:t>
    </dgm:pt>
    <dgm:pt modelId="{20595895-C71D-4F18-97F1-1D1FD7AAC8A9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</a:rPr>
            <a:t>তার উল্লেখযোগ্য গ্রন্থঃসাত সাগরের মাঝি,সিরাজুম মুনীরা,নৌফেল ও হাতেম,মুহূত্যের কবিতা,পাখির বাসা,হাতেমতায়ী ইত্যাদি ।</a:t>
          </a:r>
          <a:endParaRPr lang="en-US" sz="2400" b="1" dirty="0">
            <a:solidFill>
              <a:schemeClr val="tx1"/>
            </a:solidFill>
          </a:endParaRPr>
        </a:p>
      </dgm:t>
    </dgm:pt>
    <dgm:pt modelId="{1D61774F-3BC8-4F58-87BA-02EA8ECAD91D}" type="parTrans" cxnId="{B7C1D8B7-8F3C-44F0-A40B-2EEBEADF46AB}">
      <dgm:prSet/>
      <dgm:spPr/>
      <dgm:t>
        <a:bodyPr/>
        <a:lstStyle/>
        <a:p>
          <a:endParaRPr lang="en-US"/>
        </a:p>
      </dgm:t>
    </dgm:pt>
    <dgm:pt modelId="{DDACD31E-7719-4B28-A0D1-7EB2C4535E1D}" type="sibTrans" cxnId="{B7C1D8B7-8F3C-44F0-A40B-2EEBEADF46AB}">
      <dgm:prSet/>
      <dgm:spPr/>
      <dgm:t>
        <a:bodyPr/>
        <a:lstStyle/>
        <a:p>
          <a:endParaRPr lang="en-US"/>
        </a:p>
      </dgm:t>
    </dgm:pt>
    <dgm:pt modelId="{F18BCB24-E22A-4AFB-A4EB-36E226528823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/>
            <a:t>কবি পরিচিতি</a:t>
          </a:r>
          <a:endParaRPr lang="en-US" dirty="0"/>
        </a:p>
      </dgm:t>
    </dgm:pt>
    <dgm:pt modelId="{ECFD52DC-94FB-4DAD-B3CC-6A55C5052FA2}" type="parTrans" cxnId="{FA5F1370-7881-4076-825B-0B20A28458EC}">
      <dgm:prSet/>
      <dgm:spPr/>
      <dgm:t>
        <a:bodyPr/>
        <a:lstStyle/>
        <a:p>
          <a:endParaRPr lang="en-US"/>
        </a:p>
      </dgm:t>
    </dgm:pt>
    <dgm:pt modelId="{5E4CAEA5-94F2-4634-B65E-1B8D47AD3844}" type="sibTrans" cxnId="{FA5F1370-7881-4076-825B-0B20A28458EC}">
      <dgm:prSet/>
      <dgm:spPr/>
      <dgm:t>
        <a:bodyPr/>
        <a:lstStyle/>
        <a:p>
          <a:endParaRPr lang="en-US"/>
        </a:p>
      </dgm:t>
    </dgm:pt>
    <dgm:pt modelId="{D97C4333-E6BF-4897-912E-ADFAF4D8456B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bn-IN" sz="2400" dirty="0" smtClean="0">
              <a:solidFill>
                <a:schemeClr val="tx1"/>
              </a:solidFill>
            </a:rPr>
            <a:t>জন্মঃ ১৯১৮ সালের ১০ই জুন মাগুরা জেলার মাঝআইল গ্রামে জন্মগ্রহণ করেন।</a:t>
          </a:r>
          <a:endParaRPr lang="en-US" sz="4800" dirty="0">
            <a:solidFill>
              <a:schemeClr val="tx1"/>
            </a:solidFill>
          </a:endParaRPr>
        </a:p>
      </dgm:t>
    </dgm:pt>
    <dgm:pt modelId="{26079913-A29A-48EA-B522-84F2B7EBC561}" type="sibTrans" cxnId="{78C28DDA-B088-47DF-8CA0-3A1518F17735}">
      <dgm:prSet/>
      <dgm:spPr/>
      <dgm:t>
        <a:bodyPr/>
        <a:lstStyle/>
        <a:p>
          <a:endParaRPr lang="en-US"/>
        </a:p>
      </dgm:t>
    </dgm:pt>
    <dgm:pt modelId="{C5E51F35-7723-4459-86E5-E7434FA05BDE}" type="parTrans" cxnId="{78C28DDA-B088-47DF-8CA0-3A1518F17735}">
      <dgm:prSet/>
      <dgm:spPr/>
      <dgm:t>
        <a:bodyPr/>
        <a:lstStyle/>
        <a:p>
          <a:endParaRPr lang="en-US"/>
        </a:p>
      </dgm:t>
    </dgm:pt>
    <dgm:pt modelId="{017691FA-975B-4953-B95F-9B19386CD4C1}">
      <dgm:prSet/>
      <dgm:spPr/>
      <dgm:t>
        <a:bodyPr/>
        <a:lstStyle/>
        <a:p>
          <a:endParaRPr lang="en-US"/>
        </a:p>
      </dgm:t>
    </dgm:pt>
    <dgm:pt modelId="{490A8825-44A8-4C5F-BF3F-81ADC59C2E7B}" type="parTrans" cxnId="{BBC687E6-9FB8-4BA0-9C61-66A5A792BD0D}">
      <dgm:prSet/>
      <dgm:spPr/>
      <dgm:t>
        <a:bodyPr/>
        <a:lstStyle/>
        <a:p>
          <a:endParaRPr lang="en-US"/>
        </a:p>
      </dgm:t>
    </dgm:pt>
    <dgm:pt modelId="{223FDD35-EE74-425A-94DA-D94B4F9D1237}" type="sibTrans" cxnId="{BBC687E6-9FB8-4BA0-9C61-66A5A792BD0D}">
      <dgm:prSet/>
      <dgm:spPr/>
      <dgm:t>
        <a:bodyPr/>
        <a:lstStyle/>
        <a:p>
          <a:endParaRPr lang="en-US"/>
        </a:p>
      </dgm:t>
    </dgm:pt>
    <dgm:pt modelId="{104AAA4B-73C6-4FC1-8E13-8B4F961C571E}">
      <dgm:prSet phldrT="[Text]" phldr="1"/>
      <dgm:spPr/>
      <dgm:t>
        <a:bodyPr/>
        <a:lstStyle/>
        <a:p>
          <a:endParaRPr lang="en-US"/>
        </a:p>
      </dgm:t>
    </dgm:pt>
    <dgm:pt modelId="{54273AE4-C94B-4E58-97B5-88340C9ED281}" type="parTrans" cxnId="{502FA649-E183-445D-8674-5B862D873C03}">
      <dgm:prSet/>
      <dgm:spPr/>
      <dgm:t>
        <a:bodyPr/>
        <a:lstStyle/>
        <a:p>
          <a:endParaRPr lang="en-US"/>
        </a:p>
      </dgm:t>
    </dgm:pt>
    <dgm:pt modelId="{9969CBE9-61E5-4B5B-86AD-2DBBFFA5D868}" type="sibTrans" cxnId="{502FA649-E183-445D-8674-5B862D873C03}">
      <dgm:prSet/>
      <dgm:spPr/>
      <dgm:t>
        <a:bodyPr/>
        <a:lstStyle/>
        <a:p>
          <a:endParaRPr lang="en-US"/>
        </a:p>
      </dgm:t>
    </dgm:pt>
    <dgm:pt modelId="{8285BB4A-4C0B-4182-903F-EB9743DBE3EB}">
      <dgm:prSet phldrT="[Text]" phldr="1" custRadScaleRad="132480" custRadScaleInc="103367"/>
      <dgm:spPr/>
      <dgm:t>
        <a:bodyPr/>
        <a:lstStyle/>
        <a:p>
          <a:endParaRPr lang="en-US" dirty="0"/>
        </a:p>
      </dgm:t>
    </dgm:pt>
    <dgm:pt modelId="{8CD2C1A5-3F3A-41D0-9704-EAEDACF1D3CD}" type="parTrans" cxnId="{C49076A5-723E-4D2E-A7D8-4C5069964ABC}">
      <dgm:prSet/>
      <dgm:spPr/>
      <dgm:t>
        <a:bodyPr/>
        <a:lstStyle/>
        <a:p>
          <a:endParaRPr lang="en-US"/>
        </a:p>
      </dgm:t>
    </dgm:pt>
    <dgm:pt modelId="{A1739F77-A2CF-4A23-9509-D1254973CC60}" type="sibTrans" cxnId="{C49076A5-723E-4D2E-A7D8-4C5069964ABC}">
      <dgm:prSet/>
      <dgm:spPr/>
      <dgm:t>
        <a:bodyPr/>
        <a:lstStyle/>
        <a:p>
          <a:endParaRPr lang="en-US"/>
        </a:p>
      </dgm:t>
    </dgm:pt>
    <dgm:pt modelId="{3678C91D-BCB9-412F-9155-ACBC3507EC96}" type="pres">
      <dgm:prSet presAssocID="{A7D2C06E-EE60-4EB4-BC6B-6368E03381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F08DBF-C824-480B-A2C6-EAC8C2BA2690}" type="pres">
      <dgm:prSet presAssocID="{E305D899-1CC9-465B-B029-D5634E0D6860}" presName="centerShape" presStyleLbl="node0" presStyleIdx="0" presStyleCnt="1" custScaleX="95545" custScaleY="89746" custLinFactNeighborX="1392" custLinFactNeighborY="-11140"/>
      <dgm:spPr/>
      <dgm:t>
        <a:bodyPr/>
        <a:lstStyle/>
        <a:p>
          <a:endParaRPr lang="en-US"/>
        </a:p>
      </dgm:t>
    </dgm:pt>
    <dgm:pt modelId="{88952A9B-AF8D-4AA9-B968-DD04D6CB087C}" type="pres">
      <dgm:prSet presAssocID="{D97C4333-E6BF-4897-912E-ADFAF4D8456B}" presName="node" presStyleLbl="node1" presStyleIdx="0" presStyleCnt="4" custScaleX="166317" custScaleY="187499" custRadScaleRad="125774" custRadScaleInc="-20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FA9E0-CF70-4EE0-83E4-72467D03B004}" type="pres">
      <dgm:prSet presAssocID="{D97C4333-E6BF-4897-912E-ADFAF4D8456B}" presName="dummy" presStyleCnt="0"/>
      <dgm:spPr/>
    </dgm:pt>
    <dgm:pt modelId="{CC653C44-C756-436B-8255-D248BE2B1285}" type="pres">
      <dgm:prSet presAssocID="{26079913-A29A-48EA-B522-84F2B7EBC56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59391EF-04C7-4A7C-BB7E-EC8AE392330D}" type="pres">
      <dgm:prSet presAssocID="{0E129C77-AF77-4AA4-B1B5-F12C8D5F90D6}" presName="node" presStyleLbl="node1" presStyleIdx="1" presStyleCnt="4" custScaleX="177114" custScaleY="167240" custRadScaleRad="135708" custRadScaleInc="-103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3BFCA-310C-4319-9DD6-3DA4CF839D8D}" type="pres">
      <dgm:prSet presAssocID="{0E129C77-AF77-4AA4-B1B5-F12C8D5F90D6}" presName="dummy" presStyleCnt="0"/>
      <dgm:spPr/>
    </dgm:pt>
    <dgm:pt modelId="{696AEC29-7FF4-415C-96F0-1F0804BB699E}" type="pres">
      <dgm:prSet presAssocID="{E8571FB4-6798-42EF-95DF-E9EE35F45F5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A644D85-8E9A-4177-9F94-39C300FF6132}" type="pres">
      <dgm:prSet presAssocID="{20595895-C71D-4F18-97F1-1D1FD7AAC8A9}" presName="node" presStyleLbl="node1" presStyleIdx="2" presStyleCnt="4" custScaleX="254602" custScaleY="211353" custRadScaleRad="66859" custRadScaleInc="1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81D2D-BE9C-4F2B-A312-6FDEE720544E}" type="pres">
      <dgm:prSet presAssocID="{20595895-C71D-4F18-97F1-1D1FD7AAC8A9}" presName="dummy" presStyleCnt="0"/>
      <dgm:spPr/>
    </dgm:pt>
    <dgm:pt modelId="{3D28C042-7CDD-46AC-97E0-A934BE475DF0}" type="pres">
      <dgm:prSet presAssocID="{DDACD31E-7719-4B28-A0D1-7EB2C4535E1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18FC5DB-8694-4CD6-A644-FC31E60AD149}" type="pres">
      <dgm:prSet presAssocID="{F18BCB24-E22A-4AFB-A4EB-36E226528823}" presName="node" presStyleLbl="node1" presStyleIdx="3" presStyleCnt="4" custScaleX="196196" custScaleY="123543" custRadScaleRad="146712" custRadScaleInc="301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DC2C7-4D5D-42D9-B276-B181BCB38255}" type="pres">
      <dgm:prSet presAssocID="{F18BCB24-E22A-4AFB-A4EB-36E226528823}" presName="dummy" presStyleCnt="0"/>
      <dgm:spPr/>
    </dgm:pt>
    <dgm:pt modelId="{1F9E6F85-382B-4E8B-84A2-B14C85DA6FEB}" type="pres">
      <dgm:prSet presAssocID="{5E4CAEA5-94F2-4634-B65E-1B8D47AD384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8C28DDA-B088-47DF-8CA0-3A1518F17735}" srcId="{E305D899-1CC9-465B-B029-D5634E0D6860}" destId="{D97C4333-E6BF-4897-912E-ADFAF4D8456B}" srcOrd="0" destOrd="0" parTransId="{C5E51F35-7723-4459-86E5-E7434FA05BDE}" sibTransId="{26079913-A29A-48EA-B522-84F2B7EBC561}"/>
    <dgm:cxn modelId="{2F69A74D-F96E-4223-AA06-973BDFF1BD5A}" type="presOf" srcId="{DDACD31E-7719-4B28-A0D1-7EB2C4535E1D}" destId="{3D28C042-7CDD-46AC-97E0-A934BE475DF0}" srcOrd="0" destOrd="0" presId="urn:microsoft.com/office/officeart/2005/8/layout/radial6"/>
    <dgm:cxn modelId="{89BD4AAB-E9F6-435B-A0C2-EEAB62E49D94}" type="presOf" srcId="{20595895-C71D-4F18-97F1-1D1FD7AAC8A9}" destId="{3A644D85-8E9A-4177-9F94-39C300FF6132}" srcOrd="0" destOrd="0" presId="urn:microsoft.com/office/officeart/2005/8/layout/radial6"/>
    <dgm:cxn modelId="{A6328F79-43EE-431F-993B-F12B41D1A475}" type="presOf" srcId="{26079913-A29A-48EA-B522-84F2B7EBC561}" destId="{CC653C44-C756-436B-8255-D248BE2B1285}" srcOrd="0" destOrd="0" presId="urn:microsoft.com/office/officeart/2005/8/layout/radial6"/>
    <dgm:cxn modelId="{7A36376E-CE5B-4CC4-B2F3-D0A7471F3241}" srcId="{E305D899-1CC9-465B-B029-D5634E0D6860}" destId="{0E129C77-AF77-4AA4-B1B5-F12C8D5F90D6}" srcOrd="1" destOrd="0" parTransId="{7633B34C-3987-4820-B79E-1E581234E8A7}" sibTransId="{E8571FB4-6798-42EF-95DF-E9EE35F45F5C}"/>
    <dgm:cxn modelId="{C49076A5-723E-4D2E-A7D8-4C5069964ABC}" srcId="{A7D2C06E-EE60-4EB4-BC6B-6368E0338182}" destId="{8285BB4A-4C0B-4182-903F-EB9743DBE3EB}" srcOrd="3" destOrd="0" parTransId="{8CD2C1A5-3F3A-41D0-9704-EAEDACF1D3CD}" sibTransId="{A1739F77-A2CF-4A23-9509-D1254973CC60}"/>
    <dgm:cxn modelId="{2FED3587-01DC-4B41-BD78-C15ECA81DE64}" type="presOf" srcId="{E305D899-1CC9-465B-B029-D5634E0D6860}" destId="{DBF08DBF-C824-480B-A2C6-EAC8C2BA2690}" srcOrd="0" destOrd="0" presId="urn:microsoft.com/office/officeart/2005/8/layout/radial6"/>
    <dgm:cxn modelId="{9EA437E3-88C0-4FD2-AD1D-00529980496B}" type="presOf" srcId="{A7D2C06E-EE60-4EB4-BC6B-6368E0338182}" destId="{3678C91D-BCB9-412F-9155-ACBC3507EC96}" srcOrd="0" destOrd="0" presId="urn:microsoft.com/office/officeart/2005/8/layout/radial6"/>
    <dgm:cxn modelId="{FA5F1370-7881-4076-825B-0B20A28458EC}" srcId="{E305D899-1CC9-465B-B029-D5634E0D6860}" destId="{F18BCB24-E22A-4AFB-A4EB-36E226528823}" srcOrd="3" destOrd="0" parTransId="{ECFD52DC-94FB-4DAD-B3CC-6A55C5052FA2}" sibTransId="{5E4CAEA5-94F2-4634-B65E-1B8D47AD3844}"/>
    <dgm:cxn modelId="{B3CC0589-8979-4D8B-B637-3E8C52D4389A}" type="presOf" srcId="{0E129C77-AF77-4AA4-B1B5-F12C8D5F90D6}" destId="{859391EF-04C7-4A7C-BB7E-EC8AE392330D}" srcOrd="0" destOrd="0" presId="urn:microsoft.com/office/officeart/2005/8/layout/radial6"/>
    <dgm:cxn modelId="{8D168219-822B-4698-AB72-AC7858C9D7E9}" type="presOf" srcId="{E8571FB4-6798-42EF-95DF-E9EE35F45F5C}" destId="{696AEC29-7FF4-415C-96F0-1F0804BB699E}" srcOrd="0" destOrd="0" presId="urn:microsoft.com/office/officeart/2005/8/layout/radial6"/>
    <dgm:cxn modelId="{B7C1D8B7-8F3C-44F0-A40B-2EEBEADF46AB}" srcId="{E305D899-1CC9-465B-B029-D5634E0D6860}" destId="{20595895-C71D-4F18-97F1-1D1FD7AAC8A9}" srcOrd="2" destOrd="0" parTransId="{1D61774F-3BC8-4F58-87BA-02EA8ECAD91D}" sibTransId="{DDACD31E-7719-4B28-A0D1-7EB2C4535E1D}"/>
    <dgm:cxn modelId="{502FA649-E183-445D-8674-5B862D873C03}" srcId="{A7D2C06E-EE60-4EB4-BC6B-6368E0338182}" destId="{104AAA4B-73C6-4FC1-8E13-8B4F961C571E}" srcOrd="2" destOrd="0" parTransId="{54273AE4-C94B-4E58-97B5-88340C9ED281}" sibTransId="{9969CBE9-61E5-4B5B-86AD-2DBBFFA5D868}"/>
    <dgm:cxn modelId="{B369AF6D-5340-440D-9155-66FAE558995E}" srcId="{A7D2C06E-EE60-4EB4-BC6B-6368E0338182}" destId="{E305D899-1CC9-465B-B029-D5634E0D6860}" srcOrd="0" destOrd="0" parTransId="{0CC3B17D-5F31-46A3-AFA5-7C89374D255B}" sibTransId="{A988B422-AD5D-48F6-82A0-F44F9D67F072}"/>
    <dgm:cxn modelId="{D76D9E7A-80C3-4E51-81E7-A1B7B5F10072}" type="presOf" srcId="{F18BCB24-E22A-4AFB-A4EB-36E226528823}" destId="{418FC5DB-8694-4CD6-A644-FC31E60AD149}" srcOrd="0" destOrd="0" presId="urn:microsoft.com/office/officeart/2005/8/layout/radial6"/>
    <dgm:cxn modelId="{69DFA082-2CC2-4BDA-A2BD-8830631B5FE0}" type="presOf" srcId="{5E4CAEA5-94F2-4634-B65E-1B8D47AD3844}" destId="{1F9E6F85-382B-4E8B-84A2-B14C85DA6FEB}" srcOrd="0" destOrd="0" presId="urn:microsoft.com/office/officeart/2005/8/layout/radial6"/>
    <dgm:cxn modelId="{BBC687E6-9FB8-4BA0-9C61-66A5A792BD0D}" srcId="{A7D2C06E-EE60-4EB4-BC6B-6368E0338182}" destId="{017691FA-975B-4953-B95F-9B19386CD4C1}" srcOrd="1" destOrd="0" parTransId="{490A8825-44A8-4C5F-BF3F-81ADC59C2E7B}" sibTransId="{223FDD35-EE74-425A-94DA-D94B4F9D1237}"/>
    <dgm:cxn modelId="{B026DEE8-3111-407E-9456-2B3FA670044D}" type="presOf" srcId="{D97C4333-E6BF-4897-912E-ADFAF4D8456B}" destId="{88952A9B-AF8D-4AA9-B968-DD04D6CB087C}" srcOrd="0" destOrd="0" presId="urn:microsoft.com/office/officeart/2005/8/layout/radial6"/>
    <dgm:cxn modelId="{1D3C38AB-F0B1-4EC0-B95F-B46B107EF9A1}" type="presParOf" srcId="{3678C91D-BCB9-412F-9155-ACBC3507EC96}" destId="{DBF08DBF-C824-480B-A2C6-EAC8C2BA2690}" srcOrd="0" destOrd="0" presId="urn:microsoft.com/office/officeart/2005/8/layout/radial6"/>
    <dgm:cxn modelId="{5B6EE35E-8779-4E1B-BBBB-4D759EDD453D}" type="presParOf" srcId="{3678C91D-BCB9-412F-9155-ACBC3507EC96}" destId="{88952A9B-AF8D-4AA9-B968-DD04D6CB087C}" srcOrd="1" destOrd="0" presId="urn:microsoft.com/office/officeart/2005/8/layout/radial6"/>
    <dgm:cxn modelId="{9C7CD904-EE9C-455A-9DEA-4724742532C9}" type="presParOf" srcId="{3678C91D-BCB9-412F-9155-ACBC3507EC96}" destId="{3F7FA9E0-CF70-4EE0-83E4-72467D03B004}" srcOrd="2" destOrd="0" presId="urn:microsoft.com/office/officeart/2005/8/layout/radial6"/>
    <dgm:cxn modelId="{214BB90B-0248-43AC-969B-4996405A577A}" type="presParOf" srcId="{3678C91D-BCB9-412F-9155-ACBC3507EC96}" destId="{CC653C44-C756-436B-8255-D248BE2B1285}" srcOrd="3" destOrd="0" presId="urn:microsoft.com/office/officeart/2005/8/layout/radial6"/>
    <dgm:cxn modelId="{BB1BDCB5-2995-41B8-83FD-302B23A6BE88}" type="presParOf" srcId="{3678C91D-BCB9-412F-9155-ACBC3507EC96}" destId="{859391EF-04C7-4A7C-BB7E-EC8AE392330D}" srcOrd="4" destOrd="0" presId="urn:microsoft.com/office/officeart/2005/8/layout/radial6"/>
    <dgm:cxn modelId="{8B476363-4CB8-47C1-9F50-92AA81543D16}" type="presParOf" srcId="{3678C91D-BCB9-412F-9155-ACBC3507EC96}" destId="{4383BFCA-310C-4319-9DD6-3DA4CF839D8D}" srcOrd="5" destOrd="0" presId="urn:microsoft.com/office/officeart/2005/8/layout/radial6"/>
    <dgm:cxn modelId="{CDFDB7C0-1B8E-43A1-B168-316FEAB19853}" type="presParOf" srcId="{3678C91D-BCB9-412F-9155-ACBC3507EC96}" destId="{696AEC29-7FF4-415C-96F0-1F0804BB699E}" srcOrd="6" destOrd="0" presId="urn:microsoft.com/office/officeart/2005/8/layout/radial6"/>
    <dgm:cxn modelId="{C0CD9F0F-D785-40D6-AFB1-C931AABE494C}" type="presParOf" srcId="{3678C91D-BCB9-412F-9155-ACBC3507EC96}" destId="{3A644D85-8E9A-4177-9F94-39C300FF6132}" srcOrd="7" destOrd="0" presId="urn:microsoft.com/office/officeart/2005/8/layout/radial6"/>
    <dgm:cxn modelId="{7E3549A4-CDD7-4FFC-91FE-6B81AD9D944C}" type="presParOf" srcId="{3678C91D-BCB9-412F-9155-ACBC3507EC96}" destId="{CE381D2D-BE9C-4F2B-A312-6FDEE720544E}" srcOrd="8" destOrd="0" presId="urn:microsoft.com/office/officeart/2005/8/layout/radial6"/>
    <dgm:cxn modelId="{4C8EBEAA-8F6F-4177-B8CE-DE47457FE4A0}" type="presParOf" srcId="{3678C91D-BCB9-412F-9155-ACBC3507EC96}" destId="{3D28C042-7CDD-46AC-97E0-A934BE475DF0}" srcOrd="9" destOrd="0" presId="urn:microsoft.com/office/officeart/2005/8/layout/radial6"/>
    <dgm:cxn modelId="{71F6D8CA-2AEE-42CE-AB39-5EB6CCFC92BB}" type="presParOf" srcId="{3678C91D-BCB9-412F-9155-ACBC3507EC96}" destId="{418FC5DB-8694-4CD6-A644-FC31E60AD149}" srcOrd="10" destOrd="0" presId="urn:microsoft.com/office/officeart/2005/8/layout/radial6"/>
    <dgm:cxn modelId="{3FCC8783-D083-4452-BEA6-14A3DB154609}" type="presParOf" srcId="{3678C91D-BCB9-412F-9155-ACBC3507EC96}" destId="{895DC2C7-4D5D-42D9-B276-B181BCB38255}" srcOrd="11" destOrd="0" presId="urn:microsoft.com/office/officeart/2005/8/layout/radial6"/>
    <dgm:cxn modelId="{03B2E6C8-0438-42D4-9B28-F92A727A2A45}" type="presParOf" srcId="{3678C91D-BCB9-412F-9155-ACBC3507EC96}" destId="{1F9E6F85-382B-4E8B-84A2-B14C85DA6FE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E6F85-382B-4E8B-84A2-B14C85DA6FEB}">
      <dsp:nvSpPr>
        <dsp:cNvPr id="0" name=""/>
        <dsp:cNvSpPr/>
      </dsp:nvSpPr>
      <dsp:spPr>
        <a:xfrm>
          <a:off x="1523835" y="-3003350"/>
          <a:ext cx="4801972" cy="4801972"/>
        </a:xfrm>
        <a:prstGeom prst="blockArc">
          <a:avLst>
            <a:gd name="adj1" fmla="val 2498924"/>
            <a:gd name="adj2" fmla="val 665876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8C042-7CDD-46AC-97E0-A934BE475DF0}">
      <dsp:nvSpPr>
        <dsp:cNvPr id="0" name=""/>
        <dsp:cNvSpPr/>
      </dsp:nvSpPr>
      <dsp:spPr>
        <a:xfrm>
          <a:off x="4694277" y="423254"/>
          <a:ext cx="4801972" cy="4801972"/>
        </a:xfrm>
        <a:prstGeom prst="blockArc">
          <a:avLst>
            <a:gd name="adj1" fmla="val 7859516"/>
            <a:gd name="adj2" fmla="val 1396791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AEC29-7FF4-415C-96F0-1F0804BB699E}">
      <dsp:nvSpPr>
        <dsp:cNvPr id="0" name=""/>
        <dsp:cNvSpPr/>
      </dsp:nvSpPr>
      <dsp:spPr>
        <a:xfrm>
          <a:off x="3845639" y="-48077"/>
          <a:ext cx="4801972" cy="4801972"/>
        </a:xfrm>
        <a:prstGeom prst="blockArc">
          <a:avLst>
            <a:gd name="adj1" fmla="val 20135548"/>
            <a:gd name="adj2" fmla="val 64262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53C44-C756-436B-8255-D248BE2B1285}">
      <dsp:nvSpPr>
        <dsp:cNvPr id="0" name=""/>
        <dsp:cNvSpPr/>
      </dsp:nvSpPr>
      <dsp:spPr>
        <a:xfrm>
          <a:off x="3027460" y="-1220647"/>
          <a:ext cx="5412511" cy="5412511"/>
        </a:xfrm>
        <a:prstGeom prst="blockArc">
          <a:avLst>
            <a:gd name="adj1" fmla="val 10667910"/>
            <a:gd name="adj2" fmla="val 21467910"/>
            <a:gd name="adj3" fmla="val 41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08DBF-C824-480B-A2C6-EAC8C2BA2690}">
      <dsp:nvSpPr>
        <dsp:cNvPr id="0" name=""/>
        <dsp:cNvSpPr/>
      </dsp:nvSpPr>
      <dsp:spPr>
        <a:xfrm>
          <a:off x="4667073" y="1514868"/>
          <a:ext cx="2112871" cy="19846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কবি</a:t>
          </a:r>
          <a:endParaRPr lang="en-US" sz="6500" kern="1200" dirty="0"/>
        </a:p>
      </dsp:txBody>
      <dsp:txXfrm>
        <a:off x="4976496" y="1805511"/>
        <a:ext cx="1494025" cy="1403347"/>
      </dsp:txXfrm>
    </dsp:sp>
    <dsp:sp modelId="{88952A9B-AF8D-4AA9-B968-DD04D6CB087C}">
      <dsp:nvSpPr>
        <dsp:cNvPr id="0" name=""/>
        <dsp:cNvSpPr/>
      </dsp:nvSpPr>
      <dsp:spPr>
        <a:xfrm>
          <a:off x="1797872" y="136209"/>
          <a:ext cx="2574541" cy="2902432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</a:rPr>
            <a:t>জন্মঃ ১৯১৮ সালের ১০ই জুন মাগুরা জেলার মাঝআইল গ্রামে জন্মগ্রহণ করেন।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2174905" y="561260"/>
        <a:ext cx="1820475" cy="2052330"/>
      </dsp:txXfrm>
    </dsp:sp>
    <dsp:sp modelId="{859391EF-04C7-4A7C-BB7E-EC8AE392330D}">
      <dsp:nvSpPr>
        <dsp:cNvPr id="0" name=""/>
        <dsp:cNvSpPr/>
      </dsp:nvSpPr>
      <dsp:spPr>
        <a:xfrm>
          <a:off x="7011450" y="89376"/>
          <a:ext cx="2741675" cy="2588828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মৃতুঃতিনি ১৯৭৪ সালের ১৯ শে অক্টোবর মৃতু বরন করেন।</a:t>
          </a:r>
          <a:r>
            <a:rPr lang="bn-IN" sz="1900" kern="1200" dirty="0" smtClean="0"/>
            <a:t> </a:t>
          </a:r>
          <a:endParaRPr lang="en-US" sz="1900" kern="1200" dirty="0"/>
        </a:p>
      </dsp:txBody>
      <dsp:txXfrm>
        <a:off x="7412959" y="468501"/>
        <a:ext cx="1938657" cy="1830578"/>
      </dsp:txXfrm>
    </dsp:sp>
    <dsp:sp modelId="{3A644D85-8E9A-4177-9F94-39C300FF6132}">
      <dsp:nvSpPr>
        <dsp:cNvPr id="0" name=""/>
        <dsp:cNvSpPr/>
      </dsp:nvSpPr>
      <dsp:spPr>
        <a:xfrm>
          <a:off x="3586300" y="2958604"/>
          <a:ext cx="3941168" cy="3271686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</a:rPr>
            <a:t>তার উল্লেখযোগ্য গ্রন্থঃসাত সাগরের মাঝি,সিরাজুম মুনীরা,নৌফেল ও হাতেম,মুহূত্যের কবিতা,পাখির বাসা,হাতেমতায়ী ইত্যাদি ।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163471" y="3437731"/>
        <a:ext cx="2786826" cy="2313432"/>
      </dsp:txXfrm>
    </dsp:sp>
    <dsp:sp modelId="{418FC5DB-8694-4CD6-A644-FC31E60AD149}">
      <dsp:nvSpPr>
        <dsp:cNvPr id="0" name=""/>
        <dsp:cNvSpPr/>
      </dsp:nvSpPr>
      <dsp:spPr>
        <a:xfrm>
          <a:off x="4158747" y="0"/>
          <a:ext cx="3037059" cy="1912411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কবি পরিচিতি</a:t>
          </a:r>
          <a:endParaRPr lang="en-US" sz="3800" kern="1200" dirty="0"/>
        </a:p>
      </dsp:txBody>
      <dsp:txXfrm>
        <a:off x="4603514" y="280066"/>
        <a:ext cx="2147525" cy="1352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6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7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96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2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B2B3-0826-4FCA-81A6-05AEFF33301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AB9088-1F3B-42D5-84EF-3487330E5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23807" y="1"/>
            <a:ext cx="7868194" cy="1946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পাঠে স্বাগত</a:t>
            </a:r>
            <a:endParaRPr lang="en-US" sz="24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HP\Pictures\বৃষ্ট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34895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P\Pictures\বৃষ্টি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8337" y="2063930"/>
            <a:ext cx="7963663" cy="4794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6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4305300" y="323709"/>
            <a:ext cx="3575005" cy="1085991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1600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1236" y="1873093"/>
            <a:ext cx="4924697" cy="844707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সওয়ার- আরোহী</a:t>
            </a:r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88788" y="2916115"/>
            <a:ext cx="4417255" cy="737212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তৃষাতপ্ত - পিপাসায় কাতর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02191" y="3699804"/>
            <a:ext cx="8454683" cy="1772528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বিষন্ন মেদুর – বৃষ্টিবিহীন প্রকৃতির রুক্ষতা বৃষ্টির আগমনে দূরীভূত হয়েছে 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31718"/>
      </p:ext>
    </p:extLst>
  </p:cSld>
  <p:clrMapOvr>
    <a:masterClrMapping/>
  </p:clrMapOvr>
  <p:transition spd="slow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3510776" y="648041"/>
            <a:ext cx="5303086" cy="1093614"/>
          </a:xfrm>
          <a:prstGeom prst="ribbon2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28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মিনিট)</a:t>
            </a:r>
            <a:r>
              <a:rPr lang="en-US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731520" y="4825219"/>
            <a:ext cx="11071274" cy="110661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তৃষাতপ্ত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বিষন্ন মেদুর,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HP\Pictures\image-35083-15228835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0" y="2005379"/>
            <a:ext cx="4622800" cy="260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8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P\Pictures\বৃষ্ট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04800"/>
            <a:ext cx="1562099" cy="1742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HP\Pictures\ধান ক্ষেত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17501"/>
            <a:ext cx="1381595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HP\Pictures\মাট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171" y="284481"/>
            <a:ext cx="1470229" cy="165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Users\HP\Pictures\পদ্মা নদী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1" y="323118"/>
            <a:ext cx="1371599" cy="167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C:\Users\HP\Pictures\মেঘনা নদ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3662" y="177800"/>
            <a:ext cx="1502937" cy="1820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8" descr="C:\Users\HP\Pictures\পর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10800" y="355600"/>
            <a:ext cx="1536699" cy="15502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598589" y="2311400"/>
            <a:ext cx="75969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বৃষ্টি এলো.... বহু প্রতীক্ষিত বৃষ্টি </a:t>
            </a:r>
            <a:r>
              <a:rPr lang="bn-IN" sz="3600" dirty="0" smtClean="0">
                <a:latin typeface="Lucida Sans Unicode"/>
              </a:rPr>
              <a:t>!- পদ্মা মেঘনার</a:t>
            </a:r>
            <a:r>
              <a:rPr lang="bn-IN" dirty="0" smtClean="0">
                <a:latin typeface="Lucida Sans Unicode"/>
              </a:rPr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40158" y="3902884"/>
            <a:ext cx="92706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দুপাশে আবাদি গ্রামে, বৃষ্টি এলো পুবের হাওয়ায়,</a:t>
            </a:r>
            <a:endParaRPr lang="en-US" sz="2400" dirty="0"/>
          </a:p>
        </p:txBody>
      </p:sp>
      <p:pic>
        <p:nvPicPr>
          <p:cNvPr id="16" name="Picture 15" descr="C:\Users\HP\Pictures\মেঘলা আকাশ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4783" y="252890"/>
            <a:ext cx="1507417" cy="173883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04174" y="4951681"/>
            <a:ext cx="84485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বিদগ্ধ আকাশ, মাঠ ঢেকে গেল কাজল ছায়ায়;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98590" y="5646642"/>
            <a:ext cx="74184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বিদু্ৎ-পরী মেঘে মেঘে হয়েছে সওয়ার</a:t>
            </a:r>
            <a:r>
              <a:rPr lang="bn-IN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0734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HP\Pictures\কেয়া ফু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282" y="520506"/>
            <a:ext cx="3352182" cy="2264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HP\Pictures\মাট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207" y="286741"/>
            <a:ext cx="3275009" cy="258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 descr="C:\Users\HP\Pictures\বন্যার ছব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6296" y="281354"/>
            <a:ext cx="3664633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98894" y="3420415"/>
            <a:ext cx="77796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দিকদিগন্তের পথে অপরুপ আভা দেখে তার</a:t>
            </a:r>
            <a:r>
              <a:rPr lang="bn-IN" dirty="0" smtClean="0"/>
              <a:t>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5057" y="4281154"/>
            <a:ext cx="78979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বর্ষনমুখর দিনে অরণ্যের কেয়া শিহরায়,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9250" y="5004716"/>
            <a:ext cx="88349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রৌদ্র-দগ্ধ ধানক্ষেত আজ তার স্পর্শ পেতে চায়,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9250" y="5881880"/>
            <a:ext cx="86544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নদীর ফাটলে বন্যা আনে পূর্ণ প্রাণের জোয়ার।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77072"/>
      </p:ext>
    </p:extLst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নদী ভাংগ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79" y="436100"/>
            <a:ext cx="4192172" cy="2395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HP\Pictures\বৃষ্টি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1831" y="337624"/>
            <a:ext cx="4291818" cy="2583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89408" y="3123028"/>
            <a:ext cx="78303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রুগ্ন বৃদ্ধ ভিখারির রগ-ওঠা হাতের মতন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9408" y="3623520"/>
            <a:ext cx="74053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রুক্ষ মাঠ আসমান শোনে সেই বর্ষণের সুর,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3193" y="4223685"/>
            <a:ext cx="81523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তৃষিত বনের সাথে জেগে উঠে তৃষাতপ্ত মন,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5313" y="4960048"/>
            <a:ext cx="89765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পাড়ি দিয়ে যেতে চায় বহু পথ, প্রান্তর বন্ধুর,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4791" y="5696411"/>
            <a:ext cx="88349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যেখানে বিস্মৃত দিন পড়ে আছে নিঃসঙগ নির্জন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5313" y="6382319"/>
            <a:ext cx="85644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সেখানে বর্ষার মেঘ জাগে আজ বিষন্ন মেদুর।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84777"/>
      </p:ext>
    </p:extLst>
  </p:cSld>
  <p:clrMapOvr>
    <a:masterClrMapping/>
  </p:clrMapOvr>
  <p:transition spd="slow" advTm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6464">
            <a:off x="359982" y="-111348"/>
            <a:ext cx="575501" cy="1290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5761">
            <a:off x="325543" y="5582650"/>
            <a:ext cx="575501" cy="1290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8482">
            <a:off x="11298322" y="48311"/>
            <a:ext cx="575501" cy="129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8047">
            <a:off x="11298324" y="5519348"/>
            <a:ext cx="575501" cy="1290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7270" y="351987"/>
            <a:ext cx="4251756" cy="5868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32" y="1342478"/>
            <a:ext cx="3343956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5307" y="2312183"/>
            <a:ext cx="3855621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3118" y="3319593"/>
            <a:ext cx="2872981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0508" y="4184143"/>
            <a:ext cx="2402260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073" y="5010788"/>
            <a:ext cx="2332527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HP\Pictures\দলগত কাজের ইমে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168400"/>
            <a:ext cx="5346699" cy="31909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1674" y="4712677"/>
            <a:ext cx="64570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বর্ষার ঋতুতে প্রকৃতি যে নব সাজে সজ্জিত হয় তার বিবরণ খাতায় লিখ।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27460"/>
      </p:ext>
    </p:ext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/>
          <p:cNvSpPr/>
          <p:nvPr/>
        </p:nvSpPr>
        <p:spPr>
          <a:xfrm>
            <a:off x="3319974" y="211016"/>
            <a:ext cx="4979964" cy="1167618"/>
          </a:xfrm>
          <a:prstGeom prst="plus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5400" b="1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310" y="1654127"/>
            <a:ext cx="669219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  বিদুৎকে কার সংগে তুল না  করেছেন 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912012" y="2529550"/>
            <a:ext cx="234930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130" y="4037429"/>
            <a:ext cx="10874326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রুগ্ন  বৃদ্ধ  ভিখারির  রগ – ওঠা  হাতের  মতন  রুক্ষ  মাঠ  আসমান’- এই চিত্রকল্পে কী ফুটে উঠেছে? 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216" y="3323091"/>
            <a:ext cx="208201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9926" y="2447778"/>
            <a:ext cx="212136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7071" y="3207434"/>
            <a:ext cx="208201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1150" y="5222229"/>
            <a:ext cx="3058283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বুভূক্ষ মাঠের চিত্র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08" y="5883411"/>
            <a:ext cx="328898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বৃষ্টিহীন মাঠের রুপ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96" y="5123756"/>
            <a:ext cx="397830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বর্ষায় বাংলার প্রকৃতি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6534" y="5827141"/>
            <a:ext cx="3795423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 বৈরিতা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260123" y="2363372"/>
            <a:ext cx="745588" cy="661181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6091311" y="5627077"/>
            <a:ext cx="1038665" cy="757311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7273"/>
      </p:ext>
    </p:extLst>
  </p:cSld>
  <p:clrMapOvr>
    <a:masterClrMapping/>
  </p:clrMapOvr>
  <p:transition spd="slow"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 flipH="1">
            <a:off x="647869" y="248529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sp>
        <p:nvSpPr>
          <p:cNvPr id="5" name="Can 4"/>
          <p:cNvSpPr/>
          <p:nvPr/>
        </p:nvSpPr>
        <p:spPr>
          <a:xfrm>
            <a:off x="3595472" y="691662"/>
            <a:ext cx="5154634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8597704" y="189914"/>
            <a:ext cx="1973581" cy="1752600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 rot="10800000" flipH="1">
            <a:off x="10830534" y="358726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10800000" flipH="1">
            <a:off x="11446328" y="384517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077" y="3207434"/>
            <a:ext cx="100724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কবি ফররুখ আহমদ রচিত </a:t>
            </a:r>
            <a:r>
              <a:rPr lang="en-US" sz="3600" dirty="0" smtClean="0"/>
              <a:t>‘</a:t>
            </a:r>
            <a:r>
              <a:rPr lang="bn-IN" sz="3600" dirty="0" smtClean="0"/>
              <a:t>বৃষ্টি</a:t>
            </a:r>
            <a:r>
              <a:rPr lang="en-US" sz="3600" dirty="0" smtClean="0"/>
              <a:t>’</a:t>
            </a:r>
            <a:r>
              <a:rPr lang="bn-IN" sz="3600" dirty="0" smtClean="0"/>
              <a:t>কবিতাটি একটি বিশেষ ভাব প্রকাশ করে ব্যাখ্যা লিখে আনবে।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98424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114" y="1237957"/>
            <a:ext cx="11127544" cy="306675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HP\Pictures\মেঘলা আকা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90" y="2391508"/>
            <a:ext cx="2901312" cy="2532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HP\Pictures\বৃষ্টি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8654" y="2251179"/>
            <a:ext cx="3959058" cy="2685090"/>
          </a:xfrm>
          <a:prstGeom prst="rect">
            <a:avLst/>
          </a:prstGeom>
          <a:noFill/>
        </p:spPr>
      </p:pic>
      <p:pic>
        <p:nvPicPr>
          <p:cNvPr id="6" name="Picture 2" descr="C:\Users\HP\Pictures\বৃষ্ট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1833" y="2363374"/>
            <a:ext cx="3151163" cy="257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71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887" y="744583"/>
            <a:ext cx="371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1665" y="1012335"/>
            <a:ext cx="247024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085" y="3461656"/>
            <a:ext cx="3959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শিউলি বেগম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 কোট আলিম মাদ্রাসা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-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১৭৮৮০৯৩৬২০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84102" y="1704173"/>
            <a:ext cx="56270" cy="4420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17390" y="1476839"/>
            <a:ext cx="59257" cy="4895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5904" y="1704173"/>
            <a:ext cx="56270" cy="4420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14576" y="2299063"/>
            <a:ext cx="6107309" cy="3269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bn-IN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সাহিত্য</a:t>
            </a:r>
            <a:endParaRPr lang="bn-BD" sz="36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৯ম-১০ম</a:t>
            </a:r>
            <a:endParaRPr lang="bn-BD" sz="36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পাঠঃ </a:t>
            </a:r>
            <a:r>
              <a:rPr lang="bn-IN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কবিঃ ফররুখ আহমদ</a:t>
            </a:r>
            <a:endParaRPr lang="bn-BD" sz="36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3600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তারিখঃ৯-৯-১৯</a:t>
            </a:r>
            <a:endParaRPr lang="en-US" sz="36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1674054"/>
            <a:ext cx="1562708" cy="1645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7278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8260" y="1273418"/>
            <a:ext cx="4162567" cy="95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5207" y="2947747"/>
            <a:ext cx="4712676" cy="95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9923" y="2086916"/>
            <a:ext cx="4704908" cy="95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1749" y="5786846"/>
            <a:ext cx="3100251" cy="4963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 নদী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6914" y="692333"/>
            <a:ext cx="4582707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8473"/>
              </a:avLst>
            </a:prstTxWarp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1291" y="744584"/>
            <a:ext cx="51859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এসো চিত্রগুলো লক্ষ</a:t>
            </a:r>
            <a:r>
              <a:rPr lang="en-US" sz="3200" dirty="0" smtClean="0"/>
              <a:t> </a:t>
            </a:r>
            <a:r>
              <a:rPr lang="bn-IN" sz="3200" dirty="0" smtClean="0"/>
              <a:t>করি</a:t>
            </a:r>
            <a:endParaRPr lang="en-US" sz="3200" dirty="0"/>
          </a:p>
        </p:txBody>
      </p:sp>
      <p:pic>
        <p:nvPicPr>
          <p:cNvPr id="9" name="Picture 2" descr="C:\Users\HP\Pictures\বৃষ্ট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017520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HP\Pictures\মাট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71" y="2011680"/>
            <a:ext cx="2782388" cy="377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HP\Pictures\ধান ক্ষেত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339" y="1998616"/>
            <a:ext cx="2959562" cy="378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HP\Pictures\পদ্মা নদী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6102" y="1985553"/>
            <a:ext cx="2860766" cy="377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226527" y="5812971"/>
            <a:ext cx="583909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রৌদ্র-দগ্ধ ধানক্ষেত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021977"/>
            <a:ext cx="288689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বৃষ্টি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7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animBg="1"/>
      <p:bldP spid="6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HP\Pictures\মেঘনা নদ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1693"/>
            <a:ext cx="3167798" cy="300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0800000" flipV="1">
            <a:off x="209006" y="3546566"/>
            <a:ext cx="310896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মেঘনা নদী</a:t>
            </a:r>
            <a:endParaRPr lang="en-US" dirty="0"/>
          </a:p>
        </p:txBody>
      </p:sp>
      <p:pic>
        <p:nvPicPr>
          <p:cNvPr id="8" name="Picture 7" descr="C:\Users\HP\Pictures\মেঘলা আকা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6383" y="759655"/>
            <a:ext cx="4249891" cy="25974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26971" y="3422469"/>
            <a:ext cx="414092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বিদুৎ চমকানো মেঘলা আকাশ</a:t>
            </a:r>
            <a:endParaRPr lang="en-US" dirty="0"/>
          </a:p>
        </p:txBody>
      </p:sp>
      <p:pic>
        <p:nvPicPr>
          <p:cNvPr id="10" name="Picture 8" descr="C:\Users\HP\Pictures\পর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1589" y="436099"/>
            <a:ext cx="4101737" cy="3286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903029" y="3500845"/>
            <a:ext cx="399723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বিদুৎ রুপসী পরী</a:t>
            </a:r>
            <a:endParaRPr lang="en-US" dirty="0"/>
          </a:p>
        </p:txBody>
      </p:sp>
      <p:pic>
        <p:nvPicPr>
          <p:cNvPr id="12" name="Picture 9" descr="C:\Users\HP\Pictures\বন্যার ছব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6160" y="3879669"/>
            <a:ext cx="4206240" cy="168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605349" y="5551714"/>
            <a:ext cx="414092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বন্যার পানি</a:t>
            </a:r>
            <a:endParaRPr lang="en-US" dirty="0"/>
          </a:p>
        </p:txBody>
      </p:sp>
      <p:pic>
        <p:nvPicPr>
          <p:cNvPr id="14" name="Picture 10" descr="C:\Users\HP\Pictures\কেয়া ফু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6091" y="3981312"/>
            <a:ext cx="4101738" cy="1674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8007531" y="5695405"/>
            <a:ext cx="398417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কেয়া ফুল</a:t>
            </a:r>
            <a:endParaRPr lang="en-US" dirty="0"/>
          </a:p>
        </p:txBody>
      </p:sp>
      <p:pic>
        <p:nvPicPr>
          <p:cNvPr id="1026" name="Picture 2" descr="C:\Users\HP\Pictures\নদী ভাংগন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262" y="4026624"/>
            <a:ext cx="3136641" cy="192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95943" y="5982789"/>
            <a:ext cx="300445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নদী ভাঙ্গনের ছবি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09406" y="6061166"/>
            <a:ext cx="878259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/>
              <a:t>উপরের চিত্রগূলোতে আমরা দেখতে পাচ্ছি কবি ফররুখ আহমদ রচিত ‘বৃষ্টি’ কবিতার কিছু বাস্তব চিত্র, যা কবিতার বাক্যের মধ্যে কবি তুলে ধরেছেন।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92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71667" y="2922678"/>
            <a:ext cx="5809957" cy="22693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</a:t>
            </a:r>
            <a:b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 smtClean="0">
                <a:ln w="0"/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ফররুখ আহমেদ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896751" y="1083212"/>
            <a:ext cx="5064369" cy="1434905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5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"/>
            <a:ext cx="12150144" cy="6858000"/>
            <a:chOff x="-17" y="61628"/>
            <a:chExt cx="12150161" cy="6796372"/>
          </a:xfrm>
        </p:grpSpPr>
        <p:sp>
          <p:nvSpPr>
            <p:cNvPr id="5" name="Rectangle 4"/>
            <p:cNvSpPr/>
            <p:nvPr/>
          </p:nvSpPr>
          <p:spPr>
            <a:xfrm>
              <a:off x="150237" y="182409"/>
              <a:ext cx="11852871" cy="657986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7" y="61628"/>
              <a:ext cx="12150161" cy="6796372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45114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655" y="613784"/>
            <a:ext cx="30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6525" y="1436914"/>
            <a:ext cx="519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4193" y="1972492"/>
            <a:ext cx="7315201" cy="40318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শুদ্ধ উচ্চারণে কবিতাটি আবৃত্তি করেত পারবে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নতুন শব্দের অর্থ </a:t>
            </a:r>
            <a:r>
              <a:rPr lang="bn-IN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‘বৃষ্টি’ কবিতায় কবি ফররুখ আহমদের যে মনের ভাব প্রকাশ পেয়েছে তা বর্ণনা করতে পারবে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88879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83771" y="431074"/>
          <a:ext cx="8386355" cy="540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9175181"/>
              </p:ext>
            </p:extLst>
          </p:nvPr>
        </p:nvGraphicFramePr>
        <p:xfrm>
          <a:off x="692332" y="431076"/>
          <a:ext cx="11168742" cy="624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03477" y="3135085"/>
            <a:ext cx="3004455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/>
              <a:t>লেখাপড়াঃ কলকাতা রিপন কলেজ থেকে আই</a:t>
            </a:r>
            <a:r>
              <a:rPr lang="en-US" b="1" dirty="0" smtClean="0"/>
              <a:t>.</a:t>
            </a:r>
            <a:r>
              <a:rPr lang="bn-IN" b="1" dirty="0" smtClean="0"/>
              <a:t>এ</a:t>
            </a:r>
            <a:r>
              <a:rPr lang="en-US" b="1" dirty="0" smtClean="0"/>
              <a:t>.</a:t>
            </a:r>
            <a:r>
              <a:rPr lang="bn-IN" b="1" dirty="0" smtClean="0"/>
              <a:t>পাস করেন। কলকাতার স্কটিশ চার্চ কলেজে দর্শনে অনার্স ও ইংরেজিতে অনার্সের ছাত্র ছিলেন।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9624" y="3916317"/>
            <a:ext cx="2586446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কর্মজীবনে তিনি নানা পদে নিয়োজিত হন এবং ১৯৪৭ থেকে ১৯৭২সাল পর্যন্ত তিনি ঢাকা বেতারে স্টাফ রাইটার পদে নিয়োজি ছিলেন।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2034" y="4990011"/>
            <a:ext cx="3082835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সাহিত্যের অবদানের জন্য তিনি বাংলা একাডেমী পুরস্কার, আদমজী পুরস্কার,একুশ পদকসহ (মরণত্তর)অনেক পুরস্কারে ভূষিত হন।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3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8179" y="677617"/>
            <a:ext cx="3930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3032" y="4324985"/>
            <a:ext cx="59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3568461" y="463126"/>
            <a:ext cx="5303086" cy="1093614"/>
          </a:xfrm>
          <a:prstGeom prst="ribbon2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2800" dirty="0" smtClean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সময়: ২</a:t>
            </a:r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মিনিট)</a:t>
            </a:r>
            <a:r>
              <a:rPr lang="en-US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4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HP\Pictures\একক কা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1879600"/>
            <a:ext cx="7010400" cy="35687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882000" y="5720834"/>
            <a:ext cx="952055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ফররুখ আহমেদের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তিনটি কাব্যগ্রন্থের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নাম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উল্লেখ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28707"/>
      </p:ext>
    </p:extLst>
  </p:cSld>
  <p:clrMapOvr>
    <a:masterClrMapping/>
  </p:clrMapOvr>
  <p:transition spd="slow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3664" y="5814099"/>
            <a:ext cx="412025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57655" y="4598646"/>
            <a:ext cx="3862316" cy="8950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054536" y="566480"/>
            <a:ext cx="2456846" cy="1536610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সরবপাঠ</a:t>
            </a:r>
            <a:endParaRPr lang="en-US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55" y="2136556"/>
            <a:ext cx="3180226" cy="33436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Down Arrow Callout 8"/>
          <p:cNvSpPr/>
          <p:nvPr/>
        </p:nvSpPr>
        <p:spPr>
          <a:xfrm>
            <a:off x="6528710" y="428897"/>
            <a:ext cx="2694447" cy="1702188"/>
          </a:xfrm>
          <a:prstGeom prst="downArrowCallout">
            <a:avLst/>
          </a:prstGeom>
          <a:ln>
            <a:solidFill>
              <a:srgbClr val="FF0000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3" y="2157073"/>
            <a:ext cx="3547431" cy="33436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977349553"/>
      </p:ext>
    </p:extLst>
  </p:cSld>
  <p:clrMapOvr>
    <a:masterClrMapping/>
  </p:clrMapOvr>
  <p:transition spd="slow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905</TotalTime>
  <Words>530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Lucida Sans Unicode</vt:lpstr>
      <vt:lpstr>NikoshBAN</vt:lpstr>
      <vt:lpstr>SutonnyMJ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ketra gps</dc:creator>
  <cp:lastModifiedBy>HP</cp:lastModifiedBy>
  <cp:revision>300</cp:revision>
  <dcterms:created xsi:type="dcterms:W3CDTF">2019-04-29T07:48:44Z</dcterms:created>
  <dcterms:modified xsi:type="dcterms:W3CDTF">2019-10-12T13:21:33Z</dcterms:modified>
</cp:coreProperties>
</file>