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9" r:id="rId4"/>
    <p:sldId id="256" r:id="rId5"/>
    <p:sldId id="282" r:id="rId6"/>
    <p:sldId id="269" r:id="rId7"/>
    <p:sldId id="257" r:id="rId8"/>
    <p:sldId id="258" r:id="rId9"/>
    <p:sldId id="259" r:id="rId10"/>
    <p:sldId id="262" r:id="rId11"/>
    <p:sldId id="263" r:id="rId12"/>
    <p:sldId id="264" r:id="rId13"/>
    <p:sldId id="266" r:id="rId14"/>
    <p:sldId id="265" r:id="rId15"/>
    <p:sldId id="277" r:id="rId16"/>
    <p:sldId id="274" r:id="rId17"/>
    <p:sldId id="267" r:id="rId18"/>
    <p:sldId id="275" r:id="rId19"/>
    <p:sldId id="280" r:id="rId20"/>
    <p:sldId id="272" r:id="rId21"/>
    <p:sldId id="273" r:id="rId22"/>
    <p:sldId id="276" r:id="rId23"/>
    <p:sldId id="278" r:id="rId24"/>
    <p:sldId id="281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angiralovely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uilips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1590" y="609600"/>
            <a:ext cx="88024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IN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সকলকে শুভেচ্ছা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gi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24200" y="2057400"/>
            <a:ext cx="4781550" cy="3109913"/>
          </a:xfrm>
        </p:spPr>
      </p:pic>
      <p:pic>
        <p:nvPicPr>
          <p:cNvPr id="5" name="Picture 4" descr="vag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2657475"/>
          </a:xfrm>
          <a:prstGeom prst="rect">
            <a:avLst/>
          </a:prstGeom>
        </p:spPr>
      </p:pic>
      <p:pic>
        <p:nvPicPr>
          <p:cNvPr id="6" name="Picture 5" descr="vagi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536280"/>
            <a:ext cx="3657600" cy="23217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609600"/>
            <a:ext cx="34419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ভিটামিন সমৃদ্ধ সব্জি ও ফল </a:t>
            </a:r>
            <a:endParaRPr lang="en-U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uit 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40000"/>
          <a:stretch>
            <a:fillRect/>
          </a:stretch>
        </p:blipFill>
        <p:spPr>
          <a:xfrm>
            <a:off x="0" y="0"/>
            <a:ext cx="3429000" cy="3459163"/>
          </a:xfrm>
        </p:spPr>
      </p:pic>
      <p:pic>
        <p:nvPicPr>
          <p:cNvPr id="5" name="Picture 4" descr="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2438400"/>
            <a:ext cx="3886201" cy="2176272"/>
          </a:xfrm>
          <a:prstGeom prst="rect">
            <a:avLst/>
          </a:prstGeom>
        </p:spPr>
      </p:pic>
      <p:pic>
        <p:nvPicPr>
          <p:cNvPr id="6" name="Picture 5" descr="fruit1.jpg"/>
          <p:cNvPicPr>
            <a:picLocks noChangeAspect="1"/>
          </p:cNvPicPr>
          <p:nvPr/>
        </p:nvPicPr>
        <p:blipFill>
          <a:blip r:embed="rId4"/>
          <a:srcRect t="15306"/>
          <a:stretch>
            <a:fillRect/>
          </a:stretch>
        </p:blipFill>
        <p:spPr>
          <a:xfrm>
            <a:off x="6400800" y="3657600"/>
            <a:ext cx="2743201" cy="3200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hee 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19975" y="4210050"/>
            <a:ext cx="1724025" cy="2647950"/>
          </a:xfrm>
        </p:spPr>
      </p:pic>
      <p:pic>
        <p:nvPicPr>
          <p:cNvPr id="5" name="Picture 4" descr="gh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6" name="Picture 5" descr="oi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19312"/>
            <a:ext cx="2286000" cy="2619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533400"/>
            <a:ext cx="55376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স্নেহ বা চর্বি জাতীয় খাদ্য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t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0857" y="1752600"/>
            <a:ext cx="6803572" cy="3810000"/>
          </a:xfrm>
        </p:spPr>
      </p:pic>
      <p:sp>
        <p:nvSpPr>
          <p:cNvPr id="5" name="Rectangle 4"/>
          <p:cNvSpPr/>
          <p:nvPr/>
        </p:nvSpPr>
        <p:spPr>
          <a:xfrm>
            <a:off x="4267200" y="381000"/>
            <a:ext cx="2343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লবন ।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  <p:pic>
        <p:nvPicPr>
          <p:cNvPr id="3" name="Picture 2" descr="wa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4876801"/>
            <a:ext cx="2619375" cy="1981200"/>
          </a:xfrm>
          <a:prstGeom prst="rect">
            <a:avLst/>
          </a:prstGeom>
        </p:spPr>
      </p:pic>
      <p:pic>
        <p:nvPicPr>
          <p:cNvPr id="4" name="Picture 3" descr="ৈোূা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1" y="0"/>
            <a:ext cx="3129643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0347" y="2967335"/>
            <a:ext cx="434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Your Text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53340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পানি ।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t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6797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 </a:t>
            </a:r>
            <a:endParaRPr lang="as-IN" b="1" dirty="0" smtClean="0"/>
          </a:p>
        </p:txBody>
      </p:sp>
      <p:pic>
        <p:nvPicPr>
          <p:cNvPr id="4" name="Content Placeholder 3" descr="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Rectangle 4"/>
          <p:cNvSpPr/>
          <p:nvPr/>
        </p:nvSpPr>
        <p:spPr>
          <a:xfrm>
            <a:off x="609600" y="381000"/>
            <a:ext cx="7721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ভিটামিন খাদ্য তালিকাঃ</a:t>
            </a:r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s-IN" sz="1800" i="1" dirty="0" smtClean="0"/>
              <a:t>খাদ্য</a:t>
            </a:r>
            <a:r>
              <a:rPr lang="bn-IN" sz="1800" i="1" dirty="0" smtClean="0"/>
              <a:t> </a:t>
            </a:r>
            <a:r>
              <a:rPr lang="bn-IN" sz="1800" i="1" dirty="0" smtClean="0"/>
              <a:t> কী ?</a:t>
            </a:r>
          </a:p>
          <a:p>
            <a:pPr>
              <a:buNone/>
            </a:pPr>
            <a:r>
              <a:rPr lang="as-IN" sz="1800" dirty="0" smtClean="0"/>
              <a:t>উত্তর : </a:t>
            </a:r>
            <a:r>
              <a:rPr lang="bn-IN" sz="1800" dirty="0" smtClean="0"/>
              <a:t> </a:t>
            </a:r>
            <a:r>
              <a:rPr lang="as-IN" sz="1800" dirty="0" smtClean="0"/>
              <a:t>যা </a:t>
            </a:r>
            <a:r>
              <a:rPr lang="as-IN" sz="1800" dirty="0" smtClean="0"/>
              <a:t>দ্বারা জীবদেহের বৃদ্ধি, শক্তি উত্পাদন, রোগ প্রতিরোধ, পুষ্টি বৃদ্ধি ও ক্ষয় পূরণ হয় তাই </a:t>
            </a:r>
            <a:r>
              <a:rPr lang="as-IN" sz="1800" i="1" dirty="0" smtClean="0"/>
              <a:t>খাদ্য</a:t>
            </a:r>
            <a:r>
              <a:rPr lang="bn-IN" sz="1800" i="1" dirty="0" smtClean="0"/>
              <a:t> </a:t>
            </a:r>
            <a:r>
              <a:rPr lang="as-IN" sz="1800" dirty="0" smtClean="0"/>
              <a:t>।</a:t>
            </a:r>
            <a:endParaRPr lang="bn-IN" sz="1800" dirty="0" smtClean="0"/>
          </a:p>
          <a:p>
            <a:pPr>
              <a:buNone/>
            </a:pPr>
            <a:r>
              <a:rPr lang="as-IN" sz="1800" dirty="0" smtClean="0"/>
              <a:t> </a:t>
            </a:r>
            <a:r>
              <a:rPr lang="as-IN" sz="1800" dirty="0" smtClean="0"/>
              <a:t>প্রশ্ন </a:t>
            </a:r>
            <a:r>
              <a:rPr lang="as-IN" sz="1800" dirty="0" smtClean="0"/>
              <a:t>:</a:t>
            </a:r>
            <a:r>
              <a:rPr lang="bn-IN" sz="1800" dirty="0" smtClean="0"/>
              <a:t> </a:t>
            </a:r>
            <a:r>
              <a:rPr lang="as-IN" sz="1800" dirty="0" smtClean="0"/>
              <a:t> </a:t>
            </a:r>
            <a:r>
              <a:rPr lang="as-IN" sz="1800" dirty="0" smtClean="0"/>
              <a:t>আত্তীকরণ </a:t>
            </a:r>
            <a:r>
              <a:rPr lang="as-IN" sz="1800" i="1" dirty="0" smtClean="0"/>
              <a:t>কী</a:t>
            </a:r>
            <a:r>
              <a:rPr lang="as-IN" sz="1800" dirty="0" smtClean="0"/>
              <a:t>?</a:t>
            </a:r>
            <a:endParaRPr lang="bn-IN" sz="1800" dirty="0" smtClean="0"/>
          </a:p>
          <a:p>
            <a:pPr>
              <a:buNone/>
            </a:pPr>
            <a:r>
              <a:rPr lang="as-IN" sz="1800" dirty="0" smtClean="0"/>
              <a:t> </a:t>
            </a:r>
            <a:r>
              <a:rPr lang="as-IN" sz="1800" dirty="0" smtClean="0"/>
              <a:t>উত্তর : যে প্রক্রিয়ায় পরিপাককৃত </a:t>
            </a:r>
            <a:r>
              <a:rPr lang="as-IN" sz="1800" i="1" dirty="0" smtClean="0"/>
              <a:t>খাদ্য</a:t>
            </a:r>
            <a:r>
              <a:rPr lang="as-IN" sz="1800" dirty="0" smtClean="0"/>
              <a:t> শোষিত হয়ে দেহ কোষের প্রোটোপ্লাজমে সংযোজিত হয় তাকে আত্তীকরণ বলে।</a:t>
            </a:r>
            <a:r>
              <a:rPr lang="bn-IN" sz="1800" dirty="0" smtClean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981200" y="228600"/>
            <a:ext cx="40350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খাদ্য ,পুষ্টি ও আত্তীকরন  বলতে কী বুঝ ?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74838"/>
            <a:ext cx="89916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bn-IN" i="1" dirty="0" smtClean="0"/>
              <a:t>পু</a:t>
            </a:r>
            <a:r>
              <a:rPr lang="as-IN" i="1" dirty="0" smtClean="0"/>
              <a:t>ষ্টি</a:t>
            </a:r>
            <a:r>
              <a:rPr lang="bn-IN" i="1" dirty="0" smtClean="0"/>
              <a:t>   কী  ? </a:t>
            </a:r>
          </a:p>
          <a:p>
            <a:pPr>
              <a:buNone/>
            </a:pPr>
            <a:endParaRPr lang="bn-IN" i="1" dirty="0" smtClean="0"/>
          </a:p>
          <a:p>
            <a:pPr>
              <a:buNone/>
            </a:pPr>
            <a:r>
              <a:rPr lang="as-IN" i="1" dirty="0" smtClean="0"/>
              <a:t>পুষ্টি</a:t>
            </a:r>
            <a:r>
              <a:rPr lang="as-IN" dirty="0" smtClean="0"/>
              <a:t> হলো পরিবেশ থেকে প্রয়োজনীয় খাদ্যবস্তু আহরন করে খাদ্যবস্তুকে পরিপাক ও শোষণ করা এবং আত্তীকরন দ্বারা দেহের শক্তির চাহিদা পূরণ , রোগ প্রতিরোধ , বৃদ্ধি ও ক্ষয়পূরণ করা ৷ অর্থ্যাৎ দেহ সুস্থ ও সবল রাখার প্রক্রিয়াকে </a:t>
            </a:r>
            <a:r>
              <a:rPr lang="as-IN" i="1" dirty="0" smtClean="0"/>
              <a:t>পুষ্টি</a:t>
            </a:r>
            <a:r>
              <a:rPr lang="as-IN" dirty="0" smtClean="0"/>
              <a:t> বলে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9144000" cy="137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1400" dirty="0" smtClean="0">
                <a:solidFill>
                  <a:srgbClr val="00B050"/>
                </a:solidFill>
              </a:rPr>
              <a:t>খাবার ছাড়া আমাদের জীবনধারণ সম্ভব নয়। দৈনন্দিন কাজকর্ম ও চলাফেরা করার জন্য দরকার সবল, রোগমুক্ত ও সুস্থ শরীর। আর এই শরীর বজায় রাখতে </a:t>
            </a:r>
            <a:r>
              <a:rPr lang="bn-IN" sz="1400" b="1" dirty="0" smtClean="0">
                <a:solidFill>
                  <a:srgbClr val="00B050"/>
                </a:solidFill>
              </a:rPr>
              <a:t>খাবার </a:t>
            </a:r>
            <a:r>
              <a:rPr lang="as-IN" sz="1400" dirty="0" smtClean="0">
                <a:solidFill>
                  <a:srgbClr val="00B050"/>
                </a:solidFill>
              </a:rPr>
              <a:t> </a:t>
            </a:r>
            <a:r>
              <a:rPr lang="as-IN" sz="1400" dirty="0" smtClean="0">
                <a:solidFill>
                  <a:srgbClr val="00B050"/>
                </a:solidFill>
              </a:rPr>
              <a:t>প্রয়োজন। খাবার শরীর গঠন, বৃদ্ধি সাধন এবং ক্ষয়পূরণ করার পাশাপাশি তাপশক্তি ও কর্মক্ষমতা বাড়ায়। এছাড়া রোগমুক্ত রাখতে সহায়তা করে। অসুস্থ শরীরকে আরোগ্য হতেও সাহায্য করে। তবে খাবারে </a:t>
            </a:r>
            <a:r>
              <a:rPr lang="as-IN" sz="1400" dirty="0" smtClean="0">
                <a:solidFill>
                  <a:srgbClr val="00B050"/>
                </a:solidFill>
              </a:rPr>
              <a:t>শ্রেনীবিভাগ</a:t>
            </a:r>
            <a:r>
              <a:rPr lang="as-IN" sz="1400" dirty="0" smtClean="0">
                <a:solidFill>
                  <a:srgbClr val="00B050"/>
                </a:solidFill>
              </a:rPr>
              <a:t>। আর দেহকে সুস্থ রাখতে কোন খাবার কতটুকু শরীরের জন্য দরকার, সেটিও জানা অনেক গুরুত্বপূর্ণ।</a:t>
            </a:r>
            <a:endParaRPr lang="as-IN" sz="1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2420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বিভিন্ন উপাদান থেকে পুষ্টি পেয়ে থাকে ৷ আর এই উপাদান গুলো ৬ টি ৷ যথা:- আমিষ, শর্করা, স্নেহ পদার্থ, ভিটামিন, খনিজ লবণ ও পানি।</a:t>
            </a:r>
            <a:r>
              <a:rPr lang="en-US" dirty="0" smtClean="0"/>
              <a:t> </a:t>
            </a:r>
            <a:r>
              <a:rPr lang="as-IN" dirty="0" smtClean="0"/>
              <a:t>খাবার ছাড়া আমাদের জীবনধারণ সম্ভব নয়। দৈনন্দিন কাজকর্ম ও চলাফেরা করার জন্য দরকার সবল, রোগমুক্ত ও সুস্থ শরীর।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4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bn-IN" i="1" dirty="0" smtClean="0"/>
              <a:t>পু</a:t>
            </a:r>
            <a:r>
              <a:rPr lang="as-IN" i="1" dirty="0" smtClean="0"/>
              <a:t>ষ্টি</a:t>
            </a:r>
            <a:r>
              <a:rPr lang="bn-IN" i="1" dirty="0" smtClean="0"/>
              <a:t>   কী  ? </a:t>
            </a:r>
          </a:p>
          <a:p>
            <a:pPr>
              <a:buNone/>
            </a:pPr>
            <a:endParaRPr lang="bn-IN" i="1" dirty="0" smtClean="0"/>
          </a:p>
          <a:p>
            <a:pPr>
              <a:buNone/>
            </a:pPr>
            <a:r>
              <a:rPr lang="as-IN" i="1" dirty="0" smtClean="0"/>
              <a:t>পুষ্টি</a:t>
            </a:r>
            <a:r>
              <a:rPr lang="as-IN" dirty="0" smtClean="0"/>
              <a:t> হলো পরিবেশ থেকে প্রয়োজনীয় খাদ্যবস্তু আহরন করে খাদ্যবস্তুকে পরিপাক ও শোষণ করা এবং আত্তীকরন দ্বারা দেহের শক্তির চাহিদা পূরণ , রোগ প্রতিরোধ , বৃদ্ধি ও ক্ষয়পূরণ করা ৷ অর্থ্যাৎ দেহ সুস্থ ও সবল রাখার প্রক্রিয়াকে </a:t>
            </a:r>
            <a:r>
              <a:rPr lang="as-IN" i="1" dirty="0" smtClean="0"/>
              <a:t>পুষ্টি</a:t>
            </a:r>
            <a:r>
              <a:rPr lang="as-IN" dirty="0" smtClean="0"/>
              <a:t> বলে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7772400" cy="1470025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800000"/>
                </a:solidFill>
              </a:rPr>
              <a:t> </a:t>
            </a:r>
            <a:r>
              <a:rPr lang="bn-IN" sz="1400" dirty="0" smtClean="0">
                <a:solidFill>
                  <a:srgbClr val="800000"/>
                </a:solidFill>
              </a:rPr>
              <a:t>   একক </a:t>
            </a:r>
            <a:r>
              <a:rPr lang="bn-IN" sz="1400" dirty="0" smtClean="0">
                <a:solidFill>
                  <a:srgbClr val="800000"/>
                </a:solidFill>
              </a:rPr>
              <a:t>কাজ ঃ- </a:t>
            </a:r>
            <a:br>
              <a:rPr lang="bn-IN" sz="1400" dirty="0" smtClean="0">
                <a:solidFill>
                  <a:srgbClr val="800000"/>
                </a:solidFill>
              </a:rPr>
            </a:br>
            <a:r>
              <a:rPr lang="bn-IN" sz="1400" dirty="0" smtClean="0">
                <a:solidFill>
                  <a:srgbClr val="800000"/>
                </a:solidFill>
              </a:rPr>
              <a:t>১। কাজ </a:t>
            </a:r>
            <a:r>
              <a:rPr lang="bn-IN" sz="1400" dirty="0" smtClean="0">
                <a:solidFill>
                  <a:srgbClr val="800000"/>
                </a:solidFill>
              </a:rPr>
              <a:t>করার জন্য কি প্র্যোজন ? </a:t>
            </a:r>
            <a:br>
              <a:rPr lang="bn-IN" sz="1400" dirty="0" smtClean="0">
                <a:solidFill>
                  <a:srgbClr val="800000"/>
                </a:solidFill>
              </a:rPr>
            </a:br>
            <a:r>
              <a:rPr lang="bn-IN" sz="1400" dirty="0" smtClean="0">
                <a:solidFill>
                  <a:srgbClr val="800000"/>
                </a:solidFill>
              </a:rPr>
              <a:t>২। খাদ্য </a:t>
            </a:r>
            <a:r>
              <a:rPr lang="bn-IN" sz="1400" dirty="0" smtClean="0">
                <a:solidFill>
                  <a:srgbClr val="800000"/>
                </a:solidFill>
              </a:rPr>
              <a:t>কি</a:t>
            </a:r>
            <a:r>
              <a:rPr lang="bn-IN" sz="1400" dirty="0" smtClean="0">
                <a:solidFill>
                  <a:srgbClr val="800000"/>
                </a:solidFill>
              </a:rPr>
              <a:t>? </a:t>
            </a:r>
            <a:r>
              <a:rPr lang="bn-IN" sz="1400" dirty="0" smtClean="0">
                <a:solidFill>
                  <a:srgbClr val="800000"/>
                </a:solidFill>
              </a:rPr>
              <a:t/>
            </a:r>
            <a:br>
              <a:rPr lang="bn-IN" sz="1400" dirty="0" smtClean="0">
                <a:solidFill>
                  <a:srgbClr val="800000"/>
                </a:solidFill>
              </a:rPr>
            </a:br>
            <a:r>
              <a:rPr lang="bn-IN" sz="1400" dirty="0" smtClean="0">
                <a:solidFill>
                  <a:srgbClr val="800000"/>
                </a:solidFill>
              </a:rPr>
              <a:t> </a:t>
            </a:r>
            <a:r>
              <a:rPr lang="bn-IN" sz="1400" dirty="0" smtClean="0">
                <a:solidFill>
                  <a:srgbClr val="800000"/>
                </a:solidFill>
              </a:rPr>
              <a:t>৩।</a:t>
            </a:r>
            <a:r>
              <a:rPr lang="bn-IN" sz="1400" dirty="0" smtClean="0">
                <a:solidFill>
                  <a:srgbClr val="800000"/>
                </a:solidFill>
              </a:rPr>
              <a:t>পুষ্টি </a:t>
            </a:r>
            <a:r>
              <a:rPr lang="bn-IN" sz="1400" dirty="0" smtClean="0">
                <a:solidFill>
                  <a:srgbClr val="800000"/>
                </a:solidFill>
              </a:rPr>
              <a:t>কি? </a:t>
            </a:r>
            <a:br>
              <a:rPr lang="bn-IN" sz="1400" dirty="0" smtClean="0">
                <a:solidFill>
                  <a:srgbClr val="800000"/>
                </a:solidFill>
              </a:rPr>
            </a:br>
            <a:r>
              <a:rPr lang="bn-IN" sz="1400" dirty="0" smtClean="0">
                <a:solidFill>
                  <a:srgbClr val="800000"/>
                </a:solidFill>
              </a:rPr>
              <a:t>৪। খাদ্যের </a:t>
            </a:r>
            <a:r>
              <a:rPr lang="bn-IN" sz="1400" dirty="0" smtClean="0">
                <a:solidFill>
                  <a:srgbClr val="800000"/>
                </a:solidFill>
              </a:rPr>
              <a:t>উপদান কয়টি ও কি কি ?</a:t>
            </a:r>
            <a:r>
              <a:rPr lang="bn-IN" sz="1400" dirty="0" smtClean="0"/>
              <a:t/>
            </a:r>
            <a:br>
              <a:rPr lang="bn-IN" sz="1400" dirty="0" smtClean="0"/>
            </a:br>
            <a:r>
              <a:rPr lang="bn-IN" sz="1400" dirty="0" smtClean="0"/>
              <a:t/>
            </a:r>
            <a:br>
              <a:rPr lang="bn-IN" sz="1400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bn-IN" sz="1400" dirty="0" smtClean="0"/>
              <a:t>দলিয় কাজ ঃ-</a:t>
            </a:r>
          </a:p>
          <a:p>
            <a:pPr algn="l"/>
            <a:r>
              <a:rPr lang="bn-IN" sz="1400" dirty="0" smtClean="0"/>
              <a:t>খাদ্যের কাজ  ,  উপদানগুলর  উৎস  এর   ব্যাখ্যা  দাও ।</a:t>
            </a:r>
          </a:p>
          <a:p>
            <a:pPr algn="l"/>
            <a:r>
              <a:rPr lang="bn-IN" sz="1400" dirty="0" smtClean="0"/>
              <a:t>সুষম   খাদ্য  বলতে  কি  বুঝ ?  </a:t>
            </a:r>
          </a:p>
          <a:p>
            <a:pPr algn="l"/>
            <a:endParaRPr lang="en-US" sz="1400" dirty="0"/>
          </a:p>
        </p:txBody>
      </p:sp>
      <p:pic>
        <p:nvPicPr>
          <p:cNvPr id="4" name="Picture 3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4038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5029200" y="609600"/>
            <a:ext cx="3657600" cy="2362200"/>
          </a:xfrm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পাঠ পরিচিতি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bn-IN" sz="1800" dirty="0" smtClean="0">
                <a:solidFill>
                  <a:schemeClr val="accent6">
                    <a:lumMod val="75000"/>
                  </a:schemeClr>
                </a:solidFill>
              </a:rPr>
              <a:t>বিষয় ঃ-  সাধারন বিজ্ঞান </a:t>
            </a:r>
          </a:p>
          <a:p>
            <a:r>
              <a:rPr lang="bn-IN" sz="1800" dirty="0" smtClean="0">
                <a:solidFill>
                  <a:schemeClr val="accent6">
                    <a:lumMod val="75000"/>
                  </a:schemeClr>
                </a:solidFill>
              </a:rPr>
              <a:t>অধ্যায় – ১১শ </a:t>
            </a:r>
            <a:r>
              <a:rPr lang="bn-IN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bn-IN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n-IN" sz="1800" dirty="0" smtClean="0"/>
              <a:t>ষষ্ঠঃ-  শ্রেনী </a:t>
            </a:r>
            <a:endParaRPr lang="en-US" sz="1800" dirty="0" smtClean="0"/>
          </a:p>
          <a:p>
            <a:endParaRPr lang="bn-IN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C00000"/>
                </a:solidFill>
              </a:rPr>
              <a:t>নির্দেশনায় ,</a:t>
            </a:r>
          </a:p>
          <a:p>
            <a:r>
              <a:rPr lang="bn-IN" sz="1600" dirty="0" smtClean="0">
                <a:solidFill>
                  <a:srgbClr val="C00000"/>
                </a:solidFill>
              </a:rPr>
              <a:t>তানজীরা খানম  </a:t>
            </a:r>
          </a:p>
          <a:p>
            <a:r>
              <a:rPr lang="bn-IN" sz="1600" dirty="0" smtClean="0">
                <a:solidFill>
                  <a:srgbClr val="C00000"/>
                </a:solidFill>
              </a:rPr>
              <a:t>           সিনিয়রশিক্ষক </a:t>
            </a:r>
          </a:p>
          <a:p>
            <a:r>
              <a:rPr lang="bn-IN" sz="1600" dirty="0" smtClean="0">
                <a:solidFill>
                  <a:srgbClr val="C00000"/>
                </a:solidFill>
              </a:rPr>
              <a:t>                কম্পিউটার ও  আইসিটি </a:t>
            </a:r>
          </a:p>
          <a:p>
            <a:r>
              <a:rPr lang="bn-IN" sz="1600" dirty="0" smtClean="0">
                <a:solidFill>
                  <a:srgbClr val="C00000"/>
                </a:solidFill>
              </a:rPr>
              <a:t>শাহী মহল্লা মোহাম্মাদীয়া আলিম মাদরাসা ।</a:t>
            </a:r>
          </a:p>
          <a:p>
            <a:r>
              <a:rPr lang="bn-IN" sz="1600" dirty="0" smtClean="0">
                <a:solidFill>
                  <a:srgbClr val="C00000"/>
                </a:solidFill>
              </a:rPr>
              <a:t>                           </a:t>
            </a:r>
            <a:r>
              <a:rPr lang="en-US" sz="1600" dirty="0" smtClean="0">
                <a:solidFill>
                  <a:srgbClr val="C00000"/>
                </a:solidFill>
                <a:latin typeface="Edwardian Script ITC" pitchFamily="66" charset="0"/>
              </a:rPr>
              <a:t>Email:- </a:t>
            </a:r>
            <a:r>
              <a:rPr lang="en-US" sz="1600" dirty="0" smtClean="0">
                <a:solidFill>
                  <a:srgbClr val="C00000"/>
                </a:solidFill>
                <a:latin typeface="Edwardian Script ITC" pitchFamily="66" charset="0"/>
                <a:hlinkClick r:id="rId2"/>
              </a:rPr>
              <a:t>tangiralovely@gmail.com</a:t>
            </a:r>
            <a:endParaRPr lang="en-US" sz="1600" dirty="0" smtClean="0">
              <a:solidFill>
                <a:srgbClr val="C00000"/>
              </a:solidFill>
              <a:latin typeface="Edwardian Script ITC" pitchFamily="66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             </a:t>
            </a:r>
            <a:r>
              <a:rPr lang="bn-IN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Mobile </a:t>
            </a:r>
            <a:r>
              <a:rPr lang="bn-IN" sz="1600" b="1" dirty="0" smtClean="0">
                <a:solidFill>
                  <a:srgbClr val="C00000"/>
                </a:solidFill>
                <a:latin typeface="Edwardian Script ITC" pitchFamily="66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no-  01727974756/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          </a:t>
            </a:r>
            <a:r>
              <a:rPr lang="bn-IN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01622236456</a:t>
            </a:r>
          </a:p>
        </p:txBody>
      </p:sp>
      <p:pic>
        <p:nvPicPr>
          <p:cNvPr id="7" name="Picture 6" descr="t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44958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2400" b="1" dirty="0" smtClean="0">
                <a:solidFill>
                  <a:srgbClr val="7030A0"/>
                </a:solidFill>
              </a:rPr>
              <a:t>কার্বোহাইড্রেট যুক্ত খাবারঃ</a:t>
            </a:r>
            <a:r>
              <a:rPr lang="bn-IN" sz="2400" b="1" dirty="0" smtClean="0">
                <a:solidFill>
                  <a:srgbClr val="7030A0"/>
                </a:solidFill>
              </a:rPr>
              <a:t> </a:t>
            </a:r>
            <a:r>
              <a:rPr lang="as-IN" sz="1800" b="1" dirty="0" smtClean="0"/>
              <a:t/>
            </a:r>
            <a:br>
              <a:rPr lang="as-IN" sz="1800" b="1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s-IN" sz="1400" b="1" dirty="0" smtClean="0"/>
              <a:t>• সবুজ সবজিঃ- </a:t>
            </a:r>
            <a:r>
              <a:rPr lang="as-IN" sz="1400" dirty="0" smtClean="0"/>
              <a:t>আদর্শ খাবারের তালিকা য় সবজি প্রথমেই রাখা উচিত। সুস্থ থাকার চাবিকাঠি হল সবুজ সবজি।</a:t>
            </a:r>
            <a:br>
              <a:rPr lang="as-IN" sz="1400" dirty="0" smtClean="0"/>
            </a:br>
            <a:r>
              <a:rPr lang="as-IN" sz="1400" dirty="0" smtClean="0"/>
              <a:t>আলু, পেঁয়াজ, বিনস, ফুলকপি, বাঁধাকপি প্রভৃতি সবজি কার্বোহাইড্রেট যুক্ত যা শরীরের পক্ষে উপযুক্ত। প্রতি একশো গ্রাম সবজিতে ১২-১৩ গ্রাম কার্বোহাইড্রেট রয়েছে।</a:t>
            </a:r>
          </a:p>
          <a:p>
            <a:pPr>
              <a:buFont typeface="Wingdings" pitchFamily="2" charset="2"/>
              <a:buChar char="v"/>
            </a:pPr>
            <a:r>
              <a:rPr lang="as-IN" sz="1400" b="1" dirty="0" smtClean="0"/>
              <a:t>মাশরুমঃ-</a:t>
            </a:r>
            <a:r>
              <a:rPr lang="as-IN" sz="1400" dirty="0" smtClean="0"/>
              <a:t> </a:t>
            </a:r>
            <a:r>
              <a:rPr lang="as-IN" sz="1400" dirty="0" smtClean="0"/>
              <a:t>মাশরুম কার্বোহাইড্রেট যুক্ত খাবার। মাশরুমে আট থেকে দশ শতাংশ কার্বোহাইড্রেট </a:t>
            </a:r>
            <a:r>
              <a:rPr lang="as-IN" sz="1400" dirty="0" smtClean="0"/>
              <a:t>আছে</a:t>
            </a:r>
            <a:endParaRPr lang="bn-IN" sz="1400" dirty="0" smtClean="0"/>
          </a:p>
          <a:p>
            <a:pPr>
              <a:buFont typeface="Wingdings" pitchFamily="2" charset="2"/>
              <a:buChar char="v"/>
            </a:pPr>
            <a:endParaRPr lang="bn-IN" sz="1400" b="1" dirty="0" smtClean="0"/>
          </a:p>
          <a:p>
            <a:pPr>
              <a:buFont typeface="Wingdings" pitchFamily="2" charset="2"/>
              <a:buChar char="v"/>
            </a:pPr>
            <a:r>
              <a:rPr lang="as-IN" sz="1400" b="1" dirty="0" smtClean="0"/>
              <a:t> </a:t>
            </a:r>
            <a:r>
              <a:rPr lang="as-IN" sz="1400" b="1" dirty="0" smtClean="0"/>
              <a:t>মিষ্টিঃ-</a:t>
            </a:r>
            <a:r>
              <a:rPr lang="as-IN" sz="1400" dirty="0" smtClean="0"/>
              <a:t> যদি ডায়াবেটিস না থাকে তাহলে নিঃসন্দেহে খাদ্য তালিকায় মিষ্টি রাখাতে পারেন। মিষ্টিতে ৬৫ গ্রাম কার্বোহাইড্রেট রয়েছে।</a:t>
            </a:r>
            <a:r>
              <a:rPr lang="bn-IN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as-IN" dirty="0" smtClean="0"/>
              <a:t>ভিটামিন জৈব্য পদার্থের একটি গোষ্টী। ভিটামিন শরীরের পুষ্টি যোগায়। শরীরের রোগ প্রতিরোধে সক্ষম। ভিটামিনের অভাবে নান রকমের রোগের সৃষ্টি হতে পারে যেমন- চোখে কম শোনা, কানে কম শোনা, হার্টের রোগ ইত্যাদি।</a:t>
            </a:r>
          </a:p>
          <a:p>
            <a:r>
              <a:rPr lang="as-IN" b="1" dirty="0" smtClean="0"/>
              <a:t>সারকথাঃ</a:t>
            </a:r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/>
              <a:t>ভিটামিন অনেক রকমের হয়। ভিটামিন এ, বি, সি,ই, ডি, কে।</a:t>
            </a:r>
          </a:p>
          <a:p>
            <a:r>
              <a:rPr lang="as-IN" b="1" dirty="0" smtClean="0"/>
              <a:t>ভিটামিনযুক্ত খাবারঃ</a:t>
            </a:r>
          </a:p>
          <a:p>
            <a:r>
              <a:rPr lang="as-IN" dirty="0" smtClean="0"/>
              <a:t>•</a:t>
            </a:r>
            <a:r>
              <a:rPr lang="as-IN" b="1" dirty="0" smtClean="0"/>
              <a:t> পালং শাকঃ</a:t>
            </a:r>
            <a:r>
              <a:rPr lang="as-IN" dirty="0" smtClean="0"/>
              <a:t>– পালং শাকে প্রচুর পরিমাণ ভিটামিন সি ও কে রয়েছে যা মস্তিস্কের কার্যক্ষমতা বৃদ্ধিতে সহয়তা করে। পালং শাক রোগ প্রতিরোধের ক্ষমতা রাখে।</a:t>
            </a:r>
          </a:p>
          <a:p>
            <a:r>
              <a:rPr lang="bn-IN" dirty="0" smtClean="0"/>
              <a:t>কমলালেবু</a:t>
            </a:r>
            <a:r>
              <a:rPr lang="bn-IN" dirty="0" smtClean="0">
                <a:solidFill>
                  <a:srgbClr val="00B050"/>
                </a:solidFill>
              </a:rPr>
              <a:t> ঃ - </a:t>
            </a:r>
            <a:r>
              <a:rPr lang="as-IN" dirty="0" smtClean="0"/>
              <a:t>কমলালেবুতে </a:t>
            </a:r>
            <a:r>
              <a:rPr lang="as-IN" dirty="0" smtClean="0"/>
              <a:t>প্রচুর পরিমাণে ভিটামিন সি রয়েছে। যা ত্বকের জন্য খুব উপকার।</a:t>
            </a:r>
          </a:p>
          <a:p>
            <a:r>
              <a:rPr lang="as-IN" b="1" dirty="0" smtClean="0"/>
              <a:t>•</a:t>
            </a:r>
            <a:r>
              <a:rPr lang="bn-IN" b="1" dirty="0" smtClean="0"/>
              <a:t>গাজর ঃ-- </a:t>
            </a:r>
            <a:r>
              <a:rPr lang="as-IN" dirty="0" smtClean="0"/>
              <a:t>গাজরে </a:t>
            </a:r>
            <a:r>
              <a:rPr lang="as-IN" dirty="0" smtClean="0"/>
              <a:t>২৮ গ্রাম ভিটামিন কে থাকে। এটি রোগ দূর করার পাশাপাশি নার্ভাস সিস্টেম শক্ত রাখে। প্রতিদিন এক গ্লাস গাজরের রস খেলে রোগ প্রতিরোধের ক্ষমতা বাড়ে।</a:t>
            </a:r>
          </a:p>
          <a:p>
            <a:r>
              <a:rPr lang="as-IN" dirty="0" smtClean="0"/>
              <a:t>•</a:t>
            </a:r>
            <a:r>
              <a:rPr lang="as-IN" b="1" dirty="0" smtClean="0"/>
              <a:t> মিষ্টি আলুঃ-</a:t>
            </a:r>
            <a:r>
              <a:rPr lang="as-IN" dirty="0" smtClean="0"/>
              <a:t> ভিটামিন ই ফুসফুস ও দেহের টিস্যু গঠনের সাহায্য করে। মিষ্টি আলুতে রয়েছে ভিটামিন ই। তাই আদর্শ খাবারের তালিকা এটি একটি সুষম খাদ্য।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457200"/>
            <a:ext cx="34563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ভিটামিনযুক্ত খাবার ও কাজ 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1800" dirty="0" smtClean="0">
                <a:solidFill>
                  <a:srgbClr val="C00000"/>
                </a:solidFill>
              </a:rPr>
              <a:t>১</a:t>
            </a:r>
            <a:r>
              <a:rPr lang="as-IN" sz="1800" dirty="0" smtClean="0">
                <a:solidFill>
                  <a:srgbClr val="C00000"/>
                </a:solidFill>
              </a:rPr>
              <a:t>. প্রোটিন</a:t>
            </a:r>
            <a:r>
              <a:rPr lang="bn-IN" sz="1800" dirty="0" smtClean="0">
                <a:solidFill>
                  <a:srgbClr val="C00000"/>
                </a:solidFill>
              </a:rPr>
              <a:t>২</a:t>
            </a:r>
            <a:r>
              <a:rPr lang="as-IN" sz="1800" dirty="0" smtClean="0">
                <a:solidFill>
                  <a:srgbClr val="C00000"/>
                </a:solidFill>
              </a:rPr>
              <a:t>. ফ্যাট</a:t>
            </a:r>
            <a:r>
              <a:rPr lang="bn-IN" sz="1800" dirty="0" smtClean="0">
                <a:solidFill>
                  <a:srgbClr val="C00000"/>
                </a:solidFill>
              </a:rPr>
              <a:t>৩</a:t>
            </a:r>
            <a:r>
              <a:rPr lang="as-IN" sz="1800" dirty="0" smtClean="0">
                <a:solidFill>
                  <a:srgbClr val="C00000"/>
                </a:solidFill>
              </a:rPr>
              <a:t>. কার্বোহাইড্রেট</a:t>
            </a:r>
            <a:r>
              <a:rPr lang="bn-IN" sz="1800" dirty="0" smtClean="0">
                <a:solidFill>
                  <a:srgbClr val="C00000"/>
                </a:solidFill>
              </a:rPr>
              <a:t>৪</a:t>
            </a:r>
            <a:r>
              <a:rPr lang="as-IN" sz="1800" dirty="0" smtClean="0">
                <a:solidFill>
                  <a:srgbClr val="C00000"/>
                </a:solidFill>
              </a:rPr>
              <a:t>. খনিজ</a:t>
            </a:r>
            <a:r>
              <a:rPr lang="bn-IN" sz="1800" dirty="0" smtClean="0">
                <a:solidFill>
                  <a:srgbClr val="C00000"/>
                </a:solidFill>
              </a:rPr>
              <a:t>৫</a:t>
            </a:r>
            <a:r>
              <a:rPr lang="as-IN" sz="1800" dirty="0" smtClean="0">
                <a:solidFill>
                  <a:srgbClr val="C00000"/>
                </a:solidFill>
              </a:rPr>
              <a:t>. ভিটামিন</a:t>
            </a:r>
            <a:r>
              <a:rPr lang="bn-IN" sz="1800" dirty="0" smtClean="0">
                <a:solidFill>
                  <a:srgbClr val="C00000"/>
                </a:solidFill>
              </a:rPr>
              <a:t>৬</a:t>
            </a:r>
            <a:r>
              <a:rPr lang="as-IN" sz="1800" dirty="0" smtClean="0">
                <a:solidFill>
                  <a:srgbClr val="C00000"/>
                </a:solidFill>
              </a:rPr>
              <a:t>. জল</a:t>
            </a:r>
            <a:r>
              <a:rPr lang="bn-IN" sz="1800" dirty="0" smtClean="0">
                <a:solidFill>
                  <a:srgbClr val="C00000"/>
                </a:solidFill>
              </a:rPr>
              <a:t>  । </a:t>
            </a:r>
            <a:r>
              <a:rPr lang="as-IN" sz="1800" dirty="0" smtClean="0"/>
              <a:t/>
            </a:r>
            <a:br>
              <a:rPr lang="as-IN" sz="1800" dirty="0" smtClean="0"/>
            </a:b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s-IN" b="1" dirty="0" smtClean="0">
                <a:solidFill>
                  <a:srgbClr val="92D050"/>
                </a:solidFill>
              </a:rPr>
              <a:t>প্রোটিনের খাদ্য তালিকাঃ</a:t>
            </a:r>
          </a:p>
          <a:p>
            <a:r>
              <a:rPr lang="as-IN" dirty="0" smtClean="0"/>
              <a:t>প্রোটিন হল উচ্চ ভর বিশিষ্ট নাইট্রোজেন যুক্ত জটিল যৌগ। এটি কার্বন, নাইট্রোজেন, অক্সিজেন, হাইড্রোজেন দিয়ে গঠিত। আমাদের শরীরের অস্থি, পেশি থেকে শুরু করে নাক, চুল, দাঁত পর্যন্ত প্রোটিন দ্বারা গঠিত।</a:t>
            </a:r>
            <a:br>
              <a:rPr lang="as-IN" dirty="0" smtClean="0"/>
            </a:br>
            <a:r>
              <a:rPr lang="as-IN" dirty="0" smtClean="0"/>
              <a:t>মস্তিষ্কের বিকাশ ঘটাতে প্রোটিন অপরিহার্য। প্রোটিনের অভাবে দেহের রোগ প্রতিরোধের ক্ষমতা কমে যায়। তাই আদর্শ খাবারের তালিকা প্রোটিনযুক্ত খাদ্য গ্রহণ করা প্রয়োজন।</a:t>
            </a:r>
          </a:p>
          <a:p>
            <a:r>
              <a:rPr lang="as-IN" b="1" dirty="0" smtClean="0"/>
              <a:t>প্রোটিনযুক্ত খাদ্যঃ</a:t>
            </a:r>
          </a:p>
          <a:p>
            <a:r>
              <a:rPr lang="as-IN" b="1" dirty="0" smtClean="0"/>
              <a:t>• ডিমঃ- </a:t>
            </a:r>
            <a:r>
              <a:rPr lang="as-IN" dirty="0" smtClean="0"/>
              <a:t>প্রতিদিন একটি ডিম মস্তিষ্কের বিকাশ ঘটায়। একটি ডিমে রয়েছে সাত থেকে আট গ্রাম প্রোটিন।</a:t>
            </a:r>
          </a:p>
          <a:p>
            <a:r>
              <a:rPr lang="as-IN" dirty="0" smtClean="0"/>
              <a:t>• </a:t>
            </a:r>
            <a:r>
              <a:rPr lang="as-IN" b="1" dirty="0" smtClean="0"/>
              <a:t>পনিরঃ-</a:t>
            </a:r>
            <a:r>
              <a:rPr lang="as-IN" dirty="0" smtClean="0"/>
              <a:t> পনিরে রয়েছে প্রচুর পরিমানে প্রোটিন। দুগ্ধজাত খাবারের মধ্যে পনির অন্যতম। পনিরে প্রোটিনের পাশাপাশি ক্যালসিয়াম ও ফসফরাস রয়েছে যা হাড় ও দাঁতকে মজবুত রাখে।</a:t>
            </a:r>
          </a:p>
          <a:p>
            <a:r>
              <a:rPr lang="as-IN" dirty="0" smtClean="0"/>
              <a:t>• </a:t>
            </a:r>
            <a:r>
              <a:rPr lang="as-IN" b="1" dirty="0" smtClean="0"/>
              <a:t>মাছ ও মাংসঃ-</a:t>
            </a:r>
            <a:r>
              <a:rPr lang="as-IN" dirty="0" smtClean="0"/>
              <a:t> প্রোটিনযুক্ত খাবারের মধ্যে জনপ্রিয় খাবার মাছ ও মাংস। মাছ ও মাংসে রয়েছে ২০ থেকে ৩০ শতাংশ প্রোটিন। যা দেহের মাংসপেশি শক্তিশালী করে।</a:t>
            </a:r>
          </a:p>
          <a:p>
            <a:r>
              <a:rPr lang="as-IN" dirty="0" smtClean="0"/>
              <a:t>• </a:t>
            </a:r>
            <a:r>
              <a:rPr lang="as-IN" b="1" dirty="0" smtClean="0"/>
              <a:t>দুধঃ-</a:t>
            </a:r>
            <a:r>
              <a:rPr lang="as-IN" dirty="0" smtClean="0"/>
              <a:t> দুধ বা দুগ্ধজাত খাবার দৈনিক প্রোটিনের চাহিদা মেটায়। এক কাপ দুধে রয়েছে প্রায় সাত থেকে আট গ্রাম প্রোটিন।</a:t>
            </a:r>
            <a:endParaRPr lang="as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t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743200"/>
            <a:ext cx="4038600" cy="2492375"/>
          </a:xfr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as-IN" dirty="0" smtClean="0"/>
              <a:t>প্রোটিনের মতো ফ্যাটও পুষ্টির একটি অপরিহার্য অংশ। ফ্যাট হল শক্তির প্রধান উৎস। এক গ্রাম ফ্যাটে নয় শতাংশ ক্যালোরি রয়েছে। যা কার্বোহাইড্রেট ও প্রোটিনের থেকেও বেশি।</a:t>
            </a:r>
            <a:br>
              <a:rPr lang="as-IN" dirty="0" smtClean="0"/>
            </a:br>
            <a:r>
              <a:rPr lang="as-IN" dirty="0" smtClean="0"/>
              <a:t>এটি অক্সিজেন, হাইড্রোজেন ও প্রোটিন দিয়ে গঠিত। যা স্বাস্থ্যের জন্য অত্যন্ত জরুরী। আদর্শ খাবারের তালিকা ফ্যাট জাতীয় খাবার রাখা দরকার।</a:t>
            </a:r>
          </a:p>
          <a:p>
            <a:r>
              <a:rPr lang="as-IN" b="1" dirty="0" smtClean="0"/>
              <a:t>ফ্যাট জাতীয় খাদ্যঃ</a:t>
            </a:r>
          </a:p>
          <a:p>
            <a:r>
              <a:rPr lang="as-IN" b="1" dirty="0" smtClean="0"/>
              <a:t>• মাখন ও ঘিঃ-</a:t>
            </a:r>
            <a:r>
              <a:rPr lang="as-IN" dirty="0" smtClean="0"/>
              <a:t> ফ্যাট জাতীয় খাবারের মধ্যে অন্যতম খাদ্য মাখন ও ঘি। মাখনে রয়েছে ওমেগা থ্রি ও ওমেগা সিক্স ফ্যাটি অ্যাসিডও যা চুল, ত্বক ও হাড়ের পাশাপাশি মস্তিস্ক সতেজ রাখে।</a:t>
            </a:r>
          </a:p>
          <a:p>
            <a:r>
              <a:rPr lang="as-IN" dirty="0" smtClean="0"/>
              <a:t>• </a:t>
            </a:r>
            <a:r>
              <a:rPr lang="as-IN" b="1" dirty="0" smtClean="0"/>
              <a:t>বাদামঃ-</a:t>
            </a:r>
            <a:r>
              <a:rPr lang="as-IN" dirty="0" smtClean="0"/>
              <a:t> প্রতিদিন খাবারের তালিকায় আমন্ড বাদাম ফ্যাটের পাশাপাশি ভিটামিন ও যোগায়। শতকরা ৮০ ভাগ ফ্যাট থাকে বাদামে যা দেহের পক্ষে উপকারি।</a:t>
            </a:r>
          </a:p>
          <a:p>
            <a:r>
              <a:rPr lang="as-IN" b="1" dirty="0" smtClean="0"/>
              <a:t>• খাসির মাংসঃ-</a:t>
            </a:r>
            <a:r>
              <a:rPr lang="as-IN" dirty="0" smtClean="0"/>
              <a:t> দুধ, ডিমের পাশাপাশি খাসির মাংসও পুষ্টিগুণে পিছিয়ে নেই। প্রতি একশো গ্রাম খাসির মাংসে ২-৩ গ্রাম চর্বি থাকে।</a:t>
            </a:r>
            <a:endParaRPr lang="as-IN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sz="37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07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ফ্যাট জাতীয় খাবার তালিকাঃ</a:t>
            </a:r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বাড়ীর  কাজ 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2000" dirty="0" smtClean="0"/>
              <a:t>খাদ্যের কাজ , উৎস ও গুরুত্বের ব্যাখ্যা  দাও । </a:t>
            </a:r>
          </a:p>
          <a:p>
            <a:pPr>
              <a:buNone/>
            </a:pPr>
            <a:r>
              <a:rPr lang="bn-IN" sz="2000" dirty="0" smtClean="0"/>
              <a:t>একটি আদর্শ খাবার  তালিকা  প্রস্তুত  কর । </a:t>
            </a:r>
            <a:endParaRPr lang="en-US" sz="2000" dirty="0"/>
          </a:p>
        </p:txBody>
      </p:sp>
      <p:pic>
        <p:nvPicPr>
          <p:cNvPr id="5" name="Picture 4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8991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10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 rot="20419640">
            <a:off x="481221" y="2823774"/>
            <a:ext cx="75200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আল্লা হাফিজ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7772400" cy="1470025"/>
          </a:xfrm>
        </p:spPr>
        <p:txBody>
          <a:bodyPr>
            <a:normAutofit/>
          </a:bodyPr>
          <a:lstStyle/>
          <a:p>
            <a:r>
              <a:rPr lang="bn-IN" sz="2000" dirty="0" smtClean="0"/>
              <a:t>এই পাঠে  শিক্ষার্থী যা শিক্ষবে -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763000" cy="4572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bn-IN" sz="1400" dirty="0" smtClean="0">
                <a:solidFill>
                  <a:srgbClr val="0070C0"/>
                </a:solidFill>
              </a:rPr>
              <a:t>খাদ্য ও পুষ্টি কি  ?  বলতে পারবে ।</a:t>
            </a:r>
          </a:p>
          <a:p>
            <a:pPr algn="l">
              <a:buFont typeface="Wingdings" pitchFamily="2" charset="2"/>
              <a:buChar char="v"/>
            </a:pPr>
            <a:r>
              <a:rPr lang="bn-IN" sz="1400" dirty="0" smtClean="0">
                <a:solidFill>
                  <a:srgbClr val="0070C0"/>
                </a:solidFill>
              </a:rPr>
              <a:t>খাদ্যের কাজ ও উৎসের  ব্যাখ্যা  দিতে পারবে  । </a:t>
            </a:r>
          </a:p>
          <a:p>
            <a:pPr algn="l">
              <a:buFont typeface="Wingdings" pitchFamily="2" charset="2"/>
              <a:buChar char="v"/>
            </a:pPr>
            <a:r>
              <a:rPr lang="bn-IN" sz="1400" dirty="0" smtClean="0">
                <a:solidFill>
                  <a:srgbClr val="0070C0"/>
                </a:solidFill>
              </a:rPr>
              <a:t>আদর্শ খাদ্যের তালিকা  প্রস্তুত করতে পারবে । </a:t>
            </a:r>
          </a:p>
          <a:p>
            <a:pPr algn="l">
              <a:buFont typeface="Wingdings" pitchFamily="2" charset="2"/>
              <a:buChar char="v"/>
            </a:pPr>
            <a:r>
              <a:rPr lang="bn-IN" sz="1400" dirty="0" smtClean="0">
                <a:solidFill>
                  <a:srgbClr val="0070C0"/>
                </a:solidFill>
              </a:rPr>
              <a:t>খাদ্যের গুরুত্ব বর্ননা করতে  পারবে ।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" name="Picture 4" descr="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5.jpg"/>
          <p:cNvPicPr>
            <a:picLocks noChangeAspect="1"/>
          </p:cNvPicPr>
          <p:nvPr/>
        </p:nvPicPr>
        <p:blipFill>
          <a:blip r:embed="rId2"/>
          <a:srcRect l="28000" r="16000"/>
          <a:stretch>
            <a:fillRect/>
          </a:stretch>
        </p:blipFill>
        <p:spPr>
          <a:xfrm>
            <a:off x="0" y="0"/>
            <a:ext cx="2971800" cy="3581400"/>
          </a:xfrm>
          <a:prstGeom prst="rect">
            <a:avLst/>
          </a:prstGeom>
        </p:spPr>
      </p:pic>
      <p:pic>
        <p:nvPicPr>
          <p:cNvPr id="11" name="Picture 10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12" name="Picture 11" descr="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6096000" cy="3352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ic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572000"/>
            <a:ext cx="2286000" cy="2286000"/>
          </a:xfrm>
        </p:spPr>
      </p:pic>
      <p:sp>
        <p:nvSpPr>
          <p:cNvPr id="4" name="Rectangle 3"/>
          <p:cNvSpPr/>
          <p:nvPr/>
        </p:nvSpPr>
        <p:spPr>
          <a:xfrm>
            <a:off x="2286000" y="685800"/>
            <a:ext cx="38411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আজকের পাঠ ঃ- খাদ্য ও পুষ্টি 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va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1"/>
            <a:ext cx="9143999" cy="3200400"/>
          </a:xfrm>
          <a:prstGeom prst="rect">
            <a:avLst/>
          </a:prstGeom>
        </p:spPr>
      </p:pic>
      <p:pic>
        <p:nvPicPr>
          <p:cNvPr id="9" name="Picture 8" descr="rice 1.jpg"/>
          <p:cNvPicPr>
            <a:picLocks noChangeAspect="1"/>
          </p:cNvPicPr>
          <p:nvPr/>
        </p:nvPicPr>
        <p:blipFill>
          <a:blip r:embed="rId4"/>
          <a:srcRect l="19167" r="15000"/>
          <a:stretch>
            <a:fillRect/>
          </a:stretch>
        </p:blipFill>
        <p:spPr>
          <a:xfrm>
            <a:off x="2286000" y="4572000"/>
            <a:ext cx="3886200" cy="2286000"/>
          </a:xfrm>
          <a:prstGeom prst="rect">
            <a:avLst/>
          </a:prstGeom>
        </p:spPr>
      </p:pic>
      <p:pic>
        <p:nvPicPr>
          <p:cNvPr id="10" name="Picture 9" descr="mas2.jpg"/>
          <p:cNvPicPr>
            <a:picLocks noChangeAspect="1"/>
          </p:cNvPicPr>
          <p:nvPr/>
        </p:nvPicPr>
        <p:blipFill>
          <a:blip r:embed="rId5"/>
          <a:srcRect b="16418"/>
          <a:stretch>
            <a:fillRect/>
          </a:stretch>
        </p:blipFill>
        <p:spPr>
          <a:xfrm>
            <a:off x="2819400" y="4267200"/>
            <a:ext cx="2390775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s3.jpg"/>
          <p:cNvPicPr>
            <a:picLocks noChangeAspect="1"/>
          </p:cNvPicPr>
          <p:nvPr/>
        </p:nvPicPr>
        <p:blipFill>
          <a:blip r:embed="rId6" cstate="print"/>
          <a:srcRect t="15556" b="10000"/>
          <a:stretch>
            <a:fillRect/>
          </a:stretch>
        </p:blipFill>
        <p:spPr>
          <a:xfrm>
            <a:off x="6172201" y="4572000"/>
            <a:ext cx="2971800" cy="21983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3495040"/>
          </a:xfrm>
          <a:prstGeom prst="rect">
            <a:avLst/>
          </a:prstGeom>
        </p:spPr>
      </p:pic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724400" cy="3276600"/>
          </a:xfrm>
          <a:prstGeom prst="rect">
            <a:avLst/>
          </a:prstGeom>
        </p:spPr>
      </p:pic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4"/>
          <a:srcRect b="12500"/>
          <a:stretch>
            <a:fillRect/>
          </a:stretch>
        </p:blipFill>
        <p:spPr>
          <a:xfrm>
            <a:off x="4876800" y="3581400"/>
            <a:ext cx="4267200" cy="3276600"/>
          </a:xfrm>
          <a:prstGeom prst="rect">
            <a:avLst/>
          </a:prstGeom>
        </p:spPr>
      </p:pic>
      <p:pic>
        <p:nvPicPr>
          <p:cNvPr id="5" name="Picture 4" descr="11 m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0"/>
            <a:ext cx="4343400" cy="35052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2567568" cy="1371600"/>
          </a:xfrm>
          <a:prstGeom prst="rect">
            <a:avLst/>
          </a:prstGeom>
        </p:spPr>
      </p:pic>
      <p:pic>
        <p:nvPicPr>
          <p:cNvPr id="3" name="Picture 2" descr="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1600200"/>
            <a:ext cx="4978400" cy="3733800"/>
          </a:xfrm>
          <a:prstGeom prst="rect">
            <a:avLst/>
          </a:prstGeom>
        </p:spPr>
      </p:pic>
      <p:pic>
        <p:nvPicPr>
          <p:cNvPr id="4" name="Picture 3" descr="fruit 2.jpg"/>
          <p:cNvPicPr>
            <a:picLocks noChangeAspect="1"/>
          </p:cNvPicPr>
          <p:nvPr/>
        </p:nvPicPr>
        <p:blipFill>
          <a:blip r:embed="rId4"/>
          <a:srcRect l="37143"/>
          <a:stretch>
            <a:fillRect/>
          </a:stretch>
        </p:blipFill>
        <p:spPr>
          <a:xfrm>
            <a:off x="7467600" y="0"/>
            <a:ext cx="16764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r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5257800"/>
            <a:ext cx="2857500" cy="1600200"/>
          </a:xfrm>
          <a:prstGeom prst="rect">
            <a:avLst/>
          </a:prstGeom>
        </p:spPr>
      </p:pic>
      <p:pic>
        <p:nvPicPr>
          <p:cNvPr id="6" name="Picture 5" descr="fruit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05000" cy="26193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2371725" cy="2371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rice 1.jpg"/>
          <p:cNvPicPr>
            <a:picLocks noChangeAspect="1"/>
          </p:cNvPicPr>
          <p:nvPr/>
        </p:nvPicPr>
        <p:blipFill>
          <a:blip r:embed="rId3"/>
          <a:srcRect l="19088" t="4993" r="15078"/>
          <a:stretch>
            <a:fillRect/>
          </a:stretch>
        </p:blipFill>
        <p:spPr>
          <a:xfrm>
            <a:off x="1752600" y="1066800"/>
            <a:ext cx="6019800" cy="4358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r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648200"/>
            <a:ext cx="2362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3437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শর্করা জাতীয় খাদ্য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596" y="2798064"/>
            <a:ext cx="1892808" cy="1261872"/>
          </a:xfrm>
          <a:prstGeom prst="rect">
            <a:avLst/>
          </a:prstGeom>
        </p:spPr>
      </p:pic>
      <p:pic>
        <p:nvPicPr>
          <p:cNvPr id="3" name="Picture 2" descr="ma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12" y="2621737"/>
            <a:ext cx="2390775" cy="1914525"/>
          </a:xfrm>
          <a:prstGeom prst="rect">
            <a:avLst/>
          </a:prstGeom>
        </p:spPr>
      </p:pic>
      <p:pic>
        <p:nvPicPr>
          <p:cNvPr id="4" name="Picture 3" descr="mas3.jpg"/>
          <p:cNvPicPr>
            <a:picLocks noChangeAspect="1"/>
          </p:cNvPicPr>
          <p:nvPr/>
        </p:nvPicPr>
        <p:blipFill>
          <a:blip r:embed="rId4"/>
          <a:srcRect t="15626" r="-3438" b="9930"/>
          <a:stretch>
            <a:fillRect/>
          </a:stretch>
        </p:blipFill>
        <p:spPr>
          <a:xfrm>
            <a:off x="5410201" y="3352800"/>
            <a:ext cx="3733799" cy="3505200"/>
          </a:xfrm>
          <a:prstGeom prst="rect">
            <a:avLst/>
          </a:prstGeom>
        </p:spPr>
      </p:pic>
      <p:pic>
        <p:nvPicPr>
          <p:cNvPr id="5" name="Picture 4" descr="me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295400"/>
            <a:ext cx="4648200" cy="3089265"/>
          </a:xfrm>
          <a:prstGeom prst="rect">
            <a:avLst/>
          </a:prstGeom>
        </p:spPr>
      </p:pic>
      <p:pic>
        <p:nvPicPr>
          <p:cNvPr id="6" name="Picture 5" descr="meat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24175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152400"/>
            <a:ext cx="36567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আমিষ বা প্রটিন জাতীয় খাদ্য 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583</Words>
  <Application>Microsoft Office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এই পাঠে  শিক্ষার্থী যা শিক্ষবে -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Slide 17</vt:lpstr>
      <vt:lpstr>Slide 18</vt:lpstr>
      <vt:lpstr>    একক কাজ ঃ-  ১। কাজ করার জন্য কি প্র্যোজন ?  ২। খাদ্য কি?   ৩।পুষ্টি কি?  ৪। খাদ্যের উপদান কয়টি ও কি কি ?  </vt:lpstr>
      <vt:lpstr>কার্বোহাইড্রেট যুক্ত খাবারঃ  </vt:lpstr>
      <vt:lpstr>Slide 21</vt:lpstr>
      <vt:lpstr>১. প্রোটিন২. ফ্যাট৩. কার্বোহাইড্রেট৪. খনিজ৫. ভিটামিন৬. জল  ।  </vt:lpstr>
      <vt:lpstr>Slide 23</vt:lpstr>
      <vt:lpstr>বাড়ীর  কাজ 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বিষয়ঃ-  বিজ্ঞান</dc:title>
  <dc:creator>BD DARK DRAGON</dc:creator>
  <cp:lastModifiedBy>BD DARK DRAGON</cp:lastModifiedBy>
  <cp:revision>49</cp:revision>
  <dcterms:created xsi:type="dcterms:W3CDTF">2006-08-16T00:00:00Z</dcterms:created>
  <dcterms:modified xsi:type="dcterms:W3CDTF">2019-10-12T01:05:33Z</dcterms:modified>
</cp:coreProperties>
</file>