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79" r:id="rId3"/>
    <p:sldId id="280" r:id="rId4"/>
    <p:sldId id="281" r:id="rId5"/>
    <p:sldId id="300" r:id="rId6"/>
    <p:sldId id="260" r:id="rId7"/>
    <p:sldId id="261" r:id="rId8"/>
    <p:sldId id="285" r:id="rId9"/>
    <p:sldId id="282" r:id="rId10"/>
    <p:sldId id="284" r:id="rId11"/>
    <p:sldId id="286" r:id="rId12"/>
    <p:sldId id="288" r:id="rId13"/>
    <p:sldId id="289" r:id="rId14"/>
    <p:sldId id="301" r:id="rId15"/>
    <p:sldId id="302" r:id="rId16"/>
    <p:sldId id="303" r:id="rId17"/>
    <p:sldId id="304" r:id="rId18"/>
    <p:sldId id="292" r:id="rId19"/>
    <p:sldId id="293" r:id="rId20"/>
    <p:sldId id="298" r:id="rId21"/>
    <p:sldId id="29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66" autoAdjust="0"/>
  </p:normalViewPr>
  <p:slideViewPr>
    <p:cSldViewPr>
      <p:cViewPr>
        <p:scale>
          <a:sx n="66" d="100"/>
          <a:sy n="66" d="100"/>
        </p:scale>
        <p:origin x="-150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5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DADB1-86F2-423E-9B59-A01B45FA5424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50BBD-48FE-47E6-9258-B8E47117E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50BBD-48FE-47E6-9258-B8E47117EC8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bn-IN" sz="3600" baseline="0" dirty="0" smtClean="0">
                <a:latin typeface="NikoshBAN" pitchFamily="2" charset="0"/>
                <a:cs typeface="NikoshBAN" pitchFamily="2" charset="0"/>
              </a:rPr>
              <a:t> স্ফূলিঙ্গ বা বিদ্যুৎ ঝলকানির মাধ্যমে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দুটি ধাতব পদার্থকে তীব্র উত্তাপের মাধ্যমে গলিয়ে পরস্পরের সাথে জোড়া লাগানোকে ওয়েল্ডিং বলে।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50BBD-48FE-47E6-9258-B8E47117EC8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বিঃদ্রঃ বিভিন্ন ইলেক্ট্রোডের </a:t>
            </a:r>
            <a:r>
              <a:rPr lang="bn-BD" sz="12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1200" cap="all" baseline="0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করার</a:t>
            </a:r>
            <a:r>
              <a:rPr lang="bn-IN" sz="12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জন্য ট্রিগার ব্যবহার করুন!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50BBD-48FE-47E6-9258-B8E47117EC8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বিঃদ্রঃ বিভিন্ন ইলেক্ট্রোডের </a:t>
            </a:r>
            <a:r>
              <a:rPr lang="bn-BD" sz="12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1200" cap="all" baseline="0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করার</a:t>
            </a:r>
            <a:r>
              <a:rPr lang="bn-IN" sz="12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জন্য ট্রিগার ব্যবহার করুন!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50BBD-48FE-47E6-9258-B8E47117EC8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শো-তে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অপশন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188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0" dirty="0" smtClean="0">
                <a:effectLst/>
                <a:latin typeface="NikoshBAN" pitchFamily="2" charset="0"/>
                <a:cs typeface="NikoshBAN" pitchFamily="2" charset="0"/>
              </a:rPr>
              <a:t>দুটি ধাতব পদার্থকে তীব্র উত্তাপের মাধ্যমে গলিয়ে পরস্পরের সাথে জোড়া লাগানোকে ওয়েল্ডিং </a:t>
            </a:r>
            <a:r>
              <a:rPr lang="bn-IN" sz="1200" b="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স্থায়ী জ়োড়</a:t>
            </a:r>
            <a:r>
              <a:rPr lang="bn-IN" sz="1200" b="0" dirty="0" smtClean="0">
                <a:effectLst/>
                <a:latin typeface="NikoshBAN" pitchFamily="2" charset="0"/>
                <a:cs typeface="NikoshBAN" pitchFamily="2" charset="0"/>
              </a:rPr>
              <a:t> বলে। </a:t>
            </a:r>
            <a:endParaRPr lang="en-US" sz="1200" b="0" dirty="0" smtClean="0">
              <a:effectLst/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675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nip Same Side Corner Rectangle 3"/>
          <p:cNvSpPr/>
          <p:nvPr/>
        </p:nvSpPr>
        <p:spPr>
          <a:xfrm>
            <a:off x="381000" y="2209800"/>
            <a:ext cx="8511539" cy="3962400"/>
          </a:xfrm>
          <a:prstGeom prst="snip2Same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600" dirty="0" smtClean="0">
              <a:ln>
                <a:solidFill>
                  <a:sysClr val="windowText" lastClr="000000"/>
                </a:solidFill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>
                <a:solidFill>
                  <a:sysClr val="windowText" lastClr="000000"/>
                </a:solidFill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n>
                <a:solidFill>
                  <a:sysClr val="windowText" lastClr="000000"/>
                </a:solidFill>
              </a:ln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743200" y="457200"/>
            <a:ext cx="3810000" cy="1414463"/>
          </a:xfrm>
          <a:prstGeom prst="downArrowCallou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endParaRPr lang="en-US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</a:t>
            </a:r>
            <a:r>
              <a:rPr kumimoji="0" lang="bn-BD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র্ক </a:t>
            </a:r>
            <a:r>
              <a:rPr kumimoji="0" lang="bn-IN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ওয়েল্ডিং</a:t>
            </a:r>
            <a:r>
              <a:rPr kumimoji="0" lang="bn-BD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-এর</a:t>
            </a:r>
            <a:r>
              <a:rPr kumimoji="0" lang="bn-IN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বিভিন্ন প্রকার</a:t>
            </a:r>
            <a:r>
              <a:rPr kumimoji="0" lang="bn-BD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যন্ত্রপাতির নামের তালিকা</a:t>
            </a:r>
            <a:endParaRPr kumimoji="0" lang="en-US" sz="3200" b="1" i="0" u="none" strike="noStrike" kern="1200" cap="all" spc="0" normalizeH="0" baseline="0" noProof="0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fetch.ph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286000"/>
            <a:ext cx="3321983" cy="3215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943600" y="5715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ফেস শিল্ড</a:t>
            </a:r>
            <a:endParaRPr lang="en-US" sz="2800" dirty="0"/>
          </a:p>
        </p:txBody>
      </p:sp>
      <p:pic>
        <p:nvPicPr>
          <p:cNvPr id="7" name="Picture 6" descr="fetch.ph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99869">
            <a:off x="296221" y="2249142"/>
            <a:ext cx="3502890" cy="26297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90600" y="5715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ওয়ার ব্রাশ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</a:t>
            </a:r>
            <a:r>
              <a:rPr kumimoji="0" lang="bn-BD" sz="36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র্ক </a:t>
            </a:r>
            <a:r>
              <a:rPr kumimoji="0" lang="bn-IN" sz="36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ওয়েল্ডিং</a:t>
            </a:r>
            <a:r>
              <a:rPr kumimoji="0" lang="bn-BD" sz="36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-এ</a:t>
            </a:r>
            <a:r>
              <a:rPr kumimoji="0" lang="bn-IN" sz="36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ইলেক্ট্রোড এর ব্যবহার</a:t>
            </a:r>
            <a:endParaRPr kumimoji="0" lang="en-US" sz="3600" b="1" i="0" u="none" strike="noStrike" kern="1200" cap="all" spc="0" normalizeH="0" baseline="0" noProof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533400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ইলেক্ট্রোড হচ্ছে </a:t>
            </a:r>
            <a:r>
              <a:rPr lang="bn-BD" sz="3200" b="1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অর্ক </a:t>
            </a:r>
            <a:r>
              <a:rPr lang="bn-IN" sz="3200" b="1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ওয়েল্ডিং-এ ব্যবহৃত কাঁচা মাল।</a:t>
            </a:r>
            <a:endParaRPr lang="en-US" dirty="0"/>
          </a:p>
        </p:txBody>
      </p:sp>
      <p:pic>
        <p:nvPicPr>
          <p:cNvPr id="5" name="Picture 4" descr="6a0120a57627b9970b01543889f723970c-32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790700"/>
            <a:ext cx="4495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3"/>
          <p:cNvSpPr/>
          <p:nvPr/>
        </p:nvSpPr>
        <p:spPr>
          <a:xfrm>
            <a:off x="2823592" y="2091667"/>
            <a:ext cx="727081" cy="34602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5805"/>
                </a:lnTo>
                <a:lnTo>
                  <a:pt x="727081" y="235805"/>
                </a:lnTo>
                <a:lnTo>
                  <a:pt x="727081" y="34602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Straight Connector 8"/>
          <p:cNvSpPr/>
          <p:nvPr/>
        </p:nvSpPr>
        <p:spPr>
          <a:xfrm>
            <a:off x="2096510" y="2091667"/>
            <a:ext cx="727081" cy="34602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27081" y="0"/>
                </a:moveTo>
                <a:lnTo>
                  <a:pt x="727081" y="235805"/>
                </a:lnTo>
                <a:lnTo>
                  <a:pt x="0" y="235805"/>
                </a:lnTo>
                <a:lnTo>
                  <a:pt x="0" y="34602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ounded Rectangle 7"/>
          <p:cNvSpPr/>
          <p:nvPr/>
        </p:nvSpPr>
        <p:spPr>
          <a:xfrm>
            <a:off x="1328224" y="1336163"/>
            <a:ext cx="2990734" cy="75550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8"/>
          <p:cNvGrpSpPr/>
          <p:nvPr/>
        </p:nvGrpSpPr>
        <p:grpSpPr>
          <a:xfrm>
            <a:off x="1460421" y="1461750"/>
            <a:ext cx="2990734" cy="755503"/>
            <a:chOff x="3201730" y="128249"/>
            <a:chExt cx="2990734" cy="755503"/>
          </a:xfrm>
        </p:grpSpPr>
        <p:sp>
          <p:nvSpPr>
            <p:cNvPr id="34" name="Rounded Rectangle 33"/>
            <p:cNvSpPr/>
            <p:nvPr/>
          </p:nvSpPr>
          <p:spPr>
            <a:xfrm>
              <a:off x="3201730" y="128249"/>
              <a:ext cx="2990734" cy="7555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ounded Rectangle 11"/>
            <p:cNvSpPr/>
            <p:nvPr/>
          </p:nvSpPr>
          <p:spPr>
            <a:xfrm>
              <a:off x="3223858" y="150377"/>
              <a:ext cx="2946478" cy="711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0" kern="1200" dirty="0">
                <a:effectLst/>
              </a:endParaRPr>
            </a:p>
          </p:txBody>
        </p:sp>
      </p:grpSp>
      <p:sp>
        <p:nvSpPr>
          <p:cNvPr id="4" name="Straight Connector 5"/>
          <p:cNvSpPr/>
          <p:nvPr/>
        </p:nvSpPr>
        <p:spPr>
          <a:xfrm>
            <a:off x="1369429" y="4294723"/>
            <a:ext cx="927462" cy="34602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5805"/>
                </a:lnTo>
                <a:lnTo>
                  <a:pt x="927462" y="235805"/>
                </a:lnTo>
                <a:lnTo>
                  <a:pt x="927462" y="346024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Straight Connector 6"/>
          <p:cNvSpPr/>
          <p:nvPr/>
        </p:nvSpPr>
        <p:spPr>
          <a:xfrm>
            <a:off x="842729" y="4294723"/>
            <a:ext cx="526700" cy="34602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26700" y="0"/>
                </a:moveTo>
                <a:lnTo>
                  <a:pt x="526700" y="235805"/>
                </a:lnTo>
                <a:lnTo>
                  <a:pt x="0" y="235805"/>
                </a:lnTo>
                <a:lnTo>
                  <a:pt x="0" y="346024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ounded Rectangle 13"/>
          <p:cNvSpPr/>
          <p:nvPr/>
        </p:nvSpPr>
        <p:spPr>
          <a:xfrm>
            <a:off x="247844" y="4640747"/>
            <a:ext cx="1189769" cy="75550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Group 14"/>
          <p:cNvGrpSpPr/>
          <p:nvPr/>
        </p:nvGrpSpPr>
        <p:grpSpPr>
          <a:xfrm>
            <a:off x="380041" y="4766334"/>
            <a:ext cx="1189769" cy="755503"/>
            <a:chOff x="2121350" y="3432833"/>
            <a:chExt cx="1189769" cy="755503"/>
          </a:xfrm>
        </p:grpSpPr>
        <p:sp>
          <p:nvSpPr>
            <p:cNvPr id="28" name="Rounded Rectangle 27"/>
            <p:cNvSpPr/>
            <p:nvPr/>
          </p:nvSpPr>
          <p:spPr>
            <a:xfrm>
              <a:off x="2121350" y="3432833"/>
              <a:ext cx="1189769" cy="7555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20"/>
            <p:cNvSpPr/>
            <p:nvPr/>
          </p:nvSpPr>
          <p:spPr>
            <a:xfrm>
              <a:off x="2143478" y="3454961"/>
              <a:ext cx="1145513" cy="711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0" kern="1200" dirty="0">
                <a:effectLst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1702007" y="4640747"/>
            <a:ext cx="1189769" cy="75550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Group 16"/>
          <p:cNvGrpSpPr/>
          <p:nvPr/>
        </p:nvGrpSpPr>
        <p:grpSpPr>
          <a:xfrm>
            <a:off x="1834203" y="4766334"/>
            <a:ext cx="1189769" cy="755503"/>
            <a:chOff x="3575512" y="3432833"/>
            <a:chExt cx="1189769" cy="755503"/>
          </a:xfrm>
        </p:grpSpPr>
        <p:sp>
          <p:nvSpPr>
            <p:cNvPr id="26" name="Rounded Rectangle 25"/>
            <p:cNvSpPr/>
            <p:nvPr/>
          </p:nvSpPr>
          <p:spPr>
            <a:xfrm>
              <a:off x="3575512" y="3432833"/>
              <a:ext cx="1189769" cy="7555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23"/>
            <p:cNvSpPr/>
            <p:nvPr/>
          </p:nvSpPr>
          <p:spPr>
            <a:xfrm>
              <a:off x="3597640" y="3454961"/>
              <a:ext cx="1145513" cy="711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0" kern="1200" dirty="0">
                <a:effectLst/>
              </a:endParaRPr>
            </a:p>
          </p:txBody>
        </p:sp>
      </p:grpSp>
      <p:sp>
        <p:nvSpPr>
          <p:cNvPr id="3" name="Straight Connector 4"/>
          <p:cNvSpPr/>
          <p:nvPr/>
        </p:nvSpPr>
        <p:spPr>
          <a:xfrm>
            <a:off x="2096510" y="3193195"/>
            <a:ext cx="727081" cy="34602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5805"/>
                </a:lnTo>
                <a:lnTo>
                  <a:pt x="727081" y="235805"/>
                </a:lnTo>
                <a:lnTo>
                  <a:pt x="727081" y="346024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ounded Rectangle 11"/>
          <p:cNvSpPr/>
          <p:nvPr/>
        </p:nvSpPr>
        <p:spPr>
          <a:xfrm>
            <a:off x="774545" y="3539219"/>
            <a:ext cx="1189769" cy="75550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Rounded Rectangle 29"/>
          <p:cNvSpPr/>
          <p:nvPr/>
        </p:nvSpPr>
        <p:spPr>
          <a:xfrm>
            <a:off x="906741" y="3664806"/>
            <a:ext cx="1189769" cy="755503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ounded Rectangle 17"/>
          <p:cNvSpPr/>
          <p:nvPr/>
        </p:nvSpPr>
        <p:spPr>
          <a:xfrm>
            <a:off x="928869" y="3686934"/>
            <a:ext cx="1145513" cy="7112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600" b="0" kern="1200" cap="all" dirty="0" smtClean="0">
                <a:ln w="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ফ্লাক্স কটেড ইলেক্ট্রোড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600" b="0" kern="1200" cap="all" dirty="0" smtClean="0">
                <a:ln w="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(দুই প্রকার)</a:t>
            </a:r>
            <a:endParaRPr lang="en-US" sz="1600" b="0" kern="1200" dirty="0">
              <a:effectLst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28707" y="3539219"/>
            <a:ext cx="1189769" cy="75550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Rounded Rectangle 23"/>
          <p:cNvSpPr/>
          <p:nvPr/>
        </p:nvSpPr>
        <p:spPr>
          <a:xfrm>
            <a:off x="2360904" y="3664806"/>
            <a:ext cx="1189769" cy="755503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ounded Rectangle 26"/>
          <p:cNvSpPr/>
          <p:nvPr/>
        </p:nvSpPr>
        <p:spPr>
          <a:xfrm>
            <a:off x="2383032" y="3686934"/>
            <a:ext cx="1145513" cy="7112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600" b="0" kern="1200" cap="all" dirty="0" smtClean="0">
                <a:ln w="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নন-কটেড ইলেক্ট্রোড</a:t>
            </a:r>
            <a:endParaRPr lang="en-US" sz="1600" b="0" kern="1200" dirty="0">
              <a:effectLst/>
            </a:endParaRPr>
          </a:p>
        </p:txBody>
      </p:sp>
      <p:sp>
        <p:nvSpPr>
          <p:cNvPr id="6" name="Straight Connector 7"/>
          <p:cNvSpPr/>
          <p:nvPr/>
        </p:nvSpPr>
        <p:spPr>
          <a:xfrm>
            <a:off x="1369429" y="3193195"/>
            <a:ext cx="727081" cy="34602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27081" y="0"/>
                </a:moveTo>
                <a:lnTo>
                  <a:pt x="727081" y="235805"/>
                </a:lnTo>
                <a:lnTo>
                  <a:pt x="0" y="235805"/>
                </a:lnTo>
                <a:lnTo>
                  <a:pt x="0" y="346024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ounded Rectangle 9"/>
          <p:cNvSpPr/>
          <p:nvPr/>
        </p:nvSpPr>
        <p:spPr>
          <a:xfrm>
            <a:off x="1501626" y="2437691"/>
            <a:ext cx="1189769" cy="75550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1633822" y="2563278"/>
            <a:ext cx="1189769" cy="755503"/>
            <a:chOff x="3375131" y="1229777"/>
            <a:chExt cx="1189769" cy="755503"/>
          </a:xfrm>
        </p:grpSpPr>
        <p:sp>
          <p:nvSpPr>
            <p:cNvPr id="32" name="Rounded Rectangle 31"/>
            <p:cNvSpPr/>
            <p:nvPr/>
          </p:nvSpPr>
          <p:spPr>
            <a:xfrm>
              <a:off x="3375131" y="1229777"/>
              <a:ext cx="1189769" cy="7555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ounded Rectangle 14"/>
            <p:cNvSpPr/>
            <p:nvPr/>
          </p:nvSpPr>
          <p:spPr>
            <a:xfrm>
              <a:off x="3397259" y="1251905"/>
              <a:ext cx="1145513" cy="711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0" kern="1200" dirty="0">
                <a:effectLst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955788" y="2437691"/>
            <a:ext cx="1189769" cy="75550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1" name="Group 20"/>
          <p:cNvGrpSpPr/>
          <p:nvPr/>
        </p:nvGrpSpPr>
        <p:grpSpPr>
          <a:xfrm>
            <a:off x="3087985" y="2563278"/>
            <a:ext cx="1189769" cy="755503"/>
            <a:chOff x="4829294" y="1229777"/>
            <a:chExt cx="1189769" cy="755503"/>
          </a:xfrm>
        </p:grpSpPr>
        <p:sp>
          <p:nvSpPr>
            <p:cNvPr id="22" name="Rounded Rectangle 21"/>
            <p:cNvSpPr/>
            <p:nvPr/>
          </p:nvSpPr>
          <p:spPr>
            <a:xfrm>
              <a:off x="4829294" y="1229777"/>
              <a:ext cx="1189769" cy="7555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29"/>
            <p:cNvSpPr/>
            <p:nvPr/>
          </p:nvSpPr>
          <p:spPr>
            <a:xfrm>
              <a:off x="4851422" y="1251905"/>
              <a:ext cx="1145513" cy="711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0" kern="1200" dirty="0">
                <a:effectLst/>
              </a:endParaRPr>
            </a:p>
          </p:txBody>
        </p:sp>
      </p:grpSp>
      <p:sp>
        <p:nvSpPr>
          <p:cNvPr id="37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</a:t>
            </a:r>
            <a:r>
              <a:rPr kumimoji="0" lang="bn-BD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র্ক </a:t>
            </a:r>
            <a:r>
              <a:rPr kumimoji="0" lang="bn-IN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ওয়েল্ডিং</a:t>
            </a:r>
            <a:r>
              <a:rPr kumimoji="0" lang="bn-BD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-এর</a:t>
            </a:r>
            <a:r>
              <a:rPr kumimoji="0" lang="bn-IN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ইলেক্ট্রোড এর ব্যবহারগুলো</a:t>
            </a:r>
            <a:r>
              <a:rPr kumimoji="0" lang="bn-IN" sz="3200" b="1" i="0" u="none" strike="noStrike" kern="1200" cap="all" spc="0" normalizeH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IN" sz="3200" b="1" cap="all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জানিঃ</a:t>
            </a:r>
            <a:endParaRPr kumimoji="0" lang="en-US" sz="3200" b="1" i="0" u="none" strike="noStrike" kern="1200" cap="all" spc="0" normalizeH="0" baseline="0" noProof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8" name="TextBox 37"/>
          <p:cNvSpPr txBox="1">
            <a:spLocks/>
          </p:cNvSpPr>
          <p:nvPr/>
        </p:nvSpPr>
        <p:spPr>
          <a:xfrm>
            <a:off x="6172200" y="1371600"/>
            <a:ext cx="2743200" cy="3657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bn-IN" sz="28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 ধরনের ইলেক্ট্রোড ওয়েল্ডিং কালে উত্তাপে গলে গিয়ে ধাতুর সাথে মিশে জোড়া লাগার ফলে শেষ হয়ে যায়। তাই এর নামকরন হয়েছে কনজ্যুমেবল ইলেক্ট্রোড।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6" name="TextBox 45"/>
          <p:cNvSpPr txBox="1">
            <a:spLocks/>
          </p:cNvSpPr>
          <p:nvPr/>
        </p:nvSpPr>
        <p:spPr>
          <a:xfrm>
            <a:off x="6172200" y="1371600"/>
            <a:ext cx="2743200" cy="3657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bn-IN" sz="28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 ধরনের ইলেক্ট্রোড ওয়েল্ডিং কালে উত্তাপে গলে গিয়ে ধাতুর সাথে মিশে যায় না। তাই এর নামকরন হয়েছে ননকনজ্যুমেবল ইলেক্ট্রোড।</a:t>
            </a:r>
            <a:endParaRPr lang="en-US" sz="2800" dirty="0"/>
          </a:p>
        </p:txBody>
      </p:sp>
      <p:sp>
        <p:nvSpPr>
          <p:cNvPr id="47" name="TextBox 46"/>
          <p:cNvSpPr txBox="1">
            <a:spLocks/>
          </p:cNvSpPr>
          <p:nvPr/>
        </p:nvSpPr>
        <p:spPr>
          <a:xfrm>
            <a:off x="6172200" y="1371600"/>
            <a:ext cx="2743200" cy="3657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bn-IN" sz="28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ফ্লাক্স কোটেড ইলেক্ট্রোড দিয়ে নন –কোটেড ইলেক্ট্রোড অপেক্ষা ভালোভাবে ওয়েল্ডিং-এর কাজ সম্পন্ন হয়। </a:t>
            </a:r>
            <a:endParaRPr lang="en-US" sz="2800" dirty="0"/>
          </a:p>
        </p:txBody>
      </p:sp>
      <p:sp>
        <p:nvSpPr>
          <p:cNvPr id="48" name="TextBox 47"/>
          <p:cNvSpPr txBox="1">
            <a:spLocks/>
          </p:cNvSpPr>
          <p:nvPr/>
        </p:nvSpPr>
        <p:spPr>
          <a:xfrm>
            <a:off x="6172200" y="1371600"/>
            <a:ext cx="2743200" cy="3657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bn-IN" sz="28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এই ইলেক্ট্রোডের গায়ে ফ্লাক্স কোটিং দেয়া থাকেনা। এর ধাতব সারফেস উন্মুক্ত বা খোলা থাকে। তাই একে নন-কটেড ইলেক্ট্রোড</a:t>
            </a:r>
            <a:endParaRPr lang="en-US" sz="2800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6172200" y="1371600"/>
            <a:ext cx="2743200" cy="3657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bn-IN" sz="28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হাল্কা ফ্লাক্স কোটেড দেয়া থাকে বলে একে হাল্কা ফ্লাক্স কোটেড বলে।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6172200" y="1371600"/>
            <a:ext cx="2743200" cy="3657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bn-IN" sz="28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ভারি ফ্লাক্স কোটেড দেয়া থাকে বলে একে ভারি ফ্লাক্স কোটেড ইলেক্টোড বলে।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1752600" y="1600200"/>
            <a:ext cx="2440092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 algn="ctr"/>
            <a:r>
              <a:rPr lang="bn-IN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ইলেক্ট্রোডকে প্রধাত দুই প্রকারঃ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600200" y="2558094"/>
            <a:ext cx="1143000" cy="11757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6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কনজ্যুমেবল ইলেক্ট্রোড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6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(দুই প্রকার)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3048001" y="259080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ননকনজ্যুমেবল ইলেক্ট্রোড</a:t>
            </a:r>
            <a:endParaRPr lang="en-US" dirty="0" smtClean="0"/>
          </a:p>
        </p:txBody>
      </p:sp>
      <p:sp>
        <p:nvSpPr>
          <p:cNvPr id="56" name="TextBox 55"/>
          <p:cNvSpPr txBox="1"/>
          <p:nvPr/>
        </p:nvSpPr>
        <p:spPr>
          <a:xfrm>
            <a:off x="457200" y="4876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হালকা ফ্লাক্স কটেড ইলেক্ট্রোড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1828800" y="4876800"/>
            <a:ext cx="121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ভারি ফ্লাক্স কটেড ইলেক্ট্রোড</a:t>
            </a:r>
            <a:endParaRPr lang="en-US" sz="1600" dirty="0"/>
          </a:p>
        </p:txBody>
      </p:sp>
      <p:sp>
        <p:nvSpPr>
          <p:cNvPr id="59" name="Rectangle 58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b="1" cap="all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kumimoji="0" lang="bn-BD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র্ক </a:t>
            </a:r>
            <a:r>
              <a:rPr kumimoji="0" lang="bn-IN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ওয়েল্ডিং</a:t>
            </a:r>
            <a:r>
              <a:rPr kumimoji="0" lang="bn-BD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-এর</a:t>
            </a:r>
            <a:r>
              <a:rPr kumimoji="0" lang="bn-IN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বিভিন্ন</a:t>
            </a:r>
            <a:r>
              <a:rPr kumimoji="0" lang="bn-IN" sz="3200" b="1" i="0" u="none" strike="noStrike" kern="1200" cap="all" spc="0" normalizeH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প্রকার জোড়ঃ</a:t>
            </a:r>
            <a:endParaRPr kumimoji="0" lang="en-US" sz="3200" b="1" i="0" u="none" strike="noStrike" kern="1200" cap="all" spc="0" normalizeH="0" baseline="0" noProof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6200" y="2895600"/>
            <a:ext cx="1841500" cy="1571660"/>
            <a:chOff x="1307306" y="1669355"/>
            <a:chExt cx="1450578" cy="725289"/>
          </a:xfrm>
        </p:grpSpPr>
        <p:sp>
          <p:nvSpPr>
            <p:cNvPr id="50" name="Rounded Rectangle 49"/>
            <p:cNvSpPr/>
            <p:nvPr/>
          </p:nvSpPr>
          <p:spPr>
            <a:xfrm>
              <a:off x="1307306" y="1669355"/>
              <a:ext cx="1450578" cy="72528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51" name="Rounded Rectangle 4"/>
            <p:cNvSpPr/>
            <p:nvPr/>
          </p:nvSpPr>
          <p:spPr>
            <a:xfrm>
              <a:off x="1328549" y="1690598"/>
              <a:ext cx="1408092" cy="6828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700" kern="120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229946" y="1611375"/>
            <a:ext cx="112108" cy="2208519"/>
            <a:chOff x="3003845" y="314820"/>
            <a:chExt cx="88309" cy="1766194"/>
          </a:xfrm>
        </p:grpSpPr>
        <p:sp>
          <p:nvSpPr>
            <p:cNvPr id="53" name="Straight Connector 5"/>
            <p:cNvSpPr/>
            <p:nvPr/>
          </p:nvSpPr>
          <p:spPr>
            <a:xfrm rot="17350740">
              <a:off x="2164902" y="1181855"/>
              <a:ext cx="1766194" cy="321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062"/>
                  </a:moveTo>
                  <a:lnTo>
                    <a:pt x="1766194" y="160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Straight Connector 6"/>
            <p:cNvSpPr/>
            <p:nvPr/>
          </p:nvSpPr>
          <p:spPr>
            <a:xfrm rot="17350740">
              <a:off x="3003845" y="1153762"/>
              <a:ext cx="88309" cy="88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54300" y="1219200"/>
            <a:ext cx="2743200" cy="906930"/>
            <a:chOff x="3338115" y="1190"/>
            <a:chExt cx="1450578" cy="725289"/>
          </a:xfrm>
        </p:grpSpPr>
        <p:sp>
          <p:nvSpPr>
            <p:cNvPr id="56" name="Rounded Rectangle 55"/>
            <p:cNvSpPr/>
            <p:nvPr/>
          </p:nvSpPr>
          <p:spPr>
            <a:xfrm>
              <a:off x="3338115" y="1190"/>
              <a:ext cx="1450578" cy="72528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57" name="Rounded Rectangle 8"/>
            <p:cNvSpPr/>
            <p:nvPr/>
          </p:nvSpPr>
          <p:spPr>
            <a:xfrm>
              <a:off x="3359358" y="22433"/>
              <a:ext cx="1408092" cy="6828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dirty="0" smtClean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253753" y="2601864"/>
            <a:ext cx="64493" cy="1270512"/>
            <a:chOff x="3022598" y="1106932"/>
            <a:chExt cx="50802" cy="1016052"/>
          </a:xfrm>
        </p:grpSpPr>
        <p:sp>
          <p:nvSpPr>
            <p:cNvPr id="59" name="Straight Connector 9"/>
            <p:cNvSpPr/>
            <p:nvPr/>
          </p:nvSpPr>
          <p:spPr>
            <a:xfrm rot="18289469">
              <a:off x="2539973" y="1598896"/>
              <a:ext cx="1016052" cy="321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062"/>
                  </a:moveTo>
                  <a:lnTo>
                    <a:pt x="1016052" y="160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Straight Connector 10"/>
            <p:cNvSpPr/>
            <p:nvPr/>
          </p:nvSpPr>
          <p:spPr>
            <a:xfrm rot="18289469">
              <a:off x="3022598" y="1589557"/>
              <a:ext cx="50802" cy="50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654300" y="2262171"/>
            <a:ext cx="2743200" cy="906930"/>
            <a:chOff x="3338115" y="835273"/>
            <a:chExt cx="1450578" cy="725289"/>
          </a:xfrm>
        </p:grpSpPr>
        <p:sp>
          <p:nvSpPr>
            <p:cNvPr id="62" name="Rounded Rectangle 61"/>
            <p:cNvSpPr/>
            <p:nvPr/>
          </p:nvSpPr>
          <p:spPr>
            <a:xfrm>
              <a:off x="3338115" y="835273"/>
              <a:ext cx="1450578" cy="72528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63" name="Rounded Rectangle 12"/>
            <p:cNvSpPr/>
            <p:nvPr/>
          </p:nvSpPr>
          <p:spPr>
            <a:xfrm>
              <a:off x="3359358" y="856516"/>
              <a:ext cx="1408092" cy="6828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700" kern="120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917700" y="3738520"/>
            <a:ext cx="736600" cy="40169"/>
            <a:chOff x="2757884" y="2015937"/>
            <a:chExt cx="580231" cy="32124"/>
          </a:xfrm>
        </p:grpSpPr>
        <p:sp>
          <p:nvSpPr>
            <p:cNvPr id="65" name="Straight Connector 13"/>
            <p:cNvSpPr/>
            <p:nvPr/>
          </p:nvSpPr>
          <p:spPr>
            <a:xfrm>
              <a:off x="2757884" y="2015937"/>
              <a:ext cx="580231" cy="321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062"/>
                  </a:moveTo>
                  <a:lnTo>
                    <a:pt x="580231" y="160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Straight Connector 14"/>
            <p:cNvSpPr/>
            <p:nvPr/>
          </p:nvSpPr>
          <p:spPr>
            <a:xfrm>
              <a:off x="3033494" y="2017494"/>
              <a:ext cx="29011" cy="290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654300" y="3305140"/>
            <a:ext cx="2743200" cy="906930"/>
            <a:chOff x="3338115" y="1669355"/>
            <a:chExt cx="1450578" cy="725289"/>
          </a:xfrm>
        </p:grpSpPr>
        <p:sp>
          <p:nvSpPr>
            <p:cNvPr id="68" name="Rounded Rectangle 67"/>
            <p:cNvSpPr/>
            <p:nvPr/>
          </p:nvSpPr>
          <p:spPr>
            <a:xfrm>
              <a:off x="3338115" y="1669355"/>
              <a:ext cx="1450578" cy="72528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69" name="Rounded Rectangle 16"/>
            <p:cNvSpPr/>
            <p:nvPr/>
          </p:nvSpPr>
          <p:spPr>
            <a:xfrm>
              <a:off x="3359358" y="1690598"/>
              <a:ext cx="1408092" cy="6828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9845" tIns="29845" rIns="29845" bIns="29845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700" kern="120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253753" y="3644834"/>
            <a:ext cx="64493" cy="1270512"/>
            <a:chOff x="3022598" y="1941015"/>
            <a:chExt cx="50802" cy="1016052"/>
          </a:xfrm>
        </p:grpSpPr>
        <p:sp>
          <p:nvSpPr>
            <p:cNvPr id="71" name="Straight Connector 17"/>
            <p:cNvSpPr/>
            <p:nvPr/>
          </p:nvSpPr>
          <p:spPr>
            <a:xfrm rot="3310531">
              <a:off x="2539973" y="2432979"/>
              <a:ext cx="1016052" cy="321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062"/>
                  </a:moveTo>
                  <a:lnTo>
                    <a:pt x="1016052" y="160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Straight Connector 18"/>
            <p:cNvSpPr/>
            <p:nvPr/>
          </p:nvSpPr>
          <p:spPr>
            <a:xfrm rot="3310531">
              <a:off x="3022598" y="2423639"/>
              <a:ext cx="50802" cy="50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654300" y="4348109"/>
            <a:ext cx="2743200" cy="906930"/>
            <a:chOff x="3338115" y="2503437"/>
            <a:chExt cx="1450578" cy="725289"/>
          </a:xfrm>
        </p:grpSpPr>
        <p:sp>
          <p:nvSpPr>
            <p:cNvPr id="74" name="Rounded Rectangle 73"/>
            <p:cNvSpPr/>
            <p:nvPr/>
          </p:nvSpPr>
          <p:spPr>
            <a:xfrm>
              <a:off x="3338115" y="2503437"/>
              <a:ext cx="1450578" cy="72528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5" name="Rounded Rectangle 20"/>
            <p:cNvSpPr/>
            <p:nvPr/>
          </p:nvSpPr>
          <p:spPr>
            <a:xfrm>
              <a:off x="3359358" y="2524680"/>
              <a:ext cx="1408092" cy="6828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9845" tIns="29845" rIns="29845" bIns="29845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700" kern="120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229946" y="3697315"/>
            <a:ext cx="112108" cy="2208519"/>
            <a:chOff x="3003845" y="1982985"/>
            <a:chExt cx="88309" cy="1766194"/>
          </a:xfrm>
        </p:grpSpPr>
        <p:sp>
          <p:nvSpPr>
            <p:cNvPr id="77" name="Straight Connector 21"/>
            <p:cNvSpPr/>
            <p:nvPr/>
          </p:nvSpPr>
          <p:spPr>
            <a:xfrm rot="4249260">
              <a:off x="2164902" y="2850020"/>
              <a:ext cx="1766194" cy="321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062"/>
                  </a:moveTo>
                  <a:lnTo>
                    <a:pt x="1766194" y="160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" name="Straight Connector 22"/>
            <p:cNvSpPr/>
            <p:nvPr/>
          </p:nvSpPr>
          <p:spPr>
            <a:xfrm rot="4249260">
              <a:off x="3003845" y="2821927"/>
              <a:ext cx="88309" cy="88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654300" y="5391080"/>
            <a:ext cx="2743200" cy="906930"/>
            <a:chOff x="3338115" y="3337520"/>
            <a:chExt cx="1450578" cy="725289"/>
          </a:xfrm>
        </p:grpSpPr>
        <p:sp>
          <p:nvSpPr>
            <p:cNvPr id="80" name="Rounded Rectangle 79"/>
            <p:cNvSpPr/>
            <p:nvPr/>
          </p:nvSpPr>
          <p:spPr>
            <a:xfrm>
              <a:off x="3338115" y="3337520"/>
              <a:ext cx="1450578" cy="72528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81" name="Rounded Rectangle 24"/>
            <p:cNvSpPr/>
            <p:nvPr/>
          </p:nvSpPr>
          <p:spPr>
            <a:xfrm>
              <a:off x="3359358" y="3358763"/>
              <a:ext cx="1408092" cy="6828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9845" tIns="29845" rIns="29845" bIns="29845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700" kern="1200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228600" y="3034605"/>
            <a:ext cx="1524000" cy="138499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জোড় প্রধানত ৫</a:t>
            </a:r>
            <a:r>
              <a:rPr lang="bn-BD" sz="28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2800" dirty="0"/>
          </a:p>
        </p:txBody>
      </p:sp>
      <p:grpSp>
        <p:nvGrpSpPr>
          <p:cNvPr id="86" name="Group 85"/>
          <p:cNvGrpSpPr/>
          <p:nvPr/>
        </p:nvGrpSpPr>
        <p:grpSpPr>
          <a:xfrm>
            <a:off x="2590800" y="2286000"/>
            <a:ext cx="2743200" cy="906930"/>
            <a:chOff x="3338115" y="1190"/>
            <a:chExt cx="1450578" cy="725289"/>
          </a:xfrm>
        </p:grpSpPr>
        <p:sp>
          <p:nvSpPr>
            <p:cNvPr id="87" name="Rounded Rectangle 86"/>
            <p:cNvSpPr/>
            <p:nvPr/>
          </p:nvSpPr>
          <p:spPr>
            <a:xfrm>
              <a:off x="3338115" y="1190"/>
              <a:ext cx="1450578" cy="72528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88" name="Rounded Rectangle 8"/>
            <p:cNvSpPr/>
            <p:nvPr/>
          </p:nvSpPr>
          <p:spPr>
            <a:xfrm>
              <a:off x="3359358" y="22433"/>
              <a:ext cx="1408092" cy="6828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dirty="0" smtClean="0"/>
            </a:p>
          </p:txBody>
        </p:sp>
      </p:grpSp>
      <p:sp>
        <p:nvSpPr>
          <p:cNvPr id="90" name="Rounded Rectangle 89"/>
          <p:cNvSpPr/>
          <p:nvPr/>
        </p:nvSpPr>
        <p:spPr>
          <a:xfrm>
            <a:off x="2667000" y="3352800"/>
            <a:ext cx="2743200" cy="906930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96" name="Rounded Rectangle 95"/>
          <p:cNvSpPr/>
          <p:nvPr/>
        </p:nvSpPr>
        <p:spPr>
          <a:xfrm>
            <a:off x="2667000" y="5410200"/>
            <a:ext cx="2743200" cy="906930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pic>
        <p:nvPicPr>
          <p:cNvPr id="98" name="Picture 97" descr="welding-lectures-1-3-15-638.jpg"/>
          <p:cNvPicPr preferRelativeResize="0">
            <a:picLocks/>
          </p:cNvPicPr>
          <p:nvPr/>
        </p:nvPicPr>
        <p:blipFill>
          <a:blip r:embed="rId3"/>
          <a:srcRect l="45141" t="56785" r="28527"/>
          <a:stretch>
            <a:fillRect/>
          </a:stretch>
        </p:blipFill>
        <p:spPr>
          <a:xfrm>
            <a:off x="6172200" y="2209800"/>
            <a:ext cx="2743200" cy="2743200"/>
          </a:xfrm>
          <a:prstGeom prst="rect">
            <a:avLst/>
          </a:prstGeom>
        </p:spPr>
      </p:pic>
      <p:pic>
        <p:nvPicPr>
          <p:cNvPr id="99" name="Picture 98" descr="welding-lectures-1-3-15-638.jpg"/>
          <p:cNvPicPr preferRelativeResize="0">
            <a:picLocks/>
          </p:cNvPicPr>
          <p:nvPr/>
        </p:nvPicPr>
        <p:blipFill>
          <a:blip r:embed="rId3"/>
          <a:srcRect l="12539" t="20042" r="62382" b="44885"/>
          <a:stretch>
            <a:fillRect/>
          </a:stretch>
        </p:blipFill>
        <p:spPr>
          <a:xfrm>
            <a:off x="6172200" y="2209800"/>
            <a:ext cx="2743200" cy="2743200"/>
          </a:xfrm>
          <a:prstGeom prst="rect">
            <a:avLst/>
          </a:prstGeom>
        </p:spPr>
      </p:pic>
      <p:pic>
        <p:nvPicPr>
          <p:cNvPr id="102" name="Picture 101" descr="welding-lectures-1-3-15-638.jpg"/>
          <p:cNvPicPr preferRelativeResize="0">
            <a:picLocks/>
          </p:cNvPicPr>
          <p:nvPr/>
        </p:nvPicPr>
        <p:blipFill>
          <a:blip r:embed="rId3"/>
          <a:srcRect l="36050" t="20042" r="45141" b="43215"/>
          <a:stretch>
            <a:fillRect/>
          </a:stretch>
        </p:blipFill>
        <p:spPr>
          <a:xfrm>
            <a:off x="6172200" y="2209800"/>
            <a:ext cx="2743200" cy="2743200"/>
          </a:xfrm>
          <a:prstGeom prst="rect">
            <a:avLst/>
          </a:prstGeom>
        </p:spPr>
      </p:pic>
      <p:pic>
        <p:nvPicPr>
          <p:cNvPr id="103" name="Picture 102" descr="welding-lectures-1-3-15-638.jpg"/>
          <p:cNvPicPr preferRelativeResize="0">
            <a:picLocks/>
          </p:cNvPicPr>
          <p:nvPr/>
        </p:nvPicPr>
        <p:blipFill>
          <a:blip r:embed="rId3"/>
          <a:srcRect l="20063" t="58455" r="56113"/>
          <a:stretch>
            <a:fillRect/>
          </a:stretch>
        </p:blipFill>
        <p:spPr>
          <a:xfrm>
            <a:off x="6172200" y="2209800"/>
            <a:ext cx="2743200" cy="2743200"/>
          </a:xfrm>
          <a:prstGeom prst="rect">
            <a:avLst/>
          </a:prstGeom>
        </p:spPr>
      </p:pic>
      <p:pic>
        <p:nvPicPr>
          <p:cNvPr id="104" name="Picture 103" descr="welding-lectures-1-3-15-638.jpg"/>
          <p:cNvPicPr preferRelativeResize="0">
            <a:picLocks/>
          </p:cNvPicPr>
          <p:nvPr/>
        </p:nvPicPr>
        <p:blipFill>
          <a:blip r:embed="rId3"/>
          <a:srcRect l="53919" t="20042" r="19749" b="43215"/>
          <a:stretch>
            <a:fillRect/>
          </a:stretch>
        </p:blipFill>
        <p:spPr>
          <a:xfrm>
            <a:off x="6172200" y="2209800"/>
            <a:ext cx="2743200" cy="2743200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3352800" y="1295400"/>
            <a:ext cx="15552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এজ জয়েন্ট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3200400" y="2514600"/>
            <a:ext cx="1797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কর্নার জয়েন্ট</a:t>
            </a:r>
            <a:endParaRPr lang="en-US" sz="3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3276600" y="3505200"/>
            <a:ext cx="1335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টি জয়েন্ট</a:t>
            </a:r>
            <a:endParaRPr lang="en-US" sz="3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3124200" y="4419600"/>
            <a:ext cx="17011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ল্যাপ জয়েন্ট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3124200" y="5615226"/>
            <a:ext cx="15440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বাট জয়েন্ট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66800" y="381000"/>
          <a:ext cx="7010400" cy="85251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5780"/>
                <a:gridCol w="6484620"/>
              </a:tblGrid>
              <a:tr h="8525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dirty="0" smtClean="0">
                          <a:latin typeface="NikoshBAN" pitchFamily="2" charset="0"/>
                          <a:cs typeface="NikoshBAN" pitchFamily="2" charset="0"/>
                        </a:rPr>
                        <a:t>সাবধানতা</a:t>
                      </a:r>
                      <a:endParaRPr lang="en-US" sz="4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T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2514600" cy="2819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4992469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ফেশ-শিল্ড </a:t>
            </a:r>
            <a:endParaRPr lang="en-US" sz="2800" dirty="0"/>
          </a:p>
        </p:txBody>
      </p:sp>
      <p:pic>
        <p:nvPicPr>
          <p:cNvPr id="7" name="Picture 6" descr="T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879" y="1676400"/>
            <a:ext cx="1533525" cy="2819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90800" y="4992469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রবার গ্লোভস</a:t>
            </a:r>
            <a:endParaRPr lang="en-US" sz="2800" dirty="0"/>
          </a:p>
        </p:txBody>
      </p:sp>
      <p:pic>
        <p:nvPicPr>
          <p:cNvPr id="11" name="Picture 10" descr="T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828800"/>
            <a:ext cx="2133600" cy="2895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48641" y="4992469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আর্থিং বা গ্রাউন্ড </a:t>
            </a:r>
            <a:endParaRPr lang="en-US" sz="2800" dirty="0"/>
          </a:p>
        </p:txBody>
      </p:sp>
      <p:pic>
        <p:nvPicPr>
          <p:cNvPr id="13" name="Picture 12" descr="T4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1641454"/>
            <a:ext cx="2133599" cy="31591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934200" y="4992469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ক্যাবল সংযোগ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381000"/>
          <a:ext cx="7010400" cy="85251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5780"/>
                <a:gridCol w="6484620"/>
              </a:tblGrid>
              <a:tr h="8525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dirty="0" smtClean="0">
                          <a:latin typeface="NikoshBAN" pitchFamily="2" charset="0"/>
                          <a:cs typeface="NikoshBAN" pitchFamily="2" charset="0"/>
                        </a:rPr>
                        <a:t>সাবধানতা</a:t>
                      </a:r>
                      <a:endParaRPr lang="en-US" sz="4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T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8138"/>
            <a:ext cx="2514600" cy="19704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4992469"/>
            <a:ext cx="259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ইলেক্টোড হোল্ডার</a:t>
            </a:r>
            <a:endParaRPr lang="en-US" sz="2800" dirty="0"/>
          </a:p>
        </p:txBody>
      </p:sp>
      <p:pic>
        <p:nvPicPr>
          <p:cNvPr id="7" name="Picture 6" descr="T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279" y="1981200"/>
            <a:ext cx="1816121" cy="21335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43200" y="4992469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শেফটি গগ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ল্‌স</a:t>
            </a:r>
            <a:endParaRPr lang="en-US" sz="2800" dirty="0"/>
          </a:p>
        </p:txBody>
      </p:sp>
      <p:pic>
        <p:nvPicPr>
          <p:cNvPr id="9" name="Picture 8" descr="T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905000"/>
            <a:ext cx="2414574" cy="25145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48641" y="4992469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দাহ্য পদার্থ</a:t>
            </a:r>
            <a:endParaRPr lang="en-US" sz="2800" dirty="0"/>
          </a:p>
        </p:txBody>
      </p:sp>
      <p:pic>
        <p:nvPicPr>
          <p:cNvPr id="11" name="Picture 10" descr="T4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2057400"/>
            <a:ext cx="2133600" cy="2286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05600" y="4992469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অগ্নি নির্বাপক যন্ত্র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381000"/>
          <a:ext cx="7010400" cy="85251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5780"/>
                <a:gridCol w="6484620"/>
              </a:tblGrid>
              <a:tr h="8525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dirty="0" smtClean="0">
                          <a:latin typeface="NikoshBAN" pitchFamily="2" charset="0"/>
                          <a:cs typeface="NikoshBAN" pitchFamily="2" charset="0"/>
                        </a:rPr>
                        <a:t>সাবধানতা</a:t>
                      </a:r>
                      <a:endParaRPr lang="en-US" sz="4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T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3525657" cy="29228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4992469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ফার্স্ট এইড বক্স</a:t>
            </a:r>
            <a:endParaRPr lang="en-US" sz="1600" dirty="0"/>
          </a:p>
        </p:txBody>
      </p:sp>
      <p:pic>
        <p:nvPicPr>
          <p:cNvPr id="7" name="Picture 6" descr="T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524000"/>
            <a:ext cx="4114800" cy="2971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10200" y="4992469"/>
            <a:ext cx="32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প্রচুর আলো-বাতাস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3836" y="685800"/>
            <a:ext cx="5556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আর্ক ওয়েল্ডিং-এর একটি ভিডিও দেখঃ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8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38233" y="2514600"/>
            <a:ext cx="325988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জোড় খোলার জন্য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8153" y="1625974"/>
            <a:ext cx="7179965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আর্ক ওয়েল্ডিং এর কাজ কী?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276600"/>
            <a:ext cx="333708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ভাঁজ দেয়ার জন্য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4800600" y="3352800"/>
            <a:ext cx="333708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স্থায়ী জোড়-এর জন্য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438400"/>
            <a:ext cx="325988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অস্থায়ী জোড়-এর জন্য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057312" y="381001"/>
            <a:ext cx="2451188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7108" y="1371600"/>
            <a:ext cx="9017000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5931623" y="345070"/>
            <a:ext cx="2704377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8152" y="4191000"/>
            <a:ext cx="7179967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আর্ক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ওয়েল্ডিং-এ জোড় কত প্রকার?</a:t>
            </a:r>
            <a:r>
              <a:rPr lang="bn-IN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68561" y="4977825"/>
            <a:ext cx="332444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8152" y="4953000"/>
            <a:ext cx="343758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914400" y="5715000"/>
            <a:ext cx="34290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00601" y="5715000"/>
            <a:ext cx="32766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5956945" y="363071"/>
            <a:ext cx="2882255" cy="58477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3000" y="63246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বিঃদ্রঃ ট্রিগার ব্যবহার করুন!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482422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dir="d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5" grpId="0" animBg="1"/>
      <p:bldP spid="25" grpId="1" animBg="1"/>
      <p:bldP spid="25" grpId="2" animBg="1"/>
      <p:bldP spid="25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133600" y="533400"/>
            <a:ext cx="449579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492276"/>
            <a:ext cx="8305800" cy="17543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6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আর্ক ওয়েল্ডিং কি বল?</a:t>
            </a: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আর্ক ওয়েল্ডিং-এ জোড় কত প্রকার বল?</a:t>
            </a: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আর্ক ওয়েল্ডিং-এ ব্যবহৃত ইলেক্ট্রোড গূলোর নাম লিখ?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7108" y="1937658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8459114" y="163284"/>
            <a:ext cx="557888" cy="1752600"/>
          </a:xfrm>
          <a:prstGeom prst="chevron">
            <a:avLst>
              <a:gd name="adj" fmla="val 71429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001001" y="152400"/>
            <a:ext cx="557888" cy="1752600"/>
          </a:xfrm>
          <a:prstGeom prst="chevron">
            <a:avLst>
              <a:gd name="adj" fmla="val 71429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31536" y="152400"/>
            <a:ext cx="494393" cy="1752600"/>
          </a:xfrm>
          <a:prstGeom prst="chevron">
            <a:avLst>
              <a:gd name="adj" fmla="val 71429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521605" y="152400"/>
            <a:ext cx="494393" cy="1752600"/>
          </a:xfrm>
          <a:prstGeom prst="chevron">
            <a:avLst>
              <a:gd name="adj" fmla="val 71429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98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57023" y="381000"/>
            <a:ext cx="40386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4" name="Picture 3" descr="images pn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2590800"/>
            <a:ext cx="4409246" cy="2971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470025"/>
          </a:xfrm>
        </p:spPr>
        <p:txBody>
          <a:bodyPr>
            <a:norm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214686"/>
            <a:ext cx="8686800" cy="671514"/>
          </a:xfrm>
        </p:spPr>
        <p:txBody>
          <a:bodyPr>
            <a:noAutofit/>
          </a:bodyPr>
          <a:lstStyle/>
          <a:p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আর্ক ওয়েল্ডিং- জোড় কত প্রকার চিত্র সহ উল্লেখ কর ।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4" descr="acety1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47800"/>
            <a:ext cx="6735337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438400"/>
            <a:ext cx="4038600" cy="40385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ফার্ম মেশিনারি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(১ম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তম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তারিখঃ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3857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438400"/>
            <a:ext cx="4038600" cy="40385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>
              <a:buNone/>
            </a:pPr>
            <a:r>
              <a:rPr lang="bn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ইব্রাহীম খলীল </a:t>
            </a:r>
          </a:p>
          <a:p>
            <a:pPr>
              <a:buNone/>
            </a:pP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জুনিয়র ইন্সট্রাক্টর (ফার্ম মেশিনারী) </a:t>
            </a:r>
            <a:endPara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চাঁপাই নবাবগঞ্জ টেকনিক্যাল স্কুল ও কলেজ।</a:t>
            </a:r>
            <a:endPara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  <a:sym typeface="Wingdings"/>
              </a:rPr>
              <a:t> </a:t>
            </a:r>
            <a:r>
              <a:rPr lang="en-US" sz="1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01553-332432</a:t>
            </a:r>
            <a:endParaRPr lang="bn-IN" sz="1600" b="1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  <a:sym typeface="Wingdings"/>
              </a:rPr>
              <a:t> </a:t>
            </a:r>
            <a:r>
              <a:rPr lang="en-US" sz="1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Email: ibrahimmasud222@gmail.com</a:t>
            </a:r>
            <a:r>
              <a:rPr lang="bn-IN" sz="1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buNone/>
            </a:pPr>
            <a:endParaRPr lang="bn-IN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57400" y="152400"/>
            <a:ext cx="54864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/>
          </a:bodyPr>
          <a:lstStyle/>
          <a:p>
            <a:pPr lvl="0"/>
            <a:r>
              <a:rPr lang="bn-IN" sz="6000" dirty="0" smtClean="0"/>
              <a:t> 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71500" y="304800"/>
            <a:ext cx="80010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 দুটি ল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কর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70607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আর্ক ওয়েল্ডিং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ARC welding)</a:t>
            </a:r>
            <a:endParaRPr lang="en-US" sz="5400" dirty="0"/>
          </a:p>
        </p:txBody>
      </p:sp>
      <p:pic>
        <p:nvPicPr>
          <p:cNvPr id="8" name="Picture 7" descr="cracks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00200"/>
            <a:ext cx="3657600" cy="3657600"/>
          </a:xfrm>
          <a:prstGeom prst="rect">
            <a:avLst/>
          </a:prstGeom>
        </p:spPr>
      </p:pic>
      <p:pic>
        <p:nvPicPr>
          <p:cNvPr id="9" name="Picture 8" descr="welder_arc_welding_beam_lg_nwm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60020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810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আর্ক ওয়েল্ডিং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ARC welding)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143000" y="2438400"/>
            <a:ext cx="6858000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বৈদ্যুতিক স্ফূলিঙ্গ বা বিদ্যুৎ ঝলকানির মাধ্যমে দুটি ধাতব পদার্থকে তীব্র উত্তাপের মাধ্যমে গলিয়ে পরস্পরের সাথে জোড়া লাগানোকে আর্কওয়েল্ডিং বলে।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74" y="500043"/>
            <a:ext cx="6143652" cy="1100158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2057400"/>
            <a:ext cx="8305800" cy="2667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 algn="l"/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আ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র্ক 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 বলতে পারবে ।</a:t>
            </a:r>
          </a:p>
          <a:p>
            <a:pPr algn="l"/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ইলেকট্রোড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বলতে পারবে ।</a:t>
            </a:r>
            <a:endParaRPr lang="bn-BD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ওয়েল্ডিং-এ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সমুহের ব্যক্ষা করতে পারবে। </a:t>
            </a:r>
            <a:endParaRPr lang="bn-BD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আ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র্ক 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ওয়েল্ডিং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 সাবধনতার 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করণীয় বর্ননা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IN" sz="40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আ</a:t>
            </a:r>
            <a:r>
              <a:rPr lang="bn-BD" sz="40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র্ক </a:t>
            </a:r>
            <a:r>
              <a:rPr lang="bn-IN" sz="40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bn-BD" sz="40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-এর</a:t>
            </a:r>
            <a:r>
              <a:rPr lang="bn-IN" sz="40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বিভিন্ন প্রকার</a:t>
            </a:r>
            <a:r>
              <a:rPr lang="bn-BD" sz="40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যন্ত্রপাতির নামের তালিকাঃ</a:t>
            </a:r>
            <a:endParaRPr lang="en-US" sz="4000" b="1" cap="all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etch.ph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4110037" cy="3657600"/>
          </a:xfrm>
          <a:prstGeom prst="rect">
            <a:avLst/>
          </a:prstGeom>
        </p:spPr>
      </p:pic>
      <p:pic>
        <p:nvPicPr>
          <p:cNvPr id="4" name="Picture 3" descr="fetch.ph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52839"/>
            <a:ext cx="4110037" cy="3633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1" y="5791200"/>
            <a:ext cx="3886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আ</a:t>
            </a:r>
            <a:r>
              <a:rPr lang="bn-BD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র্ক </a:t>
            </a:r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bn-BD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-এর</a:t>
            </a:r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ডায়াগ্রাম চিত্র</a:t>
            </a:r>
            <a:endParaRPr lang="en-US" sz="2800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5791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আ</a:t>
            </a:r>
            <a:r>
              <a:rPr lang="bn-BD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র্ক </a:t>
            </a:r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bn-BD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-এর</a:t>
            </a:r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মেশিনের চিত্র</a:t>
            </a:r>
            <a:endParaRPr lang="en-US" sz="2800" dirty="0">
              <a:effectLst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</a:t>
            </a:r>
            <a:r>
              <a:rPr kumimoji="0" lang="bn-BD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র্ক </a:t>
            </a:r>
            <a:r>
              <a:rPr kumimoji="0" lang="bn-IN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ওয়েল্ডিং</a:t>
            </a:r>
            <a:r>
              <a:rPr kumimoji="0" lang="bn-BD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-এর</a:t>
            </a:r>
            <a:r>
              <a:rPr kumimoji="0" lang="bn-IN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বিভিন্ন প্রকার</a:t>
            </a:r>
            <a:r>
              <a:rPr kumimoji="0" lang="bn-BD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যন্ত্রপাতির নামের তালিকাঃ</a:t>
            </a:r>
            <a:endParaRPr kumimoji="0" lang="en-US" sz="3200" b="1" i="0" u="none" strike="noStrike" kern="1200" cap="all" spc="0" normalizeH="0" baseline="0" noProof="0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562600"/>
            <a:ext cx="3733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গ্রাউন্ড ক্ল্যাম্প</a:t>
            </a:r>
            <a:endParaRPr lang="en-US" sz="2800" dirty="0"/>
          </a:p>
        </p:txBody>
      </p:sp>
      <p:pic>
        <p:nvPicPr>
          <p:cNvPr id="7" name="Picture 6" descr="fetch.ph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57400"/>
            <a:ext cx="4110037" cy="28019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 descr="fetch.ph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981200"/>
            <a:ext cx="4110037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5334000" y="5638800"/>
            <a:ext cx="3265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ইলেক্ট্রোড হোল্ডার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ক্যবল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</a:t>
            </a:r>
            <a:r>
              <a:rPr kumimoji="0" lang="bn-BD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র্ক </a:t>
            </a:r>
            <a:r>
              <a:rPr kumimoji="0" lang="bn-IN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ওয়েল্ডিং</a:t>
            </a:r>
            <a:r>
              <a:rPr kumimoji="0" lang="bn-BD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-এর</a:t>
            </a:r>
            <a:r>
              <a:rPr kumimoji="0" lang="bn-IN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বিভিন্ন প্রকার</a:t>
            </a:r>
            <a:r>
              <a:rPr kumimoji="0" lang="bn-BD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যন্ত্রপাতির নামের তালিকাঃ</a:t>
            </a:r>
            <a:endParaRPr kumimoji="0" lang="en-US" sz="3200" b="1" i="0" u="none" strike="noStrike" kern="1200" cap="all" spc="0" normalizeH="0" baseline="0" noProof="0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fetch.ph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1981200"/>
            <a:ext cx="4038600" cy="3215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9601" y="5791200"/>
            <a:ext cx="3733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ইলেক্ট্রোড হোল্ডার</a:t>
            </a:r>
            <a:endParaRPr lang="en-US" sz="2800" dirty="0"/>
          </a:p>
        </p:txBody>
      </p:sp>
      <p:pic>
        <p:nvPicPr>
          <p:cNvPr id="7" name="Picture 6" descr="fetch.php.png"/>
          <p:cNvPicPr>
            <a:picLocks noChangeAspect="1"/>
          </p:cNvPicPr>
          <p:nvPr/>
        </p:nvPicPr>
        <p:blipFill>
          <a:blip r:embed="rId3"/>
          <a:srcRect l="14653" t="14082" r="15332" b="19686"/>
          <a:stretch>
            <a:fillRect/>
          </a:stretch>
        </p:blipFill>
        <p:spPr>
          <a:xfrm rot="20899869">
            <a:off x="5020621" y="1920471"/>
            <a:ext cx="3502890" cy="32871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019800" y="5791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চিপিং হ্যামার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624</Words>
  <Application>Microsoft Office PowerPoint</Application>
  <PresentationFormat>On-screen Show (4:3)</PresentationFormat>
  <Paragraphs>112</Paragraphs>
  <Slides>21</Slides>
  <Notes>6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</vt:lpstr>
      <vt:lpstr>Slide 1</vt:lpstr>
      <vt:lpstr>Slide 2</vt:lpstr>
      <vt:lpstr>Slide 3</vt:lpstr>
      <vt:lpstr>  </vt:lpstr>
      <vt:lpstr>Slide 5</vt:lpstr>
      <vt:lpstr>শিখনফল</vt:lpstr>
      <vt:lpstr>আর্ক ওয়েল্ডিং-এর বিভিন্ন প্রকার যন্ত্রপাতির নামের তালিকাঃ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বাড়ীর কাজ 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এই পাঠটি শ্রেনিকক্ষে </dc:title>
  <dc:creator>NA</dc:creator>
  <cp:lastModifiedBy>farm</cp:lastModifiedBy>
  <cp:revision>534</cp:revision>
  <dcterms:created xsi:type="dcterms:W3CDTF">2006-08-16T00:00:00Z</dcterms:created>
  <dcterms:modified xsi:type="dcterms:W3CDTF">2015-06-18T04:42:22Z</dcterms:modified>
</cp:coreProperties>
</file>