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5" r:id="rId9"/>
    <p:sldId id="263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9066-F759-4D13-9A68-EF8C68C01BC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683F0-CD0C-4495-98C8-98EC03D37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29F202-0C6A-43C7-BE11-DBB2ADF1C53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E95062-2670-4C36-9EE3-EF1BA5FE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763000" cy="1447799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304800"/>
            <a:ext cx="5867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সু-প্রভাত  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C:\Users\chandan\Desktop\flower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52600"/>
            <a:ext cx="5410200" cy="472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49868"/>
            <a:ext cx="8305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/>
              <a:t>উপাত্তের পরিসর সহজে নির্নয় করা যায় -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458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পরিসর = (বৃহত্তম সংখ্যা – ক্ষুদ্রতম সংখা) +১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905780"/>
            <a:ext cx="84582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উপাত্তের শ্রেণীসংখ্যা সহজে নির্নয় করা যায় -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733800"/>
            <a:ext cx="533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(বৃহত্তম সংখ্যা – ক্ষুদ্রতম সংখা) +১</a:t>
            </a:r>
          </a:p>
          <a:p>
            <a:r>
              <a:rPr lang="bn-IN" sz="2400" b="1" dirty="0" smtClean="0"/>
              <a:t>                  ৫ 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48000" y="4186728"/>
            <a:ext cx="4038600" cy="4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3897868"/>
            <a:ext cx="1828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শ্রেণীসংখ্যা =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724400"/>
            <a:ext cx="2667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(১০০ – ৫০) +১</a:t>
            </a:r>
          </a:p>
          <a:p>
            <a:r>
              <a:rPr lang="bn-IN" sz="2400" dirty="0" smtClean="0"/>
              <a:t>     ৫ 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rot="10800000" flipH="1">
            <a:off x="2895600" y="5105401"/>
            <a:ext cx="2438400" cy="34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600" y="4724400"/>
            <a:ext cx="762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৫১</a:t>
            </a:r>
          </a:p>
          <a:p>
            <a:r>
              <a:rPr lang="bn-IN" sz="2400" dirty="0" smtClean="0"/>
              <a:t> ৫ </a:t>
            </a:r>
            <a:endParaRPr lang="en-US" sz="2400" dirty="0"/>
          </a:p>
        </p:txBody>
      </p:sp>
      <p:cxnSp>
        <p:nvCxnSpPr>
          <p:cNvPr id="14" name="Straight Connector 13"/>
          <p:cNvCxnSpPr>
            <a:endCxn id="13" idx="3"/>
          </p:cNvCxnSpPr>
          <p:nvPr/>
        </p:nvCxnSpPr>
        <p:spPr>
          <a:xfrm flipV="1">
            <a:off x="6096000" y="5139899"/>
            <a:ext cx="609600" cy="417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5710535"/>
            <a:ext cx="762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১০</a:t>
            </a:r>
            <a:r>
              <a:rPr lang="en-US" sz="2400" dirty="0" smtClean="0"/>
              <a:t>.</a:t>
            </a:r>
            <a:r>
              <a:rPr lang="bn-IN" sz="2400" dirty="0" smtClean="0"/>
              <a:t>২ 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715000"/>
            <a:ext cx="762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/>
              <a:t>১১ 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6248400"/>
            <a:ext cx="8763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অতএব, উপাত্তের শ্রেণীসংখ্যা পাওয়া যায় ১১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"/>
            <a:ext cx="8458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B050"/>
                </a:solidFill>
              </a:rPr>
              <a:t>চলো উপাত্তের বিশেষ কিছু মৌলিক বিষয় জেনে নেওয়া যাক -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19980"/>
            <a:ext cx="8458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এখানে , পরিসর = (১০০– ৫০) +১ = (৫০+১)=৫১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686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তাহলে উপাত্ত থেকে এখন একটি গনসংখ্যা সারণি তৈরি করা যাক - 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534400" cy="541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86443">
                <a:tc gridSpan="3">
                  <a:txBody>
                    <a:bodyPr/>
                    <a:lstStyle/>
                    <a:p>
                      <a:r>
                        <a:rPr lang="bn-IN" sz="1800" b="1" dirty="0" smtClean="0"/>
                        <a:t>                                             গনসংখ্যা সারণি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b="1" dirty="0" smtClean="0"/>
                        <a:t>নম্বরের</a:t>
                      </a:r>
                      <a:r>
                        <a:rPr lang="bn-IN" b="1" baseline="0" dirty="0" smtClean="0"/>
                        <a:t> শ্রেণি ব্যবধান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b="1" dirty="0" smtClean="0"/>
                        <a:t>ট্যালি চিহ্ন</a:t>
                      </a:r>
                      <a:r>
                        <a:rPr lang="bn-IN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1800" b="1" dirty="0" smtClean="0"/>
                        <a:t>গনসংখ্যা</a:t>
                      </a:r>
                      <a:endParaRPr lang="en-US" b="1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৪৬-৫০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৫১-৫৫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৫৬-৬০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৬১-৬৫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৬৬-৭০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৭১-৭৫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৭৬-৮০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৮১-৮৫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৮৬-৯০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৯১-৯৫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>
                  <a:txBody>
                    <a:bodyPr/>
                    <a:lstStyle/>
                    <a:p>
                      <a:r>
                        <a:rPr lang="bn-IN" sz="1800" dirty="0" smtClean="0"/>
                        <a:t>৯৬-১০০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386443">
                <a:tc gridSpan="2">
                  <a:txBody>
                    <a:bodyPr/>
                    <a:lstStyle/>
                    <a:p>
                      <a:r>
                        <a:rPr lang="bn-IN" dirty="0" smtClean="0"/>
                        <a:t>                           মোট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৩৫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04800" y="587514"/>
            <a:ext cx="8763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৫০,৫৫,৬০,৬০,৬০,৬০,৬৫,৬৫,৬৫,৬৫,৭০,৭০,৭০,৭৫,৭৫,৭৫,৭৫,৮০,৮০,৮৫,৮৫,৮৫,৮৫,৮৫,৯০,৯০,৯০,৯০,৯৫,৯৫,৯৫,৯৫,৯৮,৯৮,১০০</a:t>
            </a:r>
            <a:endParaRPr lang="en-US" sz="2000" b="1" dirty="0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3580605" y="2362200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3580605" y="2742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352800" y="3123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505200" y="3123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3657600" y="3123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810000" y="3123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353594" y="3504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3505994" y="3504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3658394" y="3504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3810794" y="3504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3353594" y="3885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3505994" y="3885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658394" y="3885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353594" y="4266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3505994" y="4266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658394" y="4266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810794" y="4266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505994" y="4647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3658394" y="4647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3353594" y="5028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3505994" y="5028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3658394" y="5028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3810794" y="5028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3353594" y="5409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3505994" y="5409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3658394" y="5409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3810794" y="5409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3353594" y="5790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3505994" y="5790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3658394" y="5790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3810794" y="5790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3353594" y="6171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505994" y="6171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3658394" y="6171406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505200" y="4876800"/>
            <a:ext cx="45720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686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তাহলে গনসংখ্যা সারণি থেকে একটি আয়তলেখ তৈরি করা যাক - </a:t>
            </a:r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762002"/>
          <a:ext cx="83058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  <a:gridCol w="692150"/>
              </a:tblGrid>
              <a:tr h="850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85800"/>
            <a:ext cx="30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৬</a:t>
            </a:r>
          </a:p>
          <a:p>
            <a:endParaRPr lang="bn-IN" sz="3200" b="1" dirty="0" smtClean="0"/>
          </a:p>
          <a:p>
            <a:r>
              <a:rPr lang="bn-IN" sz="2400" b="1" dirty="0" smtClean="0"/>
              <a:t>৫</a:t>
            </a:r>
          </a:p>
          <a:p>
            <a:endParaRPr lang="bn-IN" sz="3600" b="1" dirty="0" smtClean="0"/>
          </a:p>
          <a:p>
            <a:r>
              <a:rPr lang="bn-IN" sz="2400" b="1" dirty="0" smtClean="0"/>
              <a:t>৪</a:t>
            </a:r>
          </a:p>
          <a:p>
            <a:endParaRPr lang="bn-IN" sz="2400" b="1" dirty="0" smtClean="0"/>
          </a:p>
          <a:p>
            <a:endParaRPr lang="bn-IN" sz="400" b="1" dirty="0" smtClean="0"/>
          </a:p>
          <a:p>
            <a:r>
              <a:rPr lang="bn-IN" sz="2400" b="1" dirty="0" smtClean="0"/>
              <a:t>৩</a:t>
            </a:r>
          </a:p>
          <a:p>
            <a:endParaRPr lang="bn-IN" sz="3200" b="1" dirty="0" smtClean="0"/>
          </a:p>
          <a:p>
            <a:r>
              <a:rPr lang="bn-IN" sz="2400" b="1" dirty="0" smtClean="0"/>
              <a:t>২</a:t>
            </a:r>
          </a:p>
          <a:p>
            <a:endParaRPr lang="bn-IN" sz="3200" b="1" dirty="0" smtClean="0"/>
          </a:p>
          <a:p>
            <a:r>
              <a:rPr lang="bn-IN" sz="2400" b="1" dirty="0" smtClean="0"/>
              <a:t>১</a:t>
            </a:r>
          </a:p>
          <a:p>
            <a:endParaRPr lang="bn-IN" sz="2400" b="1" dirty="0" smtClean="0"/>
          </a:p>
          <a:p>
            <a:r>
              <a:rPr lang="bn-IN" sz="2400" b="1" dirty="0" smtClean="0"/>
              <a:t>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8674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b="1" dirty="0" smtClean="0"/>
              <a:t>৪৬-৫০,  ৫১-৫৫, ৫৬-৬০, ৬১-৬৫, ৬৬-৭০,৭১-৭৫, ৭৬-৮০, ৮১-৮৫, ৮৬-৯০, ৯১-৯৫, ৯৬-১০০     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609600" y="5029200"/>
            <a:ext cx="68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50292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00" y="2438400"/>
            <a:ext cx="685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5136" y="2438400"/>
            <a:ext cx="685800" cy="3429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00864" y="3352800"/>
            <a:ext cx="685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00732" y="2438400"/>
            <a:ext cx="685800" cy="3429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191000"/>
            <a:ext cx="685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72332" y="1600200"/>
            <a:ext cx="685800" cy="426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2438400"/>
            <a:ext cx="685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72068" y="2438400"/>
            <a:ext cx="685800" cy="3429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63728" y="3338732"/>
            <a:ext cx="685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একক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418582"/>
            <a:ext cx="861060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/>
              <a:t>১২,২৩,২৪,১৩,২১,২৫,১৬,১৭,১৯,২০,২২,২৮,২৯,৩১,৩২,৩৪,৩৬,৩৮,৪১, ৪৩,৫৪,৫৬,৪৮,৪৯,৫১,৫৭,৫৮,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5240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# নিচের উপাত্ত থেকে ৫ শ্রেণি ব্যাবধানে উপাত্তের পরিসর ও শ্রেণিসংখ্যা নির্নয় কর -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দলীয়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723382"/>
            <a:ext cx="906780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/>
              <a:t>১২,২৩,২৪,১৩,২১,২৫,১৬,১৭,১৯,২০, ২২,২৮,২৯,৩১,৩২,৩৪,৩৬,৩৮,৪১, ৪৩, ৫৪,৫৬,৪৮,৪৯,৫১,৫৭,৫৮,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240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# নিচের উপাত্ত থেকে ৫ শ্রেণি ব্যাবধানে উপাত্তের   গনসংখ্যা সারণি তৈরি কর ও আয়তলেখ অংকন কর ।  -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মূল্যায়ন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/>
              <a:t>১# উপাত্ত কাকে বলে ?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4290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/>
              <a:t>২# পরিসংখ্যান বলতে কী বোঝ 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464314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/>
              <a:t>৩# পরিসর নির্ণয়ের সূত্রটি উল্লেখ কর ?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382000" cy="13234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১# তথ্য বা ঘটনা নির্দেশক সংখ্যাগুলো হচ্ছে পরিসংখ্যানের উপাত্ত । 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191000"/>
            <a:ext cx="8534400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২# সংখ্যাভিত্তিক কোনো তথ্য  বা ঘটনা হচ্ছে একটি পরিসংখ্যান ।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58580"/>
            <a:ext cx="8458200" cy="5232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পরিসর = (বৃহত্তম সংখ্যা – ক্ষুদ্রতম সংখা) +১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বাড়ির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C:\Users\chandan\Desktop\flower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57274"/>
            <a:ext cx="7848600" cy="26003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876800"/>
            <a:ext cx="8763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৭০,৫০,৬৫,৫৫,৩৪,৬০,৬০,৬০,৫৫,৬০,৬৫,৭৩,৬৫,৪৫,৬৫,৬৫,২৩,৭০,৭০,৭০,৫৪,৪০,৭৫,৭৫,৬৫,৭৫,৭৫,৫৫,৮০,৮০, ৩৪,৮৫,৮৫,৮৮,৮৫,৮৫,৮৫,৯০,৯০,৯০,৯০,৯৫,৯৫,৫৪,৯৫,৯৫,৯৮,৯৮,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# নিচের উপাত্ত থেকে ১০ শ্রেণি ব্যাবধানে উপাত্তের   গনসংখ্যা সারণি তৈরি কর ও আয়তলেখ অংকন কর ।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ndan\Desktop\flower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 rot="1877870">
            <a:off x="470588" y="2497832"/>
            <a:ext cx="821764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r>
              <a:rPr lang="bn-I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10541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wkÿK</a:t>
            </a:r>
            <a:r>
              <a:rPr lang="en-US" sz="3600" kern="10" dirty="0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 </a:t>
            </a:r>
            <a:r>
              <a:rPr lang="en-US" sz="3600" kern="10" dirty="0" err="1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cwiwPwZ</a:t>
            </a:r>
            <a:endParaRPr lang="en-US" sz="3600" kern="10" dirty="0">
              <a:ln w="31750" cmpd="sng">
                <a:pattFill prst="pct40">
                  <a:fgClr>
                    <a:srgbClr val="008000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gradFill rotWithShape="0">
                <a:gsLst>
                  <a:gs pos="0">
                    <a:srgbClr val="A603AB">
                      <a:alpha val="94000"/>
                    </a:srgbClr>
                  </a:gs>
                  <a:gs pos="12000">
                    <a:srgbClr val="E81766">
                      <a:alpha val="94720"/>
                    </a:srgbClr>
                  </a:gs>
                  <a:gs pos="27000">
                    <a:srgbClr val="EE3F17">
                      <a:alpha val="95620"/>
                    </a:srgbClr>
                  </a:gs>
                  <a:gs pos="48000">
                    <a:srgbClr val="FFFF00">
                      <a:alpha val="96880"/>
                    </a:srgbClr>
                  </a:gs>
                  <a:gs pos="64999">
                    <a:srgbClr val="1A8D48">
                      <a:alpha val="97900"/>
                    </a:srgbClr>
                  </a:gs>
                  <a:gs pos="78999">
                    <a:srgbClr val="0819FB">
                      <a:alpha val="98740"/>
                    </a:srgbClr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BurigangaSushreeMJ"/>
              <a:cs typeface="BurigangaSushreeMJ"/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3276600" y="1905000"/>
            <a:ext cx="54102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DhakarchithiMJ" pitchFamily="2" charset="0"/>
                <a:ea typeface="+mn-ea"/>
                <a:cs typeface="DhakarchithiMJ" pitchFamily="2" charset="0"/>
              </a:rPr>
              <a:t>P›`b wek¦vm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hakarchithiMJ" pitchFamily="2" charset="0"/>
                <a:ea typeface="+mn-ea"/>
                <a:cs typeface="DhakarchithiMJ" pitchFamily="2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hialkhanMJ" pitchFamily="2" charset="0"/>
                <a:ea typeface="+mn-ea"/>
                <a:cs typeface="ArhialkhanMJ" pitchFamily="2" charset="0"/>
              </a:rPr>
              <a:t>সহকারি শিক্ষক </a:t>
            </a:r>
            <a:endParaRPr kumimoji="0" lang="en-US" sz="4000" b="1" i="0" u="none" strike="noStrike" kern="1200" cap="none" spc="0" normalizeH="0" baseline="0" noProof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hialkhanMJ" pitchFamily="2" charset="0"/>
              <a:ea typeface="+mn-ea"/>
              <a:cs typeface="ArhialkhanMJ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hakarchithiMJ" pitchFamily="2" charset="0"/>
                <a:ea typeface="+mn-ea"/>
                <a:cs typeface="DhakarchithiMJ" pitchFamily="2" charset="0"/>
              </a:rPr>
              <a:t>আন্ধা মাধ্যমিক বিদ্যালয়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DhakarchithiMJ" pitchFamily="2" charset="0"/>
                <a:ea typeface="+mn-ea"/>
                <a:cs typeface="DhakarchithiMJ" pitchFamily="2" charset="0"/>
              </a:rPr>
              <a:t>অভয়নগর, যশোর।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DhakarchithiMJ" pitchFamily="2" charset="0"/>
              <a:ea typeface="+mn-ea"/>
              <a:cs typeface="DhakarchithiMJ" pitchFamily="2" charset="0"/>
            </a:endParaRPr>
          </a:p>
        </p:txBody>
      </p:sp>
      <p:pic>
        <p:nvPicPr>
          <p:cNvPr id="4" name="Picture 1" descr="C:\Users\chandan\Desktop\flower\chand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2926080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1981200"/>
            <a:ext cx="7010400" cy="4114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IN" sz="76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বিষয় – গণিত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IN" sz="76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শ্রেণি-</a:t>
            </a:r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অষ্টম</a:t>
            </a:r>
            <a:r>
              <a:rPr kumimoji="0" lang="bn-IN" sz="7600" b="0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IN" sz="7600" b="0" i="0" u="none" strike="noStrike" kern="1200" cap="none" spc="0" normalizeH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n-IN" sz="7600" b="0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IN" sz="76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পাঠ –তথ্য</a:t>
            </a:r>
            <a:r>
              <a:rPr kumimoji="0" lang="bn-IN" sz="7600" b="0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ও উপাত্ত </a:t>
            </a:r>
            <a:endParaRPr kumimoji="0" lang="bn-IN" sz="7600" b="0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IN" sz="76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সময়- ৫০ মিনিট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6182" y="381000"/>
            <a:ext cx="4331635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পাঠ পরিচিতি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27973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নিচের প্রতীকগুলো লক্ষ্য করি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chandan\Desktop\flower\g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1" y="1057274"/>
            <a:ext cx="4191000" cy="5724526"/>
          </a:xfrm>
          <a:prstGeom prst="rect">
            <a:avLst/>
          </a:prstGeom>
          <a:noFill/>
        </p:spPr>
      </p:pic>
      <p:pic>
        <p:nvPicPr>
          <p:cNvPr id="1030" name="Picture 6" descr="C:\Users\chandan\Desktop\flower\g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4572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ndan\Desktop\flower\g88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077200" cy="5713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7973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নিচের চিত্রটি  লক্ষ্য করি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chandan\Desktop\flower\g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09800"/>
            <a:ext cx="5274327" cy="4105275"/>
          </a:xfrm>
          <a:prstGeom prst="rect">
            <a:avLst/>
          </a:prstGeom>
          <a:noFill/>
        </p:spPr>
      </p:pic>
      <p:pic>
        <p:nvPicPr>
          <p:cNvPr id="3" name="Picture 5" descr="C:\Users\chandan\Desktop\flower\g6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514600"/>
            <a:ext cx="3590925" cy="37909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27973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নিচের চিত্রটি  লক্ষ্য করি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106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১২,২৩,২৪,১৩,২১,২৫,১৬,১৭,১৯,২০,২২,২৮,২৯,৩১,৩২,৩৪,৩৬,৩৮,৪১,৪৩,৫৪,৫৬,৪৮,৪৯,৫১,৫৭,৫৮,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শি</a:t>
            </a:r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খনফল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839200" cy="46474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bn-IN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bn-IN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 পাঠ শেষে শিক্ষার্থীরা-</a:t>
            </a:r>
            <a:endParaRPr lang="bn-IN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গণসংখ্যা সারণি কী তা ব্যাখ্যা 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করতে পারবে ।</a:t>
            </a: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শ্রেণি ব্যবধানের মাধ্যমে অবিন্যস্ত উপাত্ত 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বিন্যস্ত আকারে প্রকাশ করতে পারবে ।</a:t>
            </a: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আয়তলেখ অংকন করতে পারবে ।</a:t>
            </a:r>
          </a:p>
          <a:p>
            <a:endParaRPr lang="bn-IN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</a:rPr>
              <a:t>সংখ্যাভিত্তিক কোনো তথ্য  বা ঘটনা হচ্ছে একটি পরিসংখ্যান ।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3820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</a:rPr>
              <a:t>তথ্য বা ঘটনা নির্দেশক সংখ্যাগুলো হচ্ছে পরিসংখ্যানের উপাত্ত । 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87450"/>
            <a:ext cx="8382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B050"/>
                </a:solidFill>
              </a:rPr>
              <a:t>পরিসংখ্যান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</a:rPr>
              <a:t>উপাত্ত ২ ধরনের। যথা - 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6106180"/>
            <a:ext cx="4191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</a:rPr>
              <a:t>মাধ্যমিক বা পরোক্ষ উপাত্ত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106180"/>
            <a:ext cx="4191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</a:rPr>
              <a:t>প্রাথমিক বা প্রত্যক্ষ উপাত্ত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9509711">
            <a:off x="4973128" y="4570947"/>
            <a:ext cx="484632" cy="1556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2106156">
            <a:off x="3389709" y="4509563"/>
            <a:ext cx="484632" cy="1599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839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৫০,৫৫,৬০,৬০,৬০,৬০,৬৫,৬৫,৬৫,৬৫,৭০,৭০,৭০,৭৫,৭৫,৭৫,৭৫,৮০,৮০,৮৫,৮৫,৮৫,৮৫,৮৫,৯০,৯০,৯০,৯০,৯৫,৯৫,৯৫,৯৫,৯৮,৯৮,১০০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"/>
            <a:ext cx="8001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নিচের উপাত্তটি লক্ষ করি-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25914"/>
            <a:ext cx="8915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উপরে বর্নিত নম্বরগুলো মানের উর্ধক্রম অনুসারে সাজানো তাই এটি একটি বিন্যস্ত উপাত্ত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4038600"/>
            <a:ext cx="8991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৮৫,৫০,৯৮,৬০,৬০,১০০,৬০,৬৫,৬৫,৬৫,৬৫,৯৫,৭০,৯০,৭০,৭৫,৭৫,৭৫,৭৫,৮০,৮০,৮৫,৮৫,৮৫,৮৫,৯০,৯০,৭০,৯০,৯৫,৯৫,৯৫,৯৮,৫০,৬০,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921514"/>
            <a:ext cx="8915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উপরে বর্নিত নম্বরগুলো মানের উর্ধক্রম অনুসারে সাজানো তাই এটি একটি বিন্যস্ত উপাত্ত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2819400" y="2057400"/>
            <a:ext cx="3200400" cy="838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743200" y="4953000"/>
            <a:ext cx="3200400" cy="8382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</TotalTime>
  <Words>450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chandan</dc:creator>
  <cp:lastModifiedBy>chandan</cp:lastModifiedBy>
  <cp:revision>39</cp:revision>
  <dcterms:created xsi:type="dcterms:W3CDTF">2019-08-11T02:15:29Z</dcterms:created>
  <dcterms:modified xsi:type="dcterms:W3CDTF">2019-10-16T08:07:37Z</dcterms:modified>
</cp:coreProperties>
</file>