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59" r:id="rId4"/>
    <p:sldId id="262" r:id="rId5"/>
    <p:sldId id="256" r:id="rId6"/>
    <p:sldId id="263" r:id="rId7"/>
    <p:sldId id="260" r:id="rId8"/>
    <p:sldId id="264" r:id="rId9"/>
    <p:sldId id="261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868BDB-9792-458C-8ADF-670A5D7F2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E750BF-9D1A-4986-91ED-85E5A0B23FD5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047BEB-EBCD-4366-B398-459C8A2C92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28601"/>
            <a:ext cx="4953000" cy="1447799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04800"/>
            <a:ext cx="5867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সু-প্রভাত 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chandan\Desktop\flower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752600"/>
            <a:ext cx="5410200" cy="472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পক্ষান্তর বিধি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5076" y="2895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X-5=3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94276" y="3505200"/>
            <a:ext cx="2362200" cy="12954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1774876" y="3581400"/>
            <a:ext cx="2667000" cy="10668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0876" y="488400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X-5+5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3+5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উভয় পক্ষে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যোগ করে ) </a:t>
            </a:r>
            <a:endParaRPr lang="bn-I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8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9676" y="5036403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খ 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3+5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8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76" y="3657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(১ম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99276" y="3810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২য়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কোনো সমীকরণের যেকোনো পদকে এক পক্ষ থেকে চিহ্ন পরিবর্তন করে অপরপক্ষে সরাসরি স্থানান্তর  করা যায় । এই স্থানান্তরকে বলে পক্ষান্তর বিধি।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/>
      <p:bldP spid="13" grpId="0"/>
      <p:bldP spid="24" grpId="0"/>
      <p:bldP spid="25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যোগের বর্জন বিধি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46894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x+3=a+3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91000" y="3230940"/>
            <a:ext cx="2057400" cy="13716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2209800" y="3307140"/>
            <a:ext cx="1981200" cy="12954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" y="467874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2x+3-3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+3-3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উভয় পক্ষে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-3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যোগ করে ) </a:t>
            </a:r>
            <a:endParaRPr lang="bn-I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endParaRPr lang="bn-IN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x= 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89676" y="475494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খ 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a+3-3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x= 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en-US" sz="2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" y="345954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(১ম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99276" y="362212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২য়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কোনো সমীকরণের উভয়পক্ষ থেকে একই  চিহ্নযুক্ত  সদৃশ পদ  সরাসরি বর্জন  করা যায় । একে বলা হয় যোগের বা বিয়োগের বর্জন বিধি। 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5257800"/>
          <a:ext cx="685800" cy="708660"/>
        </p:xfrm>
        <a:graphic>
          <a:graphicData uri="http://schemas.openxmlformats.org/presentationml/2006/ole">
            <p:oleObj spid="_x0000_s1028" name="Equation" r:id="rId4" imgW="1522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7162800" y="5334000"/>
          <a:ext cx="685800" cy="708025"/>
        </p:xfrm>
        <a:graphic>
          <a:graphicData uri="http://schemas.openxmlformats.org/presentationml/2006/ole">
            <p:oleObj spid="_x0000_s1029" name="Equation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/>
      <p:bldP spid="13" grpId="0"/>
      <p:bldP spid="24" grpId="0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গুণের বর্জন বিধি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x+1</a:t>
            </a:r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=4(x-2)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91000" y="2743200"/>
            <a:ext cx="2057400" cy="13716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 flipV="1">
            <a:off x="2209800" y="2819400"/>
            <a:ext cx="1981200" cy="12954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6200" y="4678740"/>
            <a:ext cx="5562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4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x+1</a:t>
            </a:r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= 4(x-2)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উভয় পক্ষে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ভাগ করে )</a:t>
            </a:r>
          </a:p>
          <a:p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4                     4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bn-IN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2x+1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x-2</a:t>
            </a:r>
            <a:endParaRPr lang="bn-IN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x-x = -2-1</a:t>
            </a:r>
          </a:p>
          <a:p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-3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4267200"/>
            <a:ext cx="320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খ )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x+1</a:t>
            </a:r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= 4(x-2)</a:t>
            </a:r>
          </a:p>
          <a:p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x+1</a:t>
            </a:r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x-2</a:t>
            </a:r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উভয় পক্ষ থেকে 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বর্জন করে ) </a:t>
            </a:r>
            <a:endParaRPr lang="bn-IN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x-x = -2-1</a:t>
            </a:r>
          </a:p>
          <a:p>
            <a:r>
              <a:rPr lang="bn-IN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-3</a:t>
            </a:r>
            <a:endParaRPr lang="en-US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45954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(১ম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276" y="362212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২য়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143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কোনো সমীকরণের উভয়পক্ষ থেকে সাধারণ উৎপাদক সরাসরি বর্জন  করা যায় । একে বলা হয় গুণের বর্জন বিধি। 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33400" y="5061608"/>
            <a:ext cx="1143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81200" y="5063196"/>
            <a:ext cx="1143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আড়গুণন বিধি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91000" y="2743200"/>
            <a:ext cx="2057400" cy="13716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 flipV="1">
            <a:off x="2209800" y="2819400"/>
            <a:ext cx="1981200" cy="1295400"/>
          </a:xfrm>
          <a:prstGeom prst="straightConnector1">
            <a:avLst/>
          </a:prstGeom>
          <a:ln w="63500" cmpd="sng"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" y="4731603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ক)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bn-IN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en-US" sz="2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4444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খ )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45954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(১ম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99276" y="362212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২য় পদ্ধতি )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143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কোনো সমীকরণের বামপক্ষের লব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×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ডানপক্ষের হর = বামপক্ষের হর  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×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ডানপক্ষের লব একে বলা হয় গুণের বর্জন বিধি। 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590800" y="2057400"/>
          <a:ext cx="3581400" cy="685800"/>
        </p:xfrm>
        <a:graphic>
          <a:graphicData uri="http://schemas.openxmlformats.org/presentationml/2006/ole">
            <p:oleObj spid="_x0000_s3075" name="Equation" r:id="rId4" imgW="393480" imgH="39348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62000" y="4419600"/>
          <a:ext cx="1981200" cy="990600"/>
        </p:xfrm>
        <a:graphic>
          <a:graphicData uri="http://schemas.openxmlformats.org/presentationml/2006/ole">
            <p:oleObj spid="_x0000_s3077" name="Equation" r:id="rId5" imgW="78732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5486400" y="4343400"/>
          <a:ext cx="398463" cy="952500"/>
        </p:xfrm>
        <a:graphic>
          <a:graphicData uri="http://schemas.openxmlformats.org/presentationml/2006/ole">
            <p:oleObj spid="_x0000_s3078" name="Equation" r:id="rId6" imgW="152280" imgH="39348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019800" y="4523936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6629400" y="4419600"/>
          <a:ext cx="304800" cy="858982"/>
        </p:xfrm>
        <a:graphic>
          <a:graphicData uri="http://schemas.openxmlformats.org/presentationml/2006/ole">
            <p:oleObj spid="_x0000_s3080" name="Equation" r:id="rId7" imgW="139680" imgH="393480" progId="Equation.3">
              <p:embed/>
            </p:oleObj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5867400" y="4648200"/>
            <a:ext cx="83820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791200" y="4648200"/>
            <a:ext cx="914400" cy="457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334000" y="5358825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× 3 = 2×5</a:t>
            </a:r>
          </a:p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3x=10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4800" y="55258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 উভয়পক্ষকে হর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ও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এর ল,সা,গু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 </a:t>
            </a:r>
            <a:r>
              <a:rPr lang="bn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দ্বারা গুণ করা হয়েছে ) 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9" grpId="0"/>
      <p:bldP spid="10" grpId="0"/>
      <p:bldP spid="23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প্রতিসাম্য বিধি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307140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x+1</a:t>
            </a:r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5x-8</a:t>
            </a:r>
          </a:p>
          <a:p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5x-8</a:t>
            </a:r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2x+1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5428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একই সাথে বামপক্ষের সবগুলো পদ ডানপক্ষে ও ডানপক্ষের সবগুলো পদ বামপক্ষে কোনো চিহ্ন পরিবর্তন না করে স্থানান্তর করা যায় । একে বলা হয় প্রতিসাম্য বিধি।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একক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+x)</a:t>
            </a:r>
            <a:r>
              <a:rPr lang="bn-I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endParaRPr lang="en-US" sz="4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836003"/>
            <a:ext cx="7315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+x)</a:t>
            </a:r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2×5+2×x = 16</a:t>
            </a:r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( বণ্টন  বিধি অনুসারে )  </a:t>
            </a:r>
            <a:endParaRPr lang="en-US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+ 2x = 16</a:t>
            </a: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 = 16 -10</a:t>
            </a:r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( পক্ষান্তর বিধি )</a:t>
            </a:r>
            <a:endParaRPr lang="en-US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2x = 6</a:t>
            </a:r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endParaRPr lang="en-US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                           ( গুণের বণ্টন বিধি ) </a:t>
            </a:r>
            <a:endParaRPr lang="en-US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bn-IN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বা,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X=3</a:t>
            </a:r>
          </a:p>
          <a:p>
            <a:endParaRPr lang="bn-IN" sz="2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সমাধান  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 = 3</a:t>
            </a:r>
            <a:endParaRPr lang="en-US" sz="4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4172953"/>
          <a:ext cx="1524000" cy="932447"/>
        </p:xfrm>
        <a:graphic>
          <a:graphicData uri="http://schemas.openxmlformats.org/presentationml/2006/ole">
            <p:oleObj spid="_x0000_s28674" name="Equation" r:id="rId4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দলীয়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9698" name="Picture 2" descr="C:\Users\chandan\Desktop\flower\c math 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133600"/>
            <a:ext cx="6400800" cy="4648200"/>
          </a:xfrm>
          <a:prstGeom prst="rect">
            <a:avLst/>
          </a:prstGeom>
          <a:noFill/>
        </p:spPr>
      </p:pic>
      <p:pic>
        <p:nvPicPr>
          <p:cNvPr id="29699" name="Picture 3" descr="C:\Users\chandan\Desktop\flower\Untitled-1 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1143000"/>
            <a:ext cx="64008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মূল্যায়ন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চলক, প্রক্রিয়া চিহ্ন ও সমান চিহ্ন সংবলিত গাণিতিক বাক্যকে সমিকরণ বলে।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১। সমিকরণ কাকে  বলে ?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819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২ । সমীকরণ সমাধানের জন্য কতটি স্বতঃসিদ্ধ বা বিধি আছে ?  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860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১। পক্ষান্তর বিধি 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969603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২। বর্জন  বিধি 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476690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৩। আড়গুণন  বিধি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9530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৪। প্রতিসাম্য  বিধি 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বাড়ির কাজ   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22" name="Picture 2" descr="C:\Users\chandan\Desktop\flower\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066800"/>
            <a:ext cx="7848600" cy="26003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381720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 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-2y)</a:t>
            </a:r>
            <a:r>
              <a:rPr lang="bn-I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+ 5(y-1) =</a:t>
            </a:r>
            <a:r>
              <a:rPr lang="bn-I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34</a:t>
            </a:r>
            <a:endParaRPr lang="en-US" sz="4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731603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 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-1)(z+2) =</a:t>
            </a:r>
            <a:r>
              <a:rPr lang="bn-IN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6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(z+4)(z-2)</a:t>
            </a:r>
            <a:endParaRPr lang="en-US" sz="4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chandan\Desktop\flower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0"/>
            <a:ext cx="89916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 rot="1877870">
            <a:off x="470588" y="2497832"/>
            <a:ext cx="8217642" cy="264687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ধন্যবাদ</a:t>
            </a:r>
            <a:r>
              <a:rPr lang="bn-IN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054100" y="152400"/>
            <a:ext cx="68707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err="1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wkÿK</a:t>
            </a:r>
            <a:r>
              <a:rPr lang="en-US" sz="3600" kern="10" dirty="0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 </a:t>
            </a:r>
            <a:r>
              <a:rPr lang="en-US" sz="3600" kern="10" dirty="0" err="1">
                <a:ln w="31750" cmpd="sng">
                  <a:pattFill prst="pct40">
                    <a:fgClr>
                      <a:srgbClr val="008000"/>
                    </a:fgClr>
                    <a:bgClr>
                      <a:srgbClr val="FFFFFF"/>
                    </a:bgClr>
                  </a:pattFill>
                  <a:prstDash val="solid"/>
                  <a:round/>
                  <a:headEnd/>
                  <a:tailEnd/>
                </a:ln>
                <a:gradFill rotWithShape="0">
                  <a:gsLst>
                    <a:gs pos="0">
                      <a:srgbClr val="A603AB">
                        <a:alpha val="94000"/>
                      </a:srgbClr>
                    </a:gs>
                    <a:gs pos="12000">
                      <a:srgbClr val="E81766">
                        <a:alpha val="94720"/>
                      </a:srgbClr>
                    </a:gs>
                    <a:gs pos="27000">
                      <a:srgbClr val="EE3F17">
                        <a:alpha val="95620"/>
                      </a:srgbClr>
                    </a:gs>
                    <a:gs pos="48000">
                      <a:srgbClr val="FFFF00">
                        <a:alpha val="96880"/>
                      </a:srgbClr>
                    </a:gs>
                    <a:gs pos="64999">
                      <a:srgbClr val="1A8D48">
                        <a:alpha val="97900"/>
                      </a:srgbClr>
                    </a:gs>
                    <a:gs pos="78999">
                      <a:srgbClr val="0819FB">
                        <a:alpha val="98740"/>
                      </a:srgbClr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BurigangaSushreeMJ"/>
                <a:cs typeface="BurigangaSushreeMJ"/>
              </a:rPr>
              <a:t>cwiwPwZ</a:t>
            </a:r>
            <a:endParaRPr lang="en-US" sz="3600" kern="10" dirty="0">
              <a:ln w="31750" cmpd="sng">
                <a:pattFill prst="pct40">
                  <a:fgClr>
                    <a:srgbClr val="008000"/>
                  </a:fgClr>
                  <a:bgClr>
                    <a:srgbClr val="FFFFFF"/>
                  </a:bgClr>
                </a:pattFill>
                <a:prstDash val="solid"/>
                <a:round/>
                <a:headEnd/>
                <a:tailEnd/>
              </a:ln>
              <a:gradFill rotWithShape="0">
                <a:gsLst>
                  <a:gs pos="0">
                    <a:srgbClr val="A603AB">
                      <a:alpha val="94000"/>
                    </a:srgbClr>
                  </a:gs>
                  <a:gs pos="12000">
                    <a:srgbClr val="E81766">
                      <a:alpha val="94720"/>
                    </a:srgbClr>
                  </a:gs>
                  <a:gs pos="27000">
                    <a:srgbClr val="EE3F17">
                      <a:alpha val="95620"/>
                    </a:srgbClr>
                  </a:gs>
                  <a:gs pos="48000">
                    <a:srgbClr val="FFFF00">
                      <a:alpha val="96880"/>
                    </a:srgbClr>
                  </a:gs>
                  <a:gs pos="64999">
                    <a:srgbClr val="1A8D48">
                      <a:alpha val="97900"/>
                    </a:srgbClr>
                  </a:gs>
                  <a:gs pos="78999">
                    <a:srgbClr val="0819FB">
                      <a:alpha val="98740"/>
                    </a:srgbClr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BurigangaSushreeMJ"/>
              <a:cs typeface="BurigangaSushreeMJ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05000"/>
            <a:ext cx="5410200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9600" dirty="0" err="1">
                <a:solidFill>
                  <a:srgbClr val="008000"/>
                </a:solidFill>
                <a:latin typeface="DhakarchithiMJ" pitchFamily="2" charset="0"/>
                <a:cs typeface="DhakarchithiMJ" pitchFamily="2" charset="0"/>
              </a:rPr>
              <a:t>P›`b</a:t>
            </a:r>
            <a:r>
              <a:rPr lang="en-US" sz="9600" dirty="0">
                <a:solidFill>
                  <a:srgbClr val="008000"/>
                </a:solidFill>
                <a:latin typeface="DhakarchithiMJ" pitchFamily="2" charset="0"/>
                <a:cs typeface="DhakarchithiMJ" pitchFamily="2" charset="0"/>
              </a:rPr>
              <a:t> </a:t>
            </a:r>
            <a:r>
              <a:rPr lang="en-US" sz="9600" dirty="0" err="1">
                <a:solidFill>
                  <a:srgbClr val="008000"/>
                </a:solidFill>
                <a:latin typeface="DhakarchithiMJ" pitchFamily="2" charset="0"/>
                <a:cs typeface="DhakarchithiMJ" pitchFamily="2" charset="0"/>
              </a:rPr>
              <a:t>wek¦vm</a:t>
            </a:r>
            <a:r>
              <a:rPr lang="en-US" sz="2400" dirty="0">
                <a:latin typeface="DhakarchithiMJ" pitchFamily="2" charset="0"/>
                <a:cs typeface="DhakarchithiMJ" pitchFamily="2" charset="0"/>
              </a:rPr>
              <a:t> </a:t>
            </a:r>
          </a:p>
          <a:p>
            <a:pPr algn="ctr">
              <a:buFontTx/>
              <a:buNone/>
            </a:pPr>
            <a:r>
              <a:rPr lang="bn-IN" sz="4000" b="1" dirty="0" smtClean="0">
                <a:solidFill>
                  <a:srgbClr val="7030A0"/>
                </a:solidFill>
                <a:latin typeface="ArhialkhanMJ" pitchFamily="2" charset="0"/>
                <a:cs typeface="ArhialkhanMJ" pitchFamily="2" charset="0"/>
              </a:rPr>
              <a:t>সহকারি শিক্ষক </a:t>
            </a:r>
            <a:endParaRPr lang="en-US" sz="4000" b="1" dirty="0">
              <a:solidFill>
                <a:srgbClr val="7030A0"/>
              </a:solidFill>
              <a:latin typeface="ArhialkhanMJ" pitchFamily="2" charset="0"/>
              <a:cs typeface="ArhialkhanMJ" pitchFamily="2" charset="0"/>
            </a:endParaRPr>
          </a:p>
          <a:p>
            <a:pPr algn="ctr">
              <a:buFontTx/>
              <a:buNone/>
            </a:pPr>
            <a:r>
              <a:rPr lang="bn-IN" sz="4000" b="1" dirty="0" smtClean="0">
                <a:solidFill>
                  <a:srgbClr val="7030A0"/>
                </a:solidFill>
                <a:latin typeface="DhakarchithiMJ" pitchFamily="2" charset="0"/>
                <a:cs typeface="DhakarchithiMJ" pitchFamily="2" charset="0"/>
              </a:rPr>
              <a:t>আন্ধা মাধ্যমিক বিদ্যালয়</a:t>
            </a:r>
          </a:p>
          <a:p>
            <a:pPr algn="ctr">
              <a:buFontTx/>
              <a:buNone/>
            </a:pPr>
            <a:r>
              <a:rPr lang="bn-IN" sz="4000" b="1" dirty="0" smtClean="0">
                <a:solidFill>
                  <a:srgbClr val="7030A0"/>
                </a:solidFill>
                <a:latin typeface="DhakarchithiMJ" pitchFamily="2" charset="0"/>
                <a:cs typeface="DhakarchithiMJ" pitchFamily="2" charset="0"/>
              </a:rPr>
              <a:t>অভয়নগর, যশোর।</a:t>
            </a:r>
            <a:endParaRPr lang="en-US" sz="4000" b="1" dirty="0">
              <a:solidFill>
                <a:srgbClr val="7030A0"/>
              </a:solidFill>
              <a:latin typeface="DhakarchithiMJ" pitchFamily="2" charset="0"/>
              <a:cs typeface="DhakarchithiMJ" pitchFamily="2" charset="0"/>
            </a:endParaRPr>
          </a:p>
        </p:txBody>
      </p:sp>
      <p:pic>
        <p:nvPicPr>
          <p:cNvPr id="10241" name="Picture 1" descr="C:\Users\chandan\Desktop\flower\chanda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2926080" cy="3657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7010400" cy="41148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ctr"/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বিষয় – গণিত</a:t>
            </a:r>
          </a:p>
          <a:p>
            <a:pPr algn="ctr"/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শ্রেণি-অষ্টম  </a:t>
            </a:r>
            <a:endParaRPr lang="bn-IN" sz="7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অধ্যায়- </a:t>
            </a:r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ষষ্ঠ </a:t>
            </a:r>
            <a:endParaRPr lang="bn-IN" sz="7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পাঠ –</a:t>
            </a:r>
            <a:r>
              <a:rPr lang="bn-IN" sz="76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সরল </a:t>
            </a:r>
            <a:r>
              <a:rPr lang="bn-IN" sz="760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সহসমীকরণ</a:t>
            </a:r>
            <a:endParaRPr lang="bn-IN" sz="76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bn-IN" sz="7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সময়- ৫০ মিনিট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06182" y="381000"/>
            <a:ext cx="4331635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পাঠ পরিচিতি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A,B,C- - - -X,Y,Z</a:t>
            </a:r>
            <a:endParaRPr lang="en-US" sz="72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Plus 3"/>
          <p:cNvSpPr/>
          <p:nvPr/>
        </p:nvSpPr>
        <p:spPr>
          <a:xfrm>
            <a:off x="-228600" y="1981200"/>
            <a:ext cx="3886200" cy="2895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>
            <a:off x="3276600" y="2286000"/>
            <a:ext cx="2667000" cy="2362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609600" y="4191000"/>
            <a:ext cx="2667000" cy="2895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vision 6"/>
          <p:cNvSpPr/>
          <p:nvPr/>
        </p:nvSpPr>
        <p:spPr>
          <a:xfrm>
            <a:off x="5638800" y="2667000"/>
            <a:ext cx="2971800" cy="16002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qual 7"/>
          <p:cNvSpPr/>
          <p:nvPr/>
        </p:nvSpPr>
        <p:spPr>
          <a:xfrm>
            <a:off x="4038600" y="4343400"/>
            <a:ext cx="3581400" cy="2438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79737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নিচের প্রতীকগুলো লক্ষ্য করি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6182" y="152400"/>
            <a:ext cx="5213818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শি</a:t>
            </a:r>
            <a:r>
              <a:rPr lang="bn-IN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খনফল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19200"/>
            <a:ext cx="8839200" cy="52014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bn-IN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bn-IN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 পাঠ শেষে শিক্ষার্থীরা-</a:t>
            </a:r>
            <a:endParaRPr lang="bn-IN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সমীকরনের পক্ষান্তর বিধি,বর্জন   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বিধি,আড়গুন বিধি,প্রতিসাম্য বিধি ব্যাখ্যা 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করতে পারবে ।</a:t>
            </a: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সমীকরণের বিধিসমুহ প্রয়োগ করে সমীকরণ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সমাধান করতে পারবে ।</a:t>
            </a:r>
          </a:p>
          <a:p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# সরল সমীকরণ গঠন ও সমাধান করতে  </a:t>
            </a:r>
          </a:p>
          <a:p>
            <a:r>
              <a:rPr lang="bn-IN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IN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পারবে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45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</a:t>
            </a:r>
            <a:r>
              <a:rPr lang="bn-IN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চলক, প্রক্রিয়া চিহ্ন ও সমান চিহ্ন সংবলিত গাণিতিক বাক্যকে সমিকরণ বলে।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940076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*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চলকের এক ঘাত বিশিষ্ট  </a:t>
            </a:r>
          </a:p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সমীকরণকে সরল সমীকরণ  </a:t>
            </a:r>
          </a:p>
          <a:p>
            <a:r>
              <a:rPr lang="bn-IN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বলে।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820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যোগের ও গুণের বিনিময় বিধি -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30558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A,b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 যেকোনো মানের জন্য 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a+b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b+a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এবং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=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082225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গুণের বণ্টন বিধি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855893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A,b,c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এর যেকোনো মানের জন্য ,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a(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b+c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=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ab+ac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,(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b+c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)a=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ba+ca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সরল সমীকরণ এক বা একাধিক চলকবিশিষ্ট হতে পারে।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260937"/>
            <a:ext cx="7696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যেমন, </a:t>
            </a:r>
            <a:r>
              <a:rPr lang="en-US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+3=7, 4x+3=x-1, x+4y-1=0</a:t>
            </a:r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ইত্যাদি, এগুলো সরল সমীকরণ।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bn-I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সমীকরণ সমাধানের জন্য চারটি স্বতঃসিদ্ধ বা বিধি আছে।যথা- </a:t>
            </a:r>
            <a:endParaRPr lang="en-US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208794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১। পক্ষান্তর বিধি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55203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২। বর্জন  বিধি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045803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৩। আড়গুণন  বিধি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0364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৪। প্রতিসাম্য  বিধি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416</TotalTime>
  <Words>695</Words>
  <Application>Microsoft Office PowerPoint</Application>
  <PresentationFormat>On-screen Show (4:3)</PresentationFormat>
  <Paragraphs>118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Oriel</vt:lpstr>
      <vt:lpstr>Equation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chandan</dc:creator>
  <cp:lastModifiedBy>chandan</cp:lastModifiedBy>
  <cp:revision>52</cp:revision>
  <dcterms:created xsi:type="dcterms:W3CDTF">2019-07-29T04:30:35Z</dcterms:created>
  <dcterms:modified xsi:type="dcterms:W3CDTF">2019-10-16T08:29:57Z</dcterms:modified>
</cp:coreProperties>
</file>