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3" r:id="rId2"/>
    <p:sldId id="256" r:id="rId3"/>
    <p:sldId id="257" r:id="rId4"/>
    <p:sldId id="258" r:id="rId5"/>
    <p:sldId id="281" r:id="rId6"/>
    <p:sldId id="259" r:id="rId7"/>
    <p:sldId id="278" r:id="rId8"/>
    <p:sldId id="260" r:id="rId9"/>
    <p:sldId id="261" r:id="rId10"/>
    <p:sldId id="283" r:id="rId11"/>
    <p:sldId id="264" r:id="rId12"/>
    <p:sldId id="269" r:id="rId13"/>
    <p:sldId id="266" r:id="rId14"/>
    <p:sldId id="265" r:id="rId15"/>
    <p:sldId id="267" r:id="rId16"/>
    <p:sldId id="268" r:id="rId17"/>
    <p:sldId id="262" r:id="rId18"/>
    <p:sldId id="270" r:id="rId19"/>
    <p:sldId id="271" r:id="rId20"/>
    <p:sldId id="272" r:id="rId21"/>
    <p:sldId id="274" r:id="rId22"/>
    <p:sldId id="275" r:id="rId23"/>
    <p:sldId id="276" r:id="rId24"/>
    <p:sldId id="277" r:id="rId25"/>
    <p:sldId id="280" r:id="rId26"/>
    <p:sldId id="279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74F666E-FCF3-46EB-9DB4-576385263F06}"/>
              </a:ext>
            </a:extLst>
          </p:cNvPr>
          <p:cNvSpPr txBox="1"/>
          <p:nvPr/>
        </p:nvSpPr>
        <p:spPr>
          <a:xfrm>
            <a:off x="1280160" y="370114"/>
            <a:ext cx="7101840" cy="83099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48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 ক্লাসে সবাইকে স্বাগতম</a:t>
            </a:r>
            <a:endParaRPr lang="en-US" sz="48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FBA5C64-38ED-4291-96EB-3BB718536040}"/>
              </a:ext>
            </a:extLst>
          </p:cNvPr>
          <p:cNvSpPr txBox="1"/>
          <p:nvPr/>
        </p:nvSpPr>
        <p:spPr>
          <a:xfrm>
            <a:off x="2895600" y="5791200"/>
            <a:ext cx="3870960" cy="769441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prstTxWarp prst="textTriangleInverted">
              <a:avLst/>
            </a:prstTxWarp>
            <a:spAutoFit/>
          </a:bodyPr>
          <a:lstStyle/>
          <a:p>
            <a:pPr algn="ctr"/>
            <a:r>
              <a:rPr lang="bn-BD" sz="4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 কেমন আছো?</a:t>
            </a:r>
            <a:endParaRPr lang="en-US" sz="4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271" y="990600"/>
            <a:ext cx="5715000" cy="43434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486136"/>
            <a:ext cx="3810000" cy="769441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pPr lvl="0" algn="ctr" defTabSz="457200"/>
            <a:r>
              <a:rPr lang="bn-BD" sz="4400" b="1" dirty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b="1" dirty="0">
              <a:solidFill>
                <a:prstClr val="black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981200"/>
            <a:ext cx="3048000" cy="769441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bn-BD" sz="44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bn-BD" sz="4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62600" y="1955708"/>
            <a:ext cx="2971800" cy="769441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pPr lvl="0" defTabSz="457200"/>
            <a:r>
              <a:rPr lang="bn-BD" sz="4400" dirty="0">
                <a:solidFill>
                  <a:prstClr val="black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prstClr val="black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953000" y="2340429"/>
            <a:ext cx="0" cy="3222171"/>
          </a:xfrm>
          <a:prstGeom prst="line">
            <a:avLst/>
          </a:prstGeom>
          <a:ln w="28575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105400" y="2514600"/>
            <a:ext cx="0" cy="2667000"/>
          </a:xfrm>
          <a:prstGeom prst="line">
            <a:avLst/>
          </a:prstGeom>
          <a:ln w="28575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800600" y="2514600"/>
            <a:ext cx="0" cy="2667000"/>
          </a:xfrm>
          <a:prstGeom prst="line">
            <a:avLst/>
          </a:prstGeom>
          <a:ln w="28575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9600" y="3733800"/>
            <a:ext cx="4953000" cy="1692771"/>
          </a:xfrm>
          <a:prstGeom prst="rect">
            <a:avLst/>
          </a:prstGeom>
          <a:noFill/>
          <a:ln w="28575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মোঃরবিউল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bn-IN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0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bn-IN" sz="20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</a:t>
            </a:r>
            <a:r>
              <a:rPr lang="en-US" sz="20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  <a:p>
            <a:pPr algn="ctr"/>
            <a:r>
              <a:rPr lang="en-US" sz="2000" dirty="0" err="1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জয়কৃষ্ণপুর</a:t>
            </a:r>
            <a:r>
              <a:rPr lang="en-US" sz="20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মহিলা</a:t>
            </a:r>
            <a:r>
              <a:rPr lang="en-US" sz="20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ফাযিল</a:t>
            </a:r>
            <a:r>
              <a:rPr lang="en-US" sz="20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endParaRPr lang="en-US" sz="2000" dirty="0" smtClean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রাজবাড়ী</a:t>
            </a:r>
            <a:endParaRPr lang="en-US" sz="2400" dirty="0" smtClean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০১৭২১৬৭৩৩৭৩</a:t>
            </a:r>
            <a:endParaRPr lang="en-US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851" y="2921274"/>
            <a:ext cx="731520" cy="6671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Rectangle 13"/>
          <p:cNvSpPr/>
          <p:nvPr/>
        </p:nvSpPr>
        <p:spPr>
          <a:xfrm>
            <a:off x="6019800" y="3733800"/>
            <a:ext cx="2379024" cy="19389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শ্রেণীঃ সপ্তম</a:t>
            </a:r>
          </a:p>
          <a:p>
            <a:pPr>
              <a:buNone/>
            </a:pP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বিষয়ঃ কৃষিশিক্ষা</a:t>
            </a:r>
            <a:endParaRPr lang="en-US" sz="2000" dirty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অধ্যায়ঃ তৃতীয়</a:t>
            </a:r>
          </a:p>
          <a:p>
            <a:pPr>
              <a:buNone/>
            </a:pP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পাঠঃ </a:t>
            </a:r>
            <a:r>
              <a:rPr lang="en-US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7</a:t>
            </a:r>
            <a:endParaRPr lang="bn-BD" sz="2000" dirty="0" smtClean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১৬</a:t>
            </a: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en-US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১০</a:t>
            </a: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en-US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২০১৯</a:t>
            </a:r>
            <a:endParaRPr lang="bn-BD" sz="2000" dirty="0" smtClean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সময়ঃ ৪০ মিনিট</a:t>
            </a:r>
            <a:endParaRPr lang="bn-BD" sz="2000" dirty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725149"/>
            <a:ext cx="762000" cy="9613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261603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6" y="1981200"/>
            <a:ext cx="4214647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527" y="1981200"/>
            <a:ext cx="4268216" cy="26003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066800" y="5334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নিচের ছবিগুলো লক্ষ্য কর।</a:t>
            </a:r>
            <a:endParaRPr lang="en-US" sz="48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800" y="54102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ছবিদুটিতে গরুগুলো কি করছে?</a:t>
            </a:r>
            <a:endParaRPr lang="en-US" sz="24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1600" y="47221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খড় খাচ্ছে</a:t>
            </a:r>
            <a:endParaRPr lang="en-US" sz="2400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26121" y="4648200"/>
            <a:ext cx="1338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ঘাস খাচ্ছে</a:t>
            </a:r>
            <a:endParaRPr lang="en-US" sz="2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751114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আজকের আলোচ্য বিষয়</a:t>
            </a:r>
            <a:r>
              <a:rPr lang="en-US" sz="48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…...</a:t>
            </a:r>
            <a:endParaRPr lang="en-US" sz="48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400" y="3429000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effectLst>
                  <a:glow rad="101600">
                    <a:srgbClr val="FF3300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পশুর সম্পূরক খাদ্য</a:t>
            </a:r>
            <a:endParaRPr lang="en-US" sz="3200" dirty="0">
              <a:effectLst>
                <a:glow rad="101600">
                  <a:srgbClr val="FF3300">
                    <a:alpha val="6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751114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19812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bn-BD" sz="2800" dirty="0">
                <a:solidFill>
                  <a:prstClr val="black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2664767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bn-BD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গবাদিপশুর সম্পূরক খাদ্যের প্রয়োজনীয়তা বলতে পারবে।</a:t>
            </a:r>
            <a:endParaRPr lang="en-US" sz="2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3128664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bn-BD" sz="24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গবাদিপশুকে দৈনিক কি পরিমাণ সুষম খাদ্য খাওয়াতে হবে তা বলতে পারবে।</a:t>
            </a:r>
            <a:endParaRPr lang="en-US" sz="2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3980489"/>
            <a:ext cx="643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bn-BD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গবাদিপশুর দানাদার সম্পূরক খাদ্য মিশ্রণ তৈরি করতে পারবে।</a:t>
            </a:r>
            <a:endParaRPr lang="en-US" sz="2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08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3" t="69841"/>
          <a:stretch/>
        </p:blipFill>
        <p:spPr>
          <a:xfrm>
            <a:off x="718598" y="472554"/>
            <a:ext cx="2514599" cy="121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81" y="457201"/>
            <a:ext cx="2133600" cy="121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31" y="457201"/>
            <a:ext cx="2149906" cy="121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8597" y="2326868"/>
            <a:ext cx="2514599" cy="11495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98" y="4151662"/>
            <a:ext cx="2514598" cy="10299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31" y="4151660"/>
            <a:ext cx="2149905" cy="10299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81" y="4151661"/>
            <a:ext cx="2133600" cy="10299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81" y="2326868"/>
            <a:ext cx="2133600" cy="11495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31" y="2326868"/>
            <a:ext cx="2149905" cy="11495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TextBox 10"/>
          <p:cNvSpPr txBox="1"/>
          <p:nvPr/>
        </p:nvSpPr>
        <p:spPr>
          <a:xfrm>
            <a:off x="1279211" y="1669984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খড়</a:t>
            </a:r>
            <a:endParaRPr lang="en-US" sz="2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00681" y="1691753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কুঁড়া</a:t>
            </a:r>
            <a:endParaRPr lang="en-US" sz="24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0370" y="1691754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ভুসি</a:t>
            </a:r>
            <a:endParaRPr lang="en-US" sz="2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84514" y="3476401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চাল</a:t>
            </a:r>
            <a:endParaRPr lang="en-US" sz="2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85643" y="3476402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গম</a:t>
            </a:r>
            <a:endParaRPr lang="en-US" sz="2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00681" y="3476402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খৈল</a:t>
            </a:r>
            <a:endParaRPr lang="en-US" sz="2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05600" y="5181600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পাতা</a:t>
            </a:r>
            <a:endParaRPr lang="en-US" sz="2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91000" y="5181600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আগাছা</a:t>
            </a:r>
            <a:endParaRPr lang="en-US" sz="24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10394" y="5181600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ঘাস</a:t>
            </a:r>
            <a:endParaRPr lang="en-US" sz="2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71600" y="59436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এগুলো আমাদের দেশে পশুখাদ্য হিসেবে ব্যবহার করা হয়।</a:t>
            </a:r>
            <a:endParaRPr lang="en-US" sz="2800" b="1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598714"/>
            <a:ext cx="4800600" cy="769441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r>
              <a:rPr lang="bn-BD" sz="4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5269315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আমাদের দেশে পশুখাদ্য হিসেবে কি কি ব্যবহার করা হয় খাতায় লিখ।</a:t>
            </a:r>
            <a:endParaRPr lang="en-US" sz="28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981200"/>
            <a:ext cx="2895600" cy="27146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53200" y="1981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সময়ঃ ৪ মিনিট</a:t>
            </a:r>
            <a:endParaRPr lang="en-US" sz="2400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4"/>
          <a:stretch/>
        </p:blipFill>
        <p:spPr>
          <a:xfrm>
            <a:off x="2286000" y="609600"/>
            <a:ext cx="5148549" cy="3505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066800" y="4724400"/>
            <a:ext cx="769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কিন্তু এসব খাদ্যে গবাদিপশু থেকে কাঙ্খিত</a:t>
            </a:r>
            <a:r>
              <a:rPr lang="bn-IN" sz="2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উৎপাদন পাওয়া যায়</a:t>
            </a:r>
            <a:r>
              <a:rPr lang="bn-BD" sz="28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না।  </a:t>
            </a:r>
            <a:r>
              <a:rPr lang="bn-IN" sz="28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তাই গবাদিপশুকে সম্পূরক খাদ্য দেওয়া </a:t>
            </a:r>
            <a:r>
              <a:rPr lang="bn-IN" sz="2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bn-BD" sz="2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555171"/>
            <a:ext cx="6681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সম্পূরক খাদ্যঃ ৬ টি খাদ্য উপাদান বিবেচনায় গবাদিপশুর</a:t>
            </a:r>
          </a:p>
          <a:p>
            <a:r>
              <a:rPr lang="bn-BD" sz="28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                সম্পূরক খাদ্য তৈরি করা হয়।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567152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উপাদানগুলো হলো-</a:t>
            </a:r>
            <a:endParaRPr lang="en-US" sz="2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733800" y="3517366"/>
            <a:ext cx="1600200" cy="14478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সম্পূরক খাদ্য উপাদান</a:t>
            </a:r>
            <a:endParaRPr lang="en-US" sz="2400" b="1" dirty="0"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 rot="20928364">
            <a:off x="5308689" y="3847474"/>
            <a:ext cx="838200" cy="3429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7732178">
            <a:off x="4583874" y="3023819"/>
            <a:ext cx="838200" cy="3429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2947623">
            <a:off x="5038305" y="4800477"/>
            <a:ext cx="838200" cy="3429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8818283">
            <a:off x="3149923" y="4743552"/>
            <a:ext cx="838200" cy="3429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5400000">
            <a:off x="4114800" y="5191045"/>
            <a:ext cx="838200" cy="342900"/>
          </a:xfrm>
          <a:prstGeom prst="rightArrow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2737094">
            <a:off x="3190913" y="3327039"/>
            <a:ext cx="838200" cy="342900"/>
          </a:xfrm>
          <a:prstGeom prst="rightArrow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842577">
            <a:off x="4740762" y="1818447"/>
            <a:ext cx="1295400" cy="101165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শর্করা</a:t>
            </a:r>
            <a:endParaRPr lang="en-US" sz="2400" b="1" dirty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 rot="3412275">
            <a:off x="2143739" y="4855856"/>
            <a:ext cx="1295400" cy="101165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খনিজ লবন</a:t>
            </a:r>
            <a:endParaRPr lang="en-US" sz="2400" b="1" dirty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123181" y="3392539"/>
            <a:ext cx="1295400" cy="101165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আমিষ</a:t>
            </a:r>
            <a:endParaRPr lang="en-US" sz="2400" b="1" dirty="0"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 rot="20067099">
            <a:off x="5438197" y="5144878"/>
            <a:ext cx="1295400" cy="1011654"/>
          </a:xfrm>
          <a:prstGeom prst="ellipse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চর্বি</a:t>
            </a:r>
            <a:endParaRPr lang="en-US" sz="2400" b="1" dirty="0"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815292" y="5791200"/>
            <a:ext cx="1437216" cy="101165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ভিটামিন</a:t>
            </a:r>
            <a:endParaRPr lang="en-US" sz="2400" b="1" dirty="0"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 rot="18633888">
            <a:off x="2205938" y="2443258"/>
            <a:ext cx="1295400" cy="10076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পানি</a:t>
            </a:r>
            <a:endParaRPr lang="en-US" sz="2400" b="1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" y="0"/>
            <a:ext cx="9067800" cy="6781800"/>
            <a:chOff x="76200" y="0"/>
            <a:chExt cx="9067800" cy="67818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0"/>
              <a:ext cx="9067800" cy="678180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chemeClr val="accent3">
                  <a:lumMod val="50000"/>
                </a:schemeClr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" name="TextBox 2"/>
            <p:cNvSpPr txBox="1"/>
            <p:nvPr/>
          </p:nvSpPr>
          <p:spPr>
            <a:xfrm>
              <a:off x="4953000" y="3581400"/>
              <a:ext cx="2819400" cy="830997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BD" sz="4800" dirty="0" smtClean="0">
                  <a:solidFill>
                    <a:srgbClr val="FF0000"/>
                  </a:solidFill>
                  <a:effectLst>
                    <a:glow rad="228600">
                      <a:srgbClr val="F79646">
                        <a:satMod val="175000"/>
                        <a:alpha val="40000"/>
                      </a:srgbClr>
                    </a:glow>
                  </a:effectLst>
                  <a:latin typeface="NikoshBAN" pitchFamily="2" charset="0"/>
                  <a:cs typeface="NikoshBAN" pitchFamily="2" charset="0"/>
                </a:rPr>
                <a:t>ইপিল-ইপিল</a:t>
              </a:r>
              <a:endParaRPr lang="en-US" sz="4800" dirty="0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45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" y="76200"/>
            <a:ext cx="8969829" cy="6705600"/>
            <a:chOff x="76200" y="76200"/>
            <a:chExt cx="8969829" cy="67056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76200"/>
              <a:ext cx="8969829" cy="67056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accent3">
                  <a:lumMod val="5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381000" y="792815"/>
              <a:ext cx="2895600" cy="830997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নেপিয়ার</a:t>
              </a:r>
              <a:endParaRPr lang="en-US" sz="48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" y="76200"/>
            <a:ext cx="8901952" cy="6705600"/>
            <a:chOff x="76200" y="76200"/>
            <a:chExt cx="8978152" cy="67056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035"/>
            <a:stretch/>
          </p:blipFill>
          <p:spPr>
            <a:xfrm>
              <a:off x="76200" y="76200"/>
              <a:ext cx="8978152" cy="67056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accent3">
                  <a:lumMod val="5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5943600" y="1219200"/>
              <a:ext cx="2743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পারা</a:t>
              </a:r>
              <a:endParaRPr lang="en-US" sz="4800" dirty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ln w="127000" cap="rnd">
              <a:solidFill>
                <a:schemeClr val="accent3">
                  <a:lumMod val="50000"/>
                </a:schemeClr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3" name="TextBox 2"/>
            <p:cNvSpPr txBox="1"/>
            <p:nvPr/>
          </p:nvSpPr>
          <p:spPr>
            <a:xfrm>
              <a:off x="2971800" y="2971800"/>
              <a:ext cx="3200400" cy="830997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জার্মান</a:t>
              </a:r>
              <a:endParaRPr lang="en-US" sz="4800" dirty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" y="76200"/>
            <a:ext cx="8991600" cy="6705600"/>
            <a:chOff x="76200" y="76200"/>
            <a:chExt cx="8991600" cy="67056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76200"/>
              <a:ext cx="8991600" cy="67056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76200">
              <a:solidFill>
                <a:schemeClr val="accent3">
                  <a:lumMod val="50000"/>
                </a:schemeClr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3352800" y="762000"/>
              <a:ext cx="2819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গিনি</a:t>
              </a:r>
              <a:endParaRPr lang="en-US" sz="4800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chemeClr val="accent3">
                  <a:lumMod val="50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sp>
          <p:nvSpPr>
            <p:cNvPr id="3" name="TextBox 2"/>
            <p:cNvSpPr txBox="1"/>
            <p:nvPr/>
          </p:nvSpPr>
          <p:spPr>
            <a:xfrm>
              <a:off x="381000" y="1367917"/>
              <a:ext cx="2971800" cy="830997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খেসারি</a:t>
              </a:r>
              <a:endParaRPr lang="en-US" sz="4800" dirty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ellipse">
              <a:avLst/>
            </a:prstGeom>
            <a:ln w="76200">
              <a:solidFill>
                <a:schemeClr val="accent3">
                  <a:lumMod val="50000"/>
                </a:schemeClr>
              </a:solidFill>
            </a:ln>
            <a:effectLst>
              <a:softEdge rad="112500"/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2133600" y="5029200"/>
              <a:ext cx="45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মাষকালাই</a:t>
              </a:r>
              <a:endParaRPr lang="en-US" sz="4800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" y="76200"/>
            <a:ext cx="8991600" cy="4343400"/>
            <a:chOff x="209549" y="-533400"/>
            <a:chExt cx="8915401" cy="67056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549" y="-533400"/>
              <a:ext cx="8915401" cy="67056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accent3">
                  <a:lumMod val="5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990600" y="1524000"/>
              <a:ext cx="1485576" cy="1187909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solidFill>
                    <a:srgbClr val="FF000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ভুট্টা </a:t>
              </a:r>
              <a:endParaRPr lang="en-US" sz="4400" dirty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63927" y="5257800"/>
            <a:ext cx="8051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ইপিল-</a:t>
            </a:r>
            <a:r>
              <a:rPr lang="bn-BD" sz="24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ইপিল</a:t>
            </a:r>
            <a:r>
              <a:rPr lang="bn-BD" sz="24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, নেপিয়ার, পারা, জার্মান, গিনি, খেসারি, মাসকলাই, ভুট্টা প্রভৃতি সম্পূরক খাদ্য হিসেবে পশুকে খাওয়ানো হয়।</a:t>
            </a:r>
            <a:endParaRPr lang="en-US" sz="24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751467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প্রতিটি গাভীকে নিম্নোক্ত হারে দৈনিক সুষম খাদ্য খাওয়াতে হবে---</a:t>
            </a:r>
            <a:endParaRPr lang="en-US" sz="28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3500" y="1674167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সবুজ কাঁচা ঘাস  ১৫-২০ কেজি</a:t>
            </a:r>
            <a:endParaRPr lang="en-US" sz="2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5900" y="29718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শুকনা খড়  ৩-৫ কেজি</a:t>
            </a:r>
            <a:endParaRPr lang="en-US" sz="2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85900" y="4408715"/>
            <a:ext cx="3439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দানাদার খাদ্য মিশ্রণ  ২-৩ কেজি</a:t>
            </a:r>
            <a:endParaRPr lang="en-US" sz="2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5558135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লবন  ৫৫-৬০ গ্রাম</a:t>
            </a:r>
            <a:endParaRPr lang="en-US" sz="24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64" t="22271" b="7960"/>
          <a:stretch/>
        </p:blipFill>
        <p:spPr>
          <a:xfrm>
            <a:off x="5550352" y="1447800"/>
            <a:ext cx="2500993" cy="11790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86" t="70057" r="25625"/>
          <a:stretch/>
        </p:blipFill>
        <p:spPr>
          <a:xfrm>
            <a:off x="5561237" y="2825184"/>
            <a:ext cx="2490107" cy="10596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237" y="4106298"/>
            <a:ext cx="2490107" cy="11515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238" y="5410200"/>
            <a:ext cx="2490106" cy="121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ight Arrow 10"/>
          <p:cNvSpPr/>
          <p:nvPr/>
        </p:nvSpPr>
        <p:spPr>
          <a:xfrm>
            <a:off x="4610100" y="1872341"/>
            <a:ext cx="800100" cy="132303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962400" y="3103545"/>
            <a:ext cx="1447800" cy="154632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694464" y="4538302"/>
            <a:ext cx="723900" cy="143747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3733800" y="5732304"/>
            <a:ext cx="1676400" cy="154633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874384"/>
            <a:ext cx="1154681" cy="10771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143000" y="3951513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প্রথম ৩ লিটার দুধের জন্য</a:t>
            </a:r>
            <a:endParaRPr lang="en-US" sz="2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3629" y="3929741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 কেজি দানাদার খাদ্য দিতে হবে।</a:t>
            </a:r>
            <a:endParaRPr lang="en-US" sz="2400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5860197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পরবর্তী প্রতি ৩ লিটার দুধের</a:t>
            </a:r>
            <a:r>
              <a:rPr lang="en-US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জন্য</a:t>
            </a:r>
            <a:endParaRPr lang="en-US" sz="2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83628" y="5798403"/>
            <a:ext cx="3831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2400" dirty="0" smtClean="0">
                <a:solidFill>
                  <a:prstClr val="black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১ </a:t>
            </a:r>
            <a:r>
              <a:rPr lang="bn-BD" sz="2400" dirty="0">
                <a:solidFill>
                  <a:prstClr val="black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কেজি অতিরিক্ত দানাদার খাদ্য দিতে হবে।</a:t>
            </a:r>
            <a:endParaRPr lang="en-US" sz="2400" dirty="0">
              <a:solidFill>
                <a:prstClr val="black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5" descr="D:\Md.ashraful islam_2nd session_agri_khulna\New folder\পাঠ-৭  পশুর সম্পূরক খাদ্য\image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94" y="2874384"/>
            <a:ext cx="1904906" cy="10771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782139"/>
            <a:ext cx="1154681" cy="10771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805" y="4782139"/>
            <a:ext cx="1154681" cy="10771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ross 11"/>
          <p:cNvSpPr/>
          <p:nvPr/>
        </p:nvSpPr>
        <p:spPr>
          <a:xfrm>
            <a:off x="2102136" y="5120523"/>
            <a:ext cx="336264" cy="339298"/>
          </a:xfrm>
          <a:prstGeom prst="plus">
            <a:avLst/>
          </a:prstGeom>
          <a:solidFill>
            <a:schemeClr val="accent6">
              <a:lumMod val="75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604" y="4706821"/>
            <a:ext cx="1901825" cy="107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5" descr="D:\Md.ashraful islam_2nd session_agri_khulna\New folder\পাঠ-৭  পশুর সম্পূরক খাদ্য\images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187" y="4831580"/>
            <a:ext cx="1328346" cy="7511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ross 13"/>
          <p:cNvSpPr/>
          <p:nvPr/>
        </p:nvSpPr>
        <p:spPr>
          <a:xfrm>
            <a:off x="7026729" y="5073747"/>
            <a:ext cx="336264" cy="339298"/>
          </a:xfrm>
          <a:prstGeom prst="plus">
            <a:avLst/>
          </a:prstGeom>
          <a:solidFill>
            <a:schemeClr val="accent6">
              <a:lumMod val="75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949190" y="3200400"/>
            <a:ext cx="1461010" cy="3048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962400" y="5120523"/>
            <a:ext cx="743404" cy="2364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740" y="152400"/>
            <a:ext cx="4636519" cy="24106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 animBg="1"/>
      <p:bldP spid="14" grpId="0" animBg="1"/>
      <p:bldP spid="11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12750"/>
            <a:ext cx="3505200" cy="2435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212750"/>
            <a:ext cx="3581400" cy="2435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Cross 3"/>
          <p:cNvSpPr/>
          <p:nvPr/>
        </p:nvSpPr>
        <p:spPr>
          <a:xfrm>
            <a:off x="4267200" y="3125675"/>
            <a:ext cx="609600" cy="609600"/>
          </a:xfrm>
          <a:prstGeom prst="plus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0" y="51816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প্রতি ১০০ কেজি দৈহিক ওজনের জন্য ৩ কেজি ঘাস এবং ১ কেজি খড় দিতে হবে।</a:t>
            </a:r>
            <a:endParaRPr lang="en-US" sz="2400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5600" y="897093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prstClr val="black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prstClr val="black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সবুজ </a:t>
            </a:r>
            <a:r>
              <a:rPr lang="bn-BD" sz="3200" dirty="0">
                <a:solidFill>
                  <a:prstClr val="black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ঘাস ও খড় </a:t>
            </a:r>
            <a:r>
              <a:rPr lang="bn-BD" sz="3200" dirty="0" smtClean="0">
                <a:solidFill>
                  <a:prstClr val="black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খাওয়ালে</a:t>
            </a:r>
            <a:endParaRPr lang="en-US" sz="32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517936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প্রতি ১০০ কেজি দৈহিক ওজনের জন্য ৬ কেজি ঘাস দিতে হবে।</a:t>
            </a:r>
            <a:endParaRPr lang="en-US" sz="24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5600" y="805543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prstClr val="black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শুধু ঘাস </a:t>
            </a:r>
            <a:r>
              <a:rPr lang="bn-BD" sz="3200" dirty="0" smtClean="0">
                <a:solidFill>
                  <a:prstClr val="black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খাওয়ালে</a:t>
            </a:r>
            <a:endParaRPr lang="en-US" sz="32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86" y="1789193"/>
            <a:ext cx="4648200" cy="28590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9182981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00" y="6858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prstClr val="black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শুধু </a:t>
            </a:r>
            <a:r>
              <a:rPr lang="bn-BD" sz="3200" dirty="0" smtClean="0">
                <a:solidFill>
                  <a:prstClr val="black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খড় খাওয়ালে</a:t>
            </a:r>
            <a:endParaRPr lang="en-US" sz="32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5481935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প্রতি ১০০ কেজি দৈহিক ওজনের জন্য ৩ কেজি ঘাস দিতে হবে।</a:t>
            </a:r>
            <a:endParaRPr lang="en-US" sz="24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1676400"/>
            <a:ext cx="5181600" cy="31090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221791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চালের কুঁড়া- ২ কেজি</a:t>
            </a:r>
            <a:endParaRPr lang="en-US" sz="24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4771" y="1786427"/>
            <a:ext cx="2579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prstClr val="black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গমের </a:t>
            </a:r>
            <a:r>
              <a:rPr lang="bn-BD" sz="2400" dirty="0" smtClean="0">
                <a:solidFill>
                  <a:prstClr val="black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ভুসি- ৫ কেজি</a:t>
            </a:r>
            <a:endParaRPr lang="en-US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4771" y="2717973"/>
            <a:ext cx="2623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prstClr val="black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ভুট্টা </a:t>
            </a:r>
            <a:r>
              <a:rPr lang="bn-BD" sz="2400" dirty="0" smtClean="0">
                <a:solidFill>
                  <a:prstClr val="black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ভাঙ্গা- ১.৮ কেজি</a:t>
            </a:r>
            <a:endParaRPr lang="en-US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4771" y="3667125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prstClr val="blac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তিল বা বাদামের </a:t>
            </a:r>
            <a:r>
              <a:rPr lang="bn-BD" sz="2400" dirty="0" smtClean="0">
                <a:solidFill>
                  <a:prstClr val="blac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খৈল- ১ কেজি</a:t>
            </a:r>
            <a:endParaRPr lang="en-US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4771" y="4612609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prstClr val="black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লবণ- ১০০ গ্রাম</a:t>
            </a:r>
            <a:endParaRPr lang="en-US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4771" y="5600701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2400" dirty="0">
                <a:solidFill>
                  <a:prstClr val="black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খনিজ </a:t>
            </a:r>
            <a:r>
              <a:rPr lang="bn-BD" sz="2400" dirty="0" smtClean="0">
                <a:solidFill>
                  <a:prstClr val="black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মিশ্রণ- ১০০ গ্রাম</a:t>
            </a:r>
            <a:endParaRPr lang="en-US" sz="2400" dirty="0">
              <a:solidFill>
                <a:prstClr val="black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44" y="685801"/>
            <a:ext cx="2133600" cy="91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44" y="1663666"/>
            <a:ext cx="2133600" cy="8341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44" y="4424341"/>
            <a:ext cx="2133600" cy="838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44" y="3439641"/>
            <a:ext cx="2133600" cy="9166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44" y="2567805"/>
            <a:ext cx="21336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Picture 4" descr="D:\Md.ashraful islam_2nd session_agri_khulna\New folder\পাঠ-৭  পশুর সম্পূরক খাদ্য\GlacialRockDust_110c1e00-d9ae-4eff-889b-16c7abeeb291_1024x1024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117" y="5351711"/>
            <a:ext cx="2133600" cy="959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053443" y="6172200"/>
            <a:ext cx="2356757" cy="58477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মোট- ১০ কেজি</a:t>
            </a:r>
            <a:endParaRPr lang="en-US" sz="32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3657600" y="886206"/>
            <a:ext cx="1752600" cy="2308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657600" y="1845702"/>
            <a:ext cx="1752600" cy="2308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4365171" y="3782540"/>
            <a:ext cx="1121229" cy="2308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3657600" y="4728024"/>
            <a:ext cx="1752600" cy="2308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3657600" y="2833388"/>
            <a:ext cx="1752600" cy="2308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3657600" y="5716116"/>
            <a:ext cx="1752600" cy="2308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676400" y="114299"/>
            <a:ext cx="5260517" cy="523220"/>
          </a:xfrm>
          <a:prstGeom prst="rect">
            <a:avLst/>
          </a:prstGeom>
          <a:noFill/>
        </p:spPr>
        <p:txBody>
          <a:bodyPr wrap="square" rtlCol="0">
            <a:prstTxWarp prst="textTriangleInverted">
              <a:avLst/>
            </a:prstTxWarp>
            <a:spAutoFit/>
          </a:bodyPr>
          <a:lstStyle/>
          <a:p>
            <a:r>
              <a:rPr lang="bn-BD" sz="2800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সম্পূরক খাদ্য হিসেবে দানাদার খাদ্য মিশ্রণ-</a:t>
            </a:r>
            <a:endParaRPr lang="en-US" sz="2800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7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533399"/>
            <a:ext cx="2743200" cy="769441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bn-BD" sz="4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540669"/>
            <a:ext cx="4781905" cy="34718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2600" y="5334000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 কেজি দানাদার খাদ্য তৈরি করার কৌশল পোস্টার পেপারে লিখে উপস্থাপন কর। </a:t>
            </a:r>
            <a:endParaRPr lang="en-US" sz="24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34200" y="1540669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সময়ঃ ৮ মিনিট</a:t>
            </a:r>
            <a:endParaRPr lang="en-US" sz="2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468086"/>
            <a:ext cx="5334000" cy="830997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bn-BD" sz="4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926" y="2236933"/>
            <a:ext cx="2472944" cy="27579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752600"/>
            <a:ext cx="570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১। শুধু খড় খাওয়ালে প্রতি ১০০ কেজি ওজনের কত</a:t>
            </a:r>
          </a:p>
          <a:p>
            <a:r>
              <a:rPr lang="bn-BD" sz="24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 কেজি খড় দিতে হবে?</a:t>
            </a:r>
            <a:endParaRPr lang="en-US" sz="24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568875"/>
            <a:ext cx="3886200" cy="40011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20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উত্তরঃ ৩ কেজি</a:t>
            </a:r>
            <a:endParaRPr lang="en-US" sz="20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2004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২। পশুর ২০ কেজি দানাদার সম্পূরক খাদ্য তৈরিতে কত</a:t>
            </a:r>
          </a:p>
          <a:p>
            <a:r>
              <a:rPr lang="bn-BD" sz="2400" dirty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 কেজি গমের ভুসি দিতে হবে?</a:t>
            </a:r>
            <a:endParaRPr lang="en-US" sz="2400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4042283"/>
            <a:ext cx="3505200" cy="400110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bn-BD" sz="20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উত্তরঃ ১০ কেজি</a:t>
            </a:r>
            <a:endParaRPr lang="en-US" sz="20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6482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৩। প্রতি লিটার দুধের জন্য কত কেজি দানাদার খাদ্য</a:t>
            </a:r>
          </a:p>
          <a:p>
            <a:r>
              <a:rPr lang="bn-BD" sz="2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 দিতে হবে?</a:t>
            </a:r>
            <a:endParaRPr lang="en-US" sz="2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4900" y="5479197"/>
            <a:ext cx="2209800" cy="40011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20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উত্তরঃ ২ কেজি</a:t>
            </a:r>
            <a:endParaRPr lang="en-US" sz="20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6229" y="304800"/>
            <a:ext cx="3048000" cy="1066800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r>
              <a:rPr lang="bn-BD" sz="4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44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474" y="1905000"/>
            <a:ext cx="2919412" cy="3172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7800" y="5538596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পশুর ২০ কেজি দানাদার সম্পূরক খাদ্য তৈরির কৌশল লিখে নিয়ে আসবে।</a:t>
            </a:r>
            <a:endParaRPr lang="en-US" sz="2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1981200"/>
            <a:ext cx="6400800" cy="2286000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r>
              <a:rPr lang="bn-BD" sz="6600" dirty="0" smtClean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সকলকে ধন্যবাদ</a:t>
            </a:r>
            <a:endParaRPr lang="en-US" sz="6600" dirty="0">
              <a:solidFill>
                <a:schemeClr val="accent6">
                  <a:lumMod val="7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08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445</TotalTime>
  <Words>440</Words>
  <Application>Microsoft Office PowerPoint</Application>
  <PresentationFormat>On-screen Show (4:3)</PresentationFormat>
  <Paragraphs>99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BlackTie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Hc</dc:creator>
  <cp:lastModifiedBy>D</cp:lastModifiedBy>
  <cp:revision>202</cp:revision>
  <dcterms:created xsi:type="dcterms:W3CDTF">2006-08-16T00:00:00Z</dcterms:created>
  <dcterms:modified xsi:type="dcterms:W3CDTF">2019-10-16T16:12:14Z</dcterms:modified>
</cp:coreProperties>
</file>