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90" r:id="rId2"/>
    <p:sldId id="289" r:id="rId3"/>
    <p:sldId id="258" r:id="rId4"/>
    <p:sldId id="259" r:id="rId5"/>
    <p:sldId id="260" r:id="rId6"/>
    <p:sldId id="261" r:id="rId7"/>
    <p:sldId id="281" r:id="rId8"/>
    <p:sldId id="283" r:id="rId9"/>
    <p:sldId id="286" r:id="rId10"/>
    <p:sldId id="284" r:id="rId11"/>
    <p:sldId id="287" r:id="rId12"/>
    <p:sldId id="285" r:id="rId13"/>
    <p:sldId id="288" r:id="rId14"/>
    <p:sldId id="274" r:id="rId15"/>
    <p:sldId id="275" r:id="rId16"/>
    <p:sldId id="272" r:id="rId17"/>
    <p:sldId id="276" r:id="rId18"/>
    <p:sldId id="269" r:id="rId19"/>
    <p:sldId id="29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DAC2"/>
    <a:srgbClr val="BF1185"/>
    <a:srgbClr val="FFFF00"/>
    <a:srgbClr val="CEF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59" autoAdjust="0"/>
    <p:restoredTop sz="69489" autoAdjust="0"/>
  </p:normalViewPr>
  <p:slideViewPr>
    <p:cSldViewPr snapToGrid="0">
      <p:cViewPr varScale="1">
        <p:scale>
          <a:sx n="52" d="100"/>
          <a:sy n="52" d="100"/>
        </p:scale>
        <p:origin x="1710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448B8A-58EC-49F9-8D0A-4DAE20DAC4C3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2EB05-9594-4497-A66F-04DA289F6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173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2EB05-9594-4497-A66F-04DA289F6C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003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dirty="0" smtClean="0"/>
              <a:t>Lesson declaration.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378FF-F978-410F-83E5-78D3E09F35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735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2EB05-9594-4497-A66F-04DA289F6C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806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2EB05-9594-4497-A66F-04DA289F6CD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114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47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67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33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628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20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3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34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94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51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336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614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451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95834-D9CA-44DF-B9CC-A78415ED2547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5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24" y="201707"/>
            <a:ext cx="11954435" cy="645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292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7745" y="634609"/>
            <a:ext cx="33745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Algerian" pitchFamily="82" charset="0"/>
              </a:rPr>
              <a:t>Identity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7919" y="1342786"/>
            <a:ext cx="5966546" cy="323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14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A.Sukur</a:t>
            </a:r>
            <a:r>
              <a:rPr lang="en-US" sz="4714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Ali Khan</a:t>
            </a:r>
          </a:p>
          <a:p>
            <a:r>
              <a:rPr lang="en-US" sz="3143" dirty="0"/>
              <a:t>Assistant Teacher [English]</a:t>
            </a:r>
          </a:p>
          <a:p>
            <a:r>
              <a:rPr lang="en-US" sz="3143" dirty="0" err="1"/>
              <a:t>Naldha</a:t>
            </a:r>
            <a:r>
              <a:rPr lang="en-US" sz="3143" dirty="0"/>
              <a:t> Secondary School</a:t>
            </a:r>
          </a:p>
          <a:p>
            <a:r>
              <a:rPr lang="en-US" sz="3143" dirty="0" err="1"/>
              <a:t>Naldha.Fakirhat.Bagerhat</a:t>
            </a:r>
            <a:endParaRPr lang="en-US" sz="3143" dirty="0"/>
          </a:p>
          <a:p>
            <a:r>
              <a:rPr lang="en-US" sz="3143" dirty="0"/>
              <a:t>Mobile No:01303-022986</a:t>
            </a:r>
          </a:p>
          <a:p>
            <a:r>
              <a:rPr lang="en-US" sz="3143" dirty="0"/>
              <a:t>Email:sukur360720@gmail.com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120" y="2019917"/>
            <a:ext cx="3137187" cy="37293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5"/>
          <p:cNvSpPr txBox="1"/>
          <p:nvPr/>
        </p:nvSpPr>
        <p:spPr>
          <a:xfrm>
            <a:off x="147919" y="4620504"/>
            <a:ext cx="5966545" cy="200054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u="sng" dirty="0" smtClean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Class &amp; Subject</a:t>
            </a: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English 2</a:t>
            </a:r>
            <a:r>
              <a:rPr lang="en-US" sz="28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paper</a:t>
            </a:r>
          </a:p>
          <a:p>
            <a:r>
              <a:rPr lang="en-US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Adjetive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 IX &amp; X</a:t>
            </a:r>
          </a:p>
        </p:txBody>
      </p:sp>
    </p:spTree>
    <p:extLst>
      <p:ext uri="{BB962C8B-B14F-4D97-AF65-F5344CB8AC3E}">
        <p14:creationId xmlns:p14="http://schemas.microsoft.com/office/powerpoint/2010/main" val="16495512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23358" y="98474"/>
            <a:ext cx="8084234" cy="153888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other boy in the class is as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 Rohim.</a:t>
            </a:r>
          </a:p>
          <a:p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Rohim is </a:t>
            </a: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better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than any other boy in the class.</a:t>
            </a: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Rohim is the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boy in the class.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23358" y="2412611"/>
            <a:ext cx="8084234" cy="89255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52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What do the lines refer ?</a:t>
            </a:r>
            <a:endParaRPr lang="en-US" sz="5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23358" y="4111195"/>
            <a:ext cx="8084234" cy="2627231"/>
          </a:xfrm>
          <a:prstGeom prst="rect">
            <a:avLst/>
          </a:prstGeom>
          <a:solidFill>
            <a:schemeClr val="bg2">
              <a:lumMod val="90000"/>
            </a:schemeClr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 smtClean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degree</a:t>
            </a:r>
            <a:endParaRPr lang="en-US" sz="16600" b="1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11" y="98474"/>
            <a:ext cx="3899647" cy="673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736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9582" y="432514"/>
            <a:ext cx="11396535" cy="2215991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3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oday’s topic</a:t>
            </a:r>
            <a:r>
              <a:rPr lang="en-US" sz="9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9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3826" y="2890018"/>
            <a:ext cx="11402291" cy="36341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degree</a:t>
            </a:r>
            <a:endParaRPr lang="en-US" sz="23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732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39" y="1247010"/>
            <a:ext cx="9415462" cy="42956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5123772"/>
            <a:ext cx="12192000" cy="15696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At the end of the lesson the students will be able to </a:t>
            </a:r>
          </a:p>
          <a:p>
            <a:pPr marL="1028700" indent="-1028700">
              <a:buFont typeface="+mj-lt"/>
              <a:buAutoNum type="romanLcPeriod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identify positive, comparative &amp; superlative form.</a:t>
            </a:r>
          </a:p>
          <a:p>
            <a:pPr marL="1028700" indent="-1028700">
              <a:buFont typeface="+mj-lt"/>
              <a:buAutoNum type="romanLcPeriod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change the positive into comparative &amp; superlative.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-153373"/>
            <a:ext cx="12192000" cy="14465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88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  <a:endParaRPr lang="en-US" sz="88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297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8000">
              <a:schemeClr val="accent1">
                <a:lumMod val="5000"/>
                <a:lumOff val="95000"/>
              </a:schemeClr>
            </a:gs>
            <a:gs pos="35000">
              <a:schemeClr val="accent1">
                <a:lumMod val="45000"/>
                <a:lumOff val="55000"/>
              </a:schemeClr>
            </a:gs>
            <a:gs pos="6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10458" y="0"/>
            <a:ext cx="85711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Degree means</a:t>
            </a:r>
            <a:endParaRPr lang="en-US" sz="9600" dirty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8143" y="2019667"/>
            <a:ext cx="11635740" cy="32162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Aharoni" panose="02010803020104030203" pitchFamily="2" charset="-79"/>
                <a:cs typeface="Aharoni" panose="02010803020104030203" pitchFamily="2" charset="-79"/>
              </a:rPr>
              <a:t>T</a:t>
            </a:r>
            <a:r>
              <a:rPr lang="en-US" sz="8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he comparison of </a:t>
            </a:r>
            <a:r>
              <a:rPr lang="en-US" sz="11500" dirty="0" smtClean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adjective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4678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2743207"/>
            <a:ext cx="12192000" cy="300643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121920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400" b="1" dirty="0" smtClean="0">
                <a:latin typeface="Book Antiqua" panose="02040602050305030304" pitchFamily="18" charset="0"/>
              </a:rPr>
              <a:t>Classification of degree is three</a:t>
            </a:r>
            <a:endParaRPr lang="en-US" sz="6400" b="1" dirty="0">
              <a:latin typeface="Book Antiqua" panose="020406020503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" y="2743208"/>
            <a:ext cx="26462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Book Antiqua" panose="02040602050305030304" pitchFamily="18" charset="0"/>
              </a:rPr>
              <a:t>Positive</a:t>
            </a:r>
          </a:p>
          <a:p>
            <a:r>
              <a:rPr lang="en-US" sz="40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Good</a:t>
            </a:r>
          </a:p>
          <a:p>
            <a:r>
              <a:rPr lang="en-US" sz="40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Tall</a:t>
            </a:r>
          </a:p>
          <a:p>
            <a:r>
              <a:rPr lang="en-US" sz="40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Beautiful</a:t>
            </a:r>
            <a:endParaRPr lang="en-US" sz="40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76254" y="2743207"/>
            <a:ext cx="40178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Book Antiqua" panose="02040602050305030304" pitchFamily="18" charset="0"/>
              </a:rPr>
              <a:t>Comparative</a:t>
            </a:r>
          </a:p>
          <a:p>
            <a:r>
              <a:rPr lang="en-US" sz="40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Better</a:t>
            </a:r>
          </a:p>
          <a:p>
            <a:r>
              <a:rPr lang="en-US" sz="40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Taller</a:t>
            </a:r>
          </a:p>
          <a:p>
            <a:r>
              <a:rPr lang="en-US" sz="40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More beautiful</a:t>
            </a:r>
            <a:endParaRPr lang="en-US" sz="40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68145" y="2743207"/>
            <a:ext cx="382385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Book Antiqua" panose="02040602050305030304" pitchFamily="18" charset="0"/>
              </a:rPr>
              <a:t>Superlative</a:t>
            </a:r>
          </a:p>
          <a:p>
            <a:r>
              <a:rPr lang="en-US" sz="40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Best</a:t>
            </a:r>
          </a:p>
          <a:p>
            <a:r>
              <a:rPr lang="en-US" sz="40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Tallest</a:t>
            </a:r>
          </a:p>
          <a:p>
            <a:r>
              <a:rPr lang="en-US" sz="40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Most beautiful</a:t>
            </a:r>
            <a:endParaRPr lang="en-US" sz="40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958296" y="1214954"/>
            <a:ext cx="1191491" cy="1444309"/>
          </a:xfrm>
          <a:prstGeom prst="downArrow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727362" y="1188058"/>
            <a:ext cx="1191491" cy="1444309"/>
          </a:xfrm>
          <a:prstGeom prst="downArrow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9033161" y="1214955"/>
            <a:ext cx="1191491" cy="1444309"/>
          </a:xfrm>
          <a:prstGeom prst="downArrow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9736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5" grpId="0"/>
      <p:bldP spid="6" grpId="0"/>
      <p:bldP spid="7" grpId="0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3279912" y="1069244"/>
            <a:ext cx="8753506" cy="1282222"/>
          </a:xfrm>
          <a:prstGeom prst="downArrowCallou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000" b="1" dirty="0">
              <a:solidFill>
                <a:srgbClr val="FF0000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79912" y="2493553"/>
            <a:ext cx="8804236" cy="12357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Com: </a:t>
            </a:r>
            <a:r>
              <a:rPr lang="en-US" sz="3600" b="1" dirty="0" smtClean="0">
                <a:solidFill>
                  <a:schemeClr val="tx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Rohim is better than </a:t>
            </a:r>
            <a:r>
              <a:rPr lang="en-US" sz="36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any other boy</a:t>
            </a:r>
            <a:r>
              <a:rPr lang="en-US" sz="3600" b="1" dirty="0" smtClean="0">
                <a:solidFill>
                  <a:schemeClr val="tx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in the class. </a:t>
            </a:r>
            <a:endParaRPr lang="en-US" sz="3600" b="1" dirty="0" smtClean="0">
              <a:solidFill>
                <a:srgbClr val="FF0000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  <a:p>
            <a:r>
              <a:rPr lang="en-US" sz="40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Sup: </a:t>
            </a:r>
            <a:r>
              <a:rPr lang="en-US" sz="4000" b="1" dirty="0" smtClean="0">
                <a:solidFill>
                  <a:schemeClr val="tx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Rohim is </a:t>
            </a:r>
            <a:r>
              <a:rPr lang="en-US" sz="40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the best boy</a:t>
            </a:r>
            <a:r>
              <a:rPr lang="en-US" sz="40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the class.</a:t>
            </a:r>
            <a:endParaRPr lang="en-US" sz="4000" b="1" dirty="0">
              <a:solidFill>
                <a:srgbClr val="FF0000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9912" y="4719802"/>
            <a:ext cx="8804236" cy="173893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700" b="1" u="sng" dirty="0" smtClean="0">
                <a:latin typeface="Aparajita" panose="020B0604020202020204" pitchFamily="34" charset="0"/>
                <a:cs typeface="Aparajita" panose="020B0604020202020204" pitchFamily="34" charset="0"/>
              </a:rPr>
              <a:t>Change the positive into comparative &amp; superlative</a:t>
            </a:r>
            <a:r>
              <a:rPr lang="en-US" sz="28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.</a:t>
            </a:r>
          </a:p>
          <a:p>
            <a:r>
              <a:rPr lang="en-US" sz="700" b="1" dirty="0">
                <a:solidFill>
                  <a:schemeClr val="bg1">
                    <a:lumMod val="75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.</a:t>
            </a:r>
            <a:endParaRPr lang="en-US" sz="700" b="1" dirty="0" smtClean="0">
              <a:solidFill>
                <a:schemeClr val="bg1">
                  <a:lumMod val="75000"/>
                </a:schemeClr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  <a:p>
            <a:r>
              <a:rPr lang="en-US" sz="32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No other girl </a:t>
            </a:r>
            <a:r>
              <a:rPr lang="en-US" sz="32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the village </a:t>
            </a:r>
            <a:r>
              <a:rPr lang="en-US" sz="32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is</a:t>
            </a:r>
            <a:r>
              <a:rPr lang="en-US" sz="32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as tall as Runa.</a:t>
            </a:r>
          </a:p>
          <a:p>
            <a:r>
              <a:rPr lang="en-US" sz="32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No other animal </a:t>
            </a:r>
            <a:r>
              <a:rPr lang="en-US" sz="32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the jungle </a:t>
            </a:r>
            <a:r>
              <a:rPr lang="en-US" sz="32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is</a:t>
            </a:r>
            <a:r>
              <a:rPr lang="en-US" sz="32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as ferocious as tiger.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79912" y="1168280"/>
            <a:ext cx="8753506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Posi: </a:t>
            </a:r>
            <a:r>
              <a:rPr lang="en-US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other boy </a:t>
            </a:r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class </a:t>
            </a:r>
            <a:r>
              <a:rPr lang="en-US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 good as Rohim.</a:t>
            </a:r>
            <a:endParaRPr lang="en-US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-1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5000" b="1" u="sng" dirty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T</a:t>
            </a:r>
            <a:r>
              <a:rPr lang="en-US" sz="50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he positive sentence to comparative &amp; superlative.1</a:t>
            </a:r>
            <a:endParaRPr lang="en-US" sz="5000" b="1" u="sng" dirty="0">
              <a:solidFill>
                <a:srgbClr val="002060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45180"/>
            <a:ext cx="3140765" cy="541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6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  <p:bldP spid="3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2198" y="383604"/>
            <a:ext cx="10888392" cy="198515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latin typeface="Aparajita" panose="020B0604020202020204" pitchFamily="34" charset="0"/>
                <a:cs typeface="Aparajita" panose="020B0604020202020204" pitchFamily="34" charset="0"/>
              </a:rPr>
              <a:t>Change the positive into comparative &amp; superlative</a:t>
            </a:r>
            <a:r>
              <a:rPr lang="en-US" sz="36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.</a:t>
            </a:r>
          </a:p>
          <a:p>
            <a:r>
              <a:rPr lang="en-US" sz="700" b="1" dirty="0">
                <a:solidFill>
                  <a:schemeClr val="bg1">
                    <a:lumMod val="75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.</a:t>
            </a:r>
            <a:endParaRPr lang="en-US" sz="700" b="1" u="sng" dirty="0" smtClean="0">
              <a:solidFill>
                <a:schemeClr val="bg1">
                  <a:lumMod val="75000"/>
                </a:schemeClr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  <a:p>
            <a:r>
              <a:rPr lang="en-US" sz="36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No other girl </a:t>
            </a:r>
            <a:r>
              <a:rPr lang="en-US" sz="36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the village </a:t>
            </a:r>
            <a:r>
              <a:rPr lang="en-US" sz="36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is</a:t>
            </a:r>
            <a:r>
              <a:rPr lang="en-US" sz="36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as tall as Runa.</a:t>
            </a:r>
          </a:p>
          <a:p>
            <a:r>
              <a:rPr lang="en-US" sz="36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No other animal </a:t>
            </a:r>
            <a:r>
              <a:rPr lang="en-US" sz="36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the jungle </a:t>
            </a:r>
            <a:r>
              <a:rPr lang="en-US" sz="36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is</a:t>
            </a:r>
            <a:r>
              <a:rPr lang="en-US" sz="36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as ferocious as tiger.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2197" y="2375343"/>
            <a:ext cx="10888393" cy="40626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Solution</a:t>
            </a:r>
          </a:p>
          <a:p>
            <a:pPr algn="ctr"/>
            <a:r>
              <a:rPr lang="en-US" b="1" u="sng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.</a:t>
            </a:r>
            <a:endParaRPr lang="en-US" sz="4400" b="1" u="sng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Posi:  </a:t>
            </a:r>
            <a:r>
              <a:rPr lang="en-US" sz="28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No other girl </a:t>
            </a: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in the village </a:t>
            </a:r>
            <a:r>
              <a:rPr lang="en-US" sz="28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is</a:t>
            </a: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as tall as Runa.</a:t>
            </a:r>
          </a:p>
          <a:p>
            <a:r>
              <a:rPr lang="en-US" sz="2800" b="1" dirty="0" smtClean="0">
                <a:latin typeface="Book Antiqua" panose="02040602050305030304" pitchFamily="18" charset="0"/>
              </a:rPr>
              <a:t>Com: Runa is taller than</a:t>
            </a:r>
            <a:r>
              <a:rPr lang="en-US" sz="2800" b="1" u="sng" dirty="0" smtClean="0">
                <a:latin typeface="Book Antiqua" panose="02040602050305030304" pitchFamily="18" charset="0"/>
              </a:rPr>
              <a:t> any other girl </a:t>
            </a:r>
            <a:r>
              <a:rPr lang="en-US" sz="2800" b="1" dirty="0" smtClean="0">
                <a:latin typeface="Book Antiqua" panose="02040602050305030304" pitchFamily="18" charset="0"/>
              </a:rPr>
              <a:t>in the village.</a:t>
            </a:r>
          </a:p>
          <a:p>
            <a:r>
              <a:rPr lang="en-US" sz="2800" b="1" dirty="0" smtClean="0">
                <a:latin typeface="Book Antiqua" panose="02040602050305030304" pitchFamily="18" charset="0"/>
              </a:rPr>
              <a:t>Sup:  Runa is </a:t>
            </a:r>
            <a:r>
              <a:rPr lang="en-US" sz="2800" b="1" u="sng" dirty="0" smtClean="0">
                <a:latin typeface="Book Antiqua" panose="02040602050305030304" pitchFamily="18" charset="0"/>
              </a:rPr>
              <a:t>the tallest girl </a:t>
            </a:r>
            <a:r>
              <a:rPr lang="en-US" sz="2800" b="1" dirty="0" smtClean="0">
                <a:latin typeface="Book Antiqua" panose="02040602050305030304" pitchFamily="18" charset="0"/>
              </a:rPr>
              <a:t>in the village.</a:t>
            </a:r>
          </a:p>
          <a:p>
            <a:r>
              <a:rPr lang="en-US" sz="28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 </a:t>
            </a:r>
            <a:endParaRPr lang="en-US" sz="2800" b="1" dirty="0">
              <a:solidFill>
                <a:srgbClr val="002060"/>
              </a:solidFill>
              <a:latin typeface="Book Antiqua" panose="02040602050305030304" pitchFamily="18" charset="0"/>
            </a:endParaRPr>
          </a:p>
          <a:p>
            <a:r>
              <a:rPr lang="en-US" sz="28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Posi:  </a:t>
            </a:r>
            <a:r>
              <a:rPr lang="en-US" sz="2800" b="1" u="sng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No other animal </a:t>
            </a:r>
            <a:r>
              <a:rPr lang="en-US" sz="28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in the jungle </a:t>
            </a:r>
            <a:r>
              <a:rPr lang="en-US" sz="2800" b="1" u="sng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is</a:t>
            </a:r>
            <a:r>
              <a:rPr lang="en-US" sz="28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 as ferocious as tiger.</a:t>
            </a:r>
          </a:p>
          <a:p>
            <a:r>
              <a:rPr lang="en-US" sz="2800" b="1" dirty="0" smtClean="0">
                <a:latin typeface="Book Antiqua" panose="02040602050305030304" pitchFamily="18" charset="0"/>
              </a:rPr>
              <a:t>Com: Tiger is more ferocious than </a:t>
            </a:r>
            <a:r>
              <a:rPr lang="en-US" sz="2800" b="1" u="sng" dirty="0" smtClean="0">
                <a:latin typeface="Book Antiqua" panose="02040602050305030304" pitchFamily="18" charset="0"/>
              </a:rPr>
              <a:t>any other animal </a:t>
            </a:r>
            <a:r>
              <a:rPr lang="en-US" sz="2800" b="1" dirty="0" smtClean="0">
                <a:latin typeface="Book Antiqua" panose="02040602050305030304" pitchFamily="18" charset="0"/>
              </a:rPr>
              <a:t>in the jungle.</a:t>
            </a:r>
          </a:p>
          <a:p>
            <a:r>
              <a:rPr lang="en-US" sz="2800" b="1" dirty="0" smtClean="0">
                <a:latin typeface="Book Antiqua" panose="02040602050305030304" pitchFamily="18" charset="0"/>
              </a:rPr>
              <a:t>Sup:  Tiger is </a:t>
            </a:r>
            <a:r>
              <a:rPr lang="en-US" sz="2800" b="1" u="sng" dirty="0" smtClean="0">
                <a:latin typeface="Book Antiqua" panose="02040602050305030304" pitchFamily="18" charset="0"/>
              </a:rPr>
              <a:t>the most ferocious animal </a:t>
            </a:r>
            <a:r>
              <a:rPr lang="en-US" sz="2800" b="1" dirty="0" smtClean="0">
                <a:latin typeface="Book Antiqua" panose="02040602050305030304" pitchFamily="18" charset="0"/>
              </a:rPr>
              <a:t>in the jungle.</a:t>
            </a:r>
          </a:p>
        </p:txBody>
      </p:sp>
    </p:spTree>
    <p:extLst>
      <p:ext uri="{BB962C8B-B14F-4D97-AF65-F5344CB8AC3E}">
        <p14:creationId xmlns:p14="http://schemas.microsoft.com/office/powerpoint/2010/main" val="167450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1" y="-147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5100" b="1" u="sng" dirty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T</a:t>
            </a:r>
            <a:r>
              <a:rPr lang="en-US" sz="51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he positive sentence to comparative &amp; superlative.2</a:t>
            </a:r>
            <a:endParaRPr lang="en-US" sz="5100" b="1" u="sng" dirty="0">
              <a:solidFill>
                <a:srgbClr val="002060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9" name="Down Arrow Callout 8"/>
          <p:cNvSpPr/>
          <p:nvPr/>
        </p:nvSpPr>
        <p:spPr>
          <a:xfrm>
            <a:off x="3221503" y="1089666"/>
            <a:ext cx="8792307" cy="1104891"/>
          </a:xfrm>
          <a:prstGeom prst="downArrowCallou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00" b="1" dirty="0">
              <a:solidFill>
                <a:srgbClr val="FF0000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49640" y="2393461"/>
            <a:ext cx="8792307" cy="126413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chemeClr val="tx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Com: Rohim is better than </a:t>
            </a:r>
            <a:r>
              <a:rPr lang="en-US" sz="36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all other boys</a:t>
            </a:r>
            <a:r>
              <a:rPr lang="en-US" sz="3600" b="1" dirty="0" smtClean="0">
                <a:solidFill>
                  <a:schemeClr val="tx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in the class.</a:t>
            </a:r>
            <a:endParaRPr lang="en-US" sz="3600" b="1" dirty="0" smtClean="0">
              <a:solidFill>
                <a:srgbClr val="FF0000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  <a:p>
            <a:r>
              <a:rPr lang="en-US" sz="3800" b="1" dirty="0" smtClean="0">
                <a:solidFill>
                  <a:schemeClr val="tx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Sup: Rohim is </a:t>
            </a:r>
            <a:r>
              <a:rPr lang="en-US" sz="38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the best of all boys</a:t>
            </a:r>
            <a:r>
              <a:rPr lang="en-US" sz="38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3800" b="1" dirty="0" smtClean="0">
                <a:solidFill>
                  <a:schemeClr val="tx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the class.</a:t>
            </a:r>
            <a:endParaRPr lang="en-US" sz="3800" b="1" dirty="0">
              <a:solidFill>
                <a:srgbClr val="FF0000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51238" y="1167614"/>
            <a:ext cx="866257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Posi: </a:t>
            </a:r>
            <a:r>
              <a:rPr lang="en-US" sz="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other boys </a:t>
            </a:r>
            <a:r>
              <a:rPr lang="en-US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class </a:t>
            </a:r>
            <a:r>
              <a:rPr lang="en-US" sz="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en-US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 good as Rohim.</a:t>
            </a:r>
            <a:endParaRPr lang="en-US" sz="2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79912" y="4719802"/>
            <a:ext cx="8912088" cy="175432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700" b="1" u="sng" dirty="0" smtClean="0">
                <a:latin typeface="Aparajita" panose="020B0604020202020204" pitchFamily="34" charset="0"/>
                <a:cs typeface="Aparajita" panose="020B0604020202020204" pitchFamily="34" charset="0"/>
              </a:rPr>
              <a:t>Change the positive into comparative &amp; superlative</a:t>
            </a:r>
            <a:r>
              <a:rPr lang="en-US" sz="37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.</a:t>
            </a:r>
          </a:p>
          <a:p>
            <a:r>
              <a:rPr lang="en-US" sz="700" b="1" dirty="0">
                <a:solidFill>
                  <a:schemeClr val="bg1">
                    <a:lumMod val="75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.</a:t>
            </a:r>
            <a:endParaRPr lang="en-US" sz="700" b="1" dirty="0" smtClean="0">
              <a:solidFill>
                <a:schemeClr val="bg1">
                  <a:lumMod val="75000"/>
                </a:schemeClr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  <a:p>
            <a:r>
              <a:rPr lang="en-US" sz="32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No other girls </a:t>
            </a:r>
            <a:r>
              <a:rPr lang="en-US" sz="32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the village </a:t>
            </a:r>
            <a:r>
              <a:rPr lang="en-US" sz="32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are</a:t>
            </a:r>
            <a:r>
              <a:rPr lang="en-US" sz="32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as tall as Runa.</a:t>
            </a:r>
          </a:p>
          <a:p>
            <a:r>
              <a:rPr lang="en-US" sz="32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No other persons </a:t>
            </a:r>
            <a:r>
              <a:rPr lang="en-US" sz="32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our school </a:t>
            </a:r>
            <a:r>
              <a:rPr lang="en-US" sz="32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are</a:t>
            </a:r>
            <a:r>
              <a:rPr lang="en-US" sz="32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as honorable as Kasem sir.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9666"/>
            <a:ext cx="3045109" cy="538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521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0" grpId="0" animBg="1"/>
      <p:bldP spid="3" grpId="0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2198" y="383604"/>
            <a:ext cx="10888392" cy="198515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latin typeface="Aparajita" panose="020B0604020202020204" pitchFamily="34" charset="0"/>
                <a:cs typeface="Aparajita" panose="020B0604020202020204" pitchFamily="34" charset="0"/>
              </a:rPr>
              <a:t>Change the positive into comparative &amp; superlative</a:t>
            </a:r>
            <a:r>
              <a:rPr lang="en-US" sz="36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.</a:t>
            </a:r>
          </a:p>
          <a:p>
            <a:r>
              <a:rPr lang="en-US" sz="700" b="1" dirty="0">
                <a:solidFill>
                  <a:schemeClr val="bg1">
                    <a:lumMod val="75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.</a:t>
            </a:r>
            <a:endParaRPr lang="en-US" sz="700" b="1" dirty="0" smtClean="0">
              <a:solidFill>
                <a:schemeClr val="bg1">
                  <a:lumMod val="75000"/>
                </a:schemeClr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  <a:p>
            <a:r>
              <a:rPr lang="en-US" sz="36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No other girls</a:t>
            </a:r>
            <a:r>
              <a:rPr lang="en-US" sz="36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in the village </a:t>
            </a:r>
            <a:r>
              <a:rPr lang="en-US" sz="36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are</a:t>
            </a:r>
            <a:r>
              <a:rPr lang="en-US" sz="36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as tall as Runa.</a:t>
            </a:r>
          </a:p>
          <a:p>
            <a:r>
              <a:rPr lang="en-US" sz="36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No other animals</a:t>
            </a:r>
            <a:r>
              <a:rPr lang="en-US" sz="36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in the jungle </a:t>
            </a:r>
            <a:r>
              <a:rPr lang="en-US" sz="36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are</a:t>
            </a:r>
            <a:r>
              <a:rPr lang="en-US" sz="36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as ferocious as tiger.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2197" y="2372403"/>
            <a:ext cx="10888393" cy="40626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Solution</a:t>
            </a:r>
          </a:p>
          <a:p>
            <a:pPr algn="ctr"/>
            <a:r>
              <a:rPr lang="en-US" b="1" u="sng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.</a:t>
            </a:r>
            <a:endParaRPr lang="en-US" sz="4400" b="1" u="sng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Posi:  </a:t>
            </a:r>
            <a:r>
              <a:rPr lang="en-US" sz="28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No other girls</a:t>
            </a: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in the village </a:t>
            </a:r>
            <a:r>
              <a:rPr lang="en-US" sz="28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are</a:t>
            </a: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as tall as Runa.</a:t>
            </a:r>
          </a:p>
          <a:p>
            <a:r>
              <a:rPr lang="en-US" sz="2800" b="1" dirty="0" smtClean="0">
                <a:latin typeface="Book Antiqua" panose="02040602050305030304" pitchFamily="18" charset="0"/>
              </a:rPr>
              <a:t>Com: Runa is taller than </a:t>
            </a:r>
            <a:r>
              <a:rPr lang="en-US" sz="2800" b="1" u="sng" dirty="0" smtClean="0">
                <a:latin typeface="Book Antiqua" panose="02040602050305030304" pitchFamily="18" charset="0"/>
              </a:rPr>
              <a:t>all other girls </a:t>
            </a:r>
            <a:r>
              <a:rPr lang="en-US" sz="2800" b="1" dirty="0" smtClean="0">
                <a:latin typeface="Book Antiqua" panose="02040602050305030304" pitchFamily="18" charset="0"/>
              </a:rPr>
              <a:t>in the village.</a:t>
            </a:r>
          </a:p>
          <a:p>
            <a:r>
              <a:rPr lang="en-US" sz="2800" b="1" dirty="0" smtClean="0">
                <a:latin typeface="Book Antiqua" panose="02040602050305030304" pitchFamily="18" charset="0"/>
              </a:rPr>
              <a:t>Sup:  Runa is </a:t>
            </a:r>
            <a:r>
              <a:rPr lang="en-US" sz="2800" b="1" u="sng" dirty="0" smtClean="0">
                <a:latin typeface="Book Antiqua" panose="02040602050305030304" pitchFamily="18" charset="0"/>
              </a:rPr>
              <a:t>the tallest of all girls </a:t>
            </a:r>
            <a:r>
              <a:rPr lang="en-US" sz="2800" b="1" dirty="0" smtClean="0">
                <a:latin typeface="Book Antiqua" panose="02040602050305030304" pitchFamily="18" charset="0"/>
              </a:rPr>
              <a:t>in the village.</a:t>
            </a:r>
          </a:p>
          <a:p>
            <a:endParaRPr lang="en-US" sz="2800" b="1" dirty="0">
              <a:solidFill>
                <a:srgbClr val="002060"/>
              </a:solidFill>
              <a:latin typeface="Book Antiqua" panose="02040602050305030304" pitchFamily="18" charset="0"/>
            </a:endParaRPr>
          </a:p>
          <a:p>
            <a:r>
              <a:rPr lang="en-US" sz="28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Posi:  </a:t>
            </a:r>
            <a:r>
              <a:rPr lang="en-US" sz="2800" b="1" u="sng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No other animals </a:t>
            </a:r>
            <a:r>
              <a:rPr lang="en-US" sz="28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in the jungle </a:t>
            </a:r>
            <a:r>
              <a:rPr lang="en-US" sz="2800" b="1" u="sng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are</a:t>
            </a:r>
            <a:r>
              <a:rPr lang="en-US" sz="28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 as ferocious as tiger.</a:t>
            </a:r>
          </a:p>
          <a:p>
            <a:r>
              <a:rPr lang="en-US" sz="2800" b="1" dirty="0" smtClean="0">
                <a:latin typeface="Book Antiqua" panose="02040602050305030304" pitchFamily="18" charset="0"/>
              </a:rPr>
              <a:t>Com: </a:t>
            </a:r>
            <a:r>
              <a:rPr lang="en-US" sz="2600" b="1" dirty="0" smtClean="0">
                <a:latin typeface="Book Antiqua" panose="02040602050305030304" pitchFamily="18" charset="0"/>
              </a:rPr>
              <a:t>Tiger is more ferocious than </a:t>
            </a:r>
            <a:r>
              <a:rPr lang="en-US" sz="2600" b="1" u="sng" dirty="0" smtClean="0">
                <a:latin typeface="Book Antiqua" panose="02040602050305030304" pitchFamily="18" charset="0"/>
              </a:rPr>
              <a:t>any other animals </a:t>
            </a:r>
            <a:r>
              <a:rPr lang="en-US" sz="2600" b="1" dirty="0" smtClean="0">
                <a:latin typeface="Book Antiqua" panose="02040602050305030304" pitchFamily="18" charset="0"/>
              </a:rPr>
              <a:t>in the jungle.</a:t>
            </a:r>
          </a:p>
          <a:p>
            <a:r>
              <a:rPr lang="en-US" sz="2800" b="1" dirty="0" smtClean="0">
                <a:latin typeface="Book Antiqua" panose="02040602050305030304" pitchFamily="18" charset="0"/>
              </a:rPr>
              <a:t>Sup:  Tiger is </a:t>
            </a:r>
            <a:r>
              <a:rPr lang="en-US" sz="2800" b="1" u="sng" dirty="0" smtClean="0">
                <a:latin typeface="Book Antiqua" panose="02040602050305030304" pitchFamily="18" charset="0"/>
              </a:rPr>
              <a:t>the most ferocious of all animals </a:t>
            </a:r>
            <a:r>
              <a:rPr lang="en-US" sz="2800" b="1" dirty="0" smtClean="0">
                <a:latin typeface="Book Antiqua" panose="02040602050305030304" pitchFamily="18" charset="0"/>
              </a:rPr>
              <a:t>in the jungle.</a:t>
            </a:r>
          </a:p>
        </p:txBody>
      </p:sp>
    </p:spTree>
    <p:extLst>
      <p:ext uri="{BB962C8B-B14F-4D97-AF65-F5344CB8AC3E}">
        <p14:creationId xmlns:p14="http://schemas.microsoft.com/office/powerpoint/2010/main" val="427145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8474" y="98474"/>
            <a:ext cx="1186589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u="sng" dirty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T</a:t>
            </a:r>
            <a:r>
              <a:rPr lang="en-US" sz="50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he positive sentence to comparative &amp; superlative.</a:t>
            </a:r>
            <a:r>
              <a:rPr lang="en-US" sz="5000" b="1" dirty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50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3</a:t>
            </a:r>
            <a:endParaRPr lang="en-US" sz="5000" b="1" dirty="0">
              <a:solidFill>
                <a:srgbClr val="002060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28330" y="2578633"/>
            <a:ext cx="8852199" cy="131154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500" b="1" dirty="0" smtClean="0">
                <a:solidFill>
                  <a:schemeClr val="tx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Com: Rohim is better than </a:t>
            </a:r>
            <a:r>
              <a:rPr lang="en-US" sz="35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most other boys</a:t>
            </a:r>
            <a:r>
              <a:rPr lang="en-US" sz="3500" b="1" dirty="0" smtClean="0">
                <a:solidFill>
                  <a:schemeClr val="tx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in the class. </a:t>
            </a:r>
            <a:endParaRPr lang="en-US" sz="3500" b="1" dirty="0" smtClean="0">
              <a:solidFill>
                <a:srgbClr val="FF0000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  <a:p>
            <a:r>
              <a:rPr lang="en-US" sz="3800" b="1" dirty="0" smtClean="0">
                <a:solidFill>
                  <a:schemeClr val="tx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Sup: Rohim is</a:t>
            </a:r>
            <a:r>
              <a:rPr lang="en-US" sz="38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38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one of the best boys</a:t>
            </a:r>
            <a:r>
              <a:rPr lang="en-US" sz="38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3800" b="1" dirty="0" smtClean="0">
                <a:solidFill>
                  <a:schemeClr val="tx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the class. </a:t>
            </a:r>
            <a:endParaRPr lang="en-US" sz="3800" b="1" dirty="0">
              <a:solidFill>
                <a:srgbClr val="FF0000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28331" y="4800668"/>
            <a:ext cx="8912088" cy="181588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700" b="1" u="sng" dirty="0" smtClean="0">
                <a:latin typeface="Aparajita" panose="020B0604020202020204" pitchFamily="34" charset="0"/>
                <a:cs typeface="Aparajita" panose="020B0604020202020204" pitchFamily="34" charset="0"/>
              </a:rPr>
              <a:t>Change the positive into comparative &amp; superlative</a:t>
            </a:r>
            <a:r>
              <a:rPr lang="en-US" sz="37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.</a:t>
            </a:r>
          </a:p>
          <a:p>
            <a:r>
              <a:rPr lang="en-US" sz="700" b="1" dirty="0">
                <a:solidFill>
                  <a:schemeClr val="bg1">
                    <a:lumMod val="75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.</a:t>
            </a:r>
            <a:endParaRPr lang="en-US" sz="700" b="1" dirty="0" smtClean="0">
              <a:solidFill>
                <a:schemeClr val="bg1">
                  <a:lumMod val="75000"/>
                </a:schemeClr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  <a:p>
            <a:r>
              <a:rPr lang="en-US" sz="36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Very few girls </a:t>
            </a:r>
            <a:r>
              <a:rPr lang="en-US" sz="36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the village </a:t>
            </a:r>
            <a:r>
              <a:rPr lang="en-US" sz="36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are</a:t>
            </a:r>
            <a:r>
              <a:rPr lang="en-US" sz="36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as tall as Runa.</a:t>
            </a:r>
          </a:p>
          <a:p>
            <a:r>
              <a:rPr lang="en-US" sz="32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Very few persons </a:t>
            </a:r>
            <a:r>
              <a:rPr lang="en-US" sz="32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our school </a:t>
            </a:r>
            <a:r>
              <a:rPr lang="en-US" sz="32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are</a:t>
            </a:r>
            <a:r>
              <a:rPr lang="en-US" sz="32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as honorable as Kasem sir.</a:t>
            </a:r>
          </a:p>
        </p:txBody>
      </p:sp>
      <p:sp>
        <p:nvSpPr>
          <p:cNvPr id="9" name="Down Arrow Callout 8"/>
          <p:cNvSpPr/>
          <p:nvPr/>
        </p:nvSpPr>
        <p:spPr>
          <a:xfrm>
            <a:off x="3228330" y="1167614"/>
            <a:ext cx="8736038" cy="1104891"/>
          </a:xfrm>
          <a:prstGeom prst="downArrowCallou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00" b="1" dirty="0">
              <a:solidFill>
                <a:srgbClr val="FF0000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86410" y="1230831"/>
            <a:ext cx="873603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Posi: </a:t>
            </a:r>
            <a:r>
              <a:rPr lang="en-US" sz="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Very few boys </a:t>
            </a:r>
            <a:r>
              <a:rPr lang="en-US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class </a:t>
            </a:r>
            <a:r>
              <a:rPr lang="en-US" sz="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en-US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 good as Rohim.</a:t>
            </a:r>
            <a:endParaRPr lang="en-US" sz="2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37" y="1167614"/>
            <a:ext cx="2959020" cy="544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981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  <p:bldP spid="13" grpId="0" animBg="1"/>
      <p:bldP spid="9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2198" y="383604"/>
            <a:ext cx="10888392" cy="198515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latin typeface="Aparajita" panose="020B0604020202020204" pitchFamily="34" charset="0"/>
                <a:cs typeface="Aparajita" panose="020B0604020202020204" pitchFamily="34" charset="0"/>
              </a:rPr>
              <a:t>Change the positive into comparative &amp; superlative</a:t>
            </a:r>
            <a:r>
              <a:rPr lang="en-US" sz="36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.</a:t>
            </a:r>
          </a:p>
          <a:p>
            <a:r>
              <a:rPr lang="en-US" sz="700" b="1" dirty="0">
                <a:solidFill>
                  <a:schemeClr val="bg1">
                    <a:lumMod val="75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.</a:t>
            </a:r>
            <a:endParaRPr lang="en-US" sz="700" b="1" dirty="0" smtClean="0">
              <a:solidFill>
                <a:schemeClr val="bg1">
                  <a:lumMod val="75000"/>
                </a:schemeClr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  <a:p>
            <a:r>
              <a:rPr lang="en-US" sz="36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Very few girls </a:t>
            </a:r>
            <a:r>
              <a:rPr lang="en-US" sz="36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the village </a:t>
            </a:r>
            <a:r>
              <a:rPr lang="en-US" sz="36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are</a:t>
            </a:r>
            <a:r>
              <a:rPr lang="en-US" sz="36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as tall as Runa.</a:t>
            </a:r>
          </a:p>
          <a:p>
            <a:r>
              <a:rPr lang="en-US" sz="36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Very few animals </a:t>
            </a:r>
            <a:r>
              <a:rPr lang="en-US" sz="36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the jungle </a:t>
            </a:r>
            <a:r>
              <a:rPr lang="en-US" sz="36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are</a:t>
            </a:r>
            <a:r>
              <a:rPr lang="en-US" sz="36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as ferocious as tiger.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2197" y="2372403"/>
            <a:ext cx="10888393" cy="40626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Solution</a:t>
            </a:r>
          </a:p>
          <a:p>
            <a:pPr algn="ctr"/>
            <a:r>
              <a:rPr lang="en-US" b="1" u="sng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.</a:t>
            </a:r>
            <a:endParaRPr lang="en-US" sz="4400" b="1" u="sng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Posi:  </a:t>
            </a:r>
            <a:r>
              <a:rPr lang="en-US" sz="2800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V</a:t>
            </a:r>
            <a:r>
              <a:rPr lang="en-US" sz="28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ery few girls </a:t>
            </a: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in the village </a:t>
            </a:r>
            <a:r>
              <a:rPr lang="en-US" sz="28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are</a:t>
            </a: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as tall as Runa.</a:t>
            </a:r>
          </a:p>
          <a:p>
            <a:r>
              <a:rPr lang="en-US" sz="2800" b="1" dirty="0" smtClean="0">
                <a:latin typeface="Book Antiqua" panose="02040602050305030304" pitchFamily="18" charset="0"/>
              </a:rPr>
              <a:t>Com: Runa is taller than </a:t>
            </a:r>
            <a:r>
              <a:rPr lang="en-US" sz="2800" b="1" u="sng" dirty="0" smtClean="0">
                <a:latin typeface="Book Antiqua" panose="02040602050305030304" pitchFamily="18" charset="0"/>
              </a:rPr>
              <a:t>most other girls </a:t>
            </a:r>
            <a:r>
              <a:rPr lang="en-US" sz="2800" b="1" dirty="0" smtClean="0">
                <a:latin typeface="Book Antiqua" panose="02040602050305030304" pitchFamily="18" charset="0"/>
              </a:rPr>
              <a:t>in the village.</a:t>
            </a:r>
          </a:p>
          <a:p>
            <a:r>
              <a:rPr lang="en-US" sz="2800" b="1" dirty="0" smtClean="0">
                <a:latin typeface="Book Antiqua" panose="02040602050305030304" pitchFamily="18" charset="0"/>
              </a:rPr>
              <a:t>Sup:  Runa is </a:t>
            </a:r>
            <a:r>
              <a:rPr lang="en-US" sz="2800" b="1" u="sng" dirty="0" smtClean="0">
                <a:latin typeface="Book Antiqua" panose="02040602050305030304" pitchFamily="18" charset="0"/>
              </a:rPr>
              <a:t>one of the tallest girls </a:t>
            </a:r>
            <a:r>
              <a:rPr lang="en-US" sz="2800" b="1" dirty="0" smtClean="0">
                <a:latin typeface="Book Antiqua" panose="02040602050305030304" pitchFamily="18" charset="0"/>
              </a:rPr>
              <a:t>in the village.</a:t>
            </a:r>
          </a:p>
          <a:p>
            <a:endParaRPr lang="en-US" sz="2800" b="1" dirty="0">
              <a:solidFill>
                <a:srgbClr val="002060"/>
              </a:solidFill>
              <a:latin typeface="Book Antiqua" panose="02040602050305030304" pitchFamily="18" charset="0"/>
            </a:endParaRPr>
          </a:p>
          <a:p>
            <a:r>
              <a:rPr lang="en-US" sz="28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Posi:  </a:t>
            </a:r>
            <a:r>
              <a:rPr lang="en-US" sz="2800" b="1" u="sng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very few animals </a:t>
            </a:r>
            <a:r>
              <a:rPr lang="en-US" sz="28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in the jungle </a:t>
            </a:r>
            <a:r>
              <a:rPr lang="en-US" sz="2800" b="1" u="sng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are</a:t>
            </a:r>
            <a:r>
              <a:rPr lang="en-US" sz="28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 as ferocious as tiger.</a:t>
            </a:r>
          </a:p>
          <a:p>
            <a:r>
              <a:rPr lang="en-US" sz="2800" b="1" dirty="0" smtClean="0">
                <a:latin typeface="Book Antiqua" panose="02040602050305030304" pitchFamily="18" charset="0"/>
              </a:rPr>
              <a:t>Com: </a:t>
            </a:r>
            <a:r>
              <a:rPr lang="en-US" sz="2600" b="1" dirty="0" smtClean="0">
                <a:latin typeface="Book Antiqua" panose="02040602050305030304" pitchFamily="18" charset="0"/>
              </a:rPr>
              <a:t>Tiger is more ferocious than </a:t>
            </a:r>
            <a:r>
              <a:rPr lang="en-US" sz="2600" b="1" u="sng" dirty="0" smtClean="0">
                <a:latin typeface="Book Antiqua" panose="02040602050305030304" pitchFamily="18" charset="0"/>
              </a:rPr>
              <a:t>most other animals </a:t>
            </a:r>
            <a:r>
              <a:rPr lang="en-US" sz="2600" b="1" dirty="0" smtClean="0">
                <a:latin typeface="Book Antiqua" panose="02040602050305030304" pitchFamily="18" charset="0"/>
              </a:rPr>
              <a:t>in the jungle.</a:t>
            </a:r>
          </a:p>
          <a:p>
            <a:r>
              <a:rPr lang="en-US" sz="2800" b="1" dirty="0" smtClean="0">
                <a:latin typeface="Book Antiqua" panose="02040602050305030304" pitchFamily="18" charset="0"/>
              </a:rPr>
              <a:t>Sup:  Tiger is </a:t>
            </a:r>
            <a:r>
              <a:rPr lang="en-US" sz="2800" b="1" u="sng" dirty="0" smtClean="0">
                <a:latin typeface="Book Antiqua" panose="02040602050305030304" pitchFamily="18" charset="0"/>
              </a:rPr>
              <a:t>one of the most ferocious animals </a:t>
            </a:r>
            <a:r>
              <a:rPr lang="en-US" sz="2800" b="1" dirty="0" smtClean="0">
                <a:latin typeface="Book Antiqua" panose="02040602050305030304" pitchFamily="18" charset="0"/>
              </a:rPr>
              <a:t>in the jungle.</a:t>
            </a:r>
          </a:p>
        </p:txBody>
      </p:sp>
    </p:spTree>
    <p:extLst>
      <p:ext uri="{BB962C8B-B14F-4D97-AF65-F5344CB8AC3E}">
        <p14:creationId xmlns:p14="http://schemas.microsoft.com/office/powerpoint/2010/main" val="43878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" y="28757"/>
            <a:ext cx="12191999" cy="73866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2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Here we can see that </a:t>
            </a:r>
            <a:r>
              <a:rPr lang="en-US" sz="4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Rohim</a:t>
            </a:r>
            <a:r>
              <a:rPr lang="en-US" sz="42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tall &amp; </a:t>
            </a:r>
            <a:r>
              <a:rPr lang="en-US" sz="4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Korim</a:t>
            </a:r>
            <a:r>
              <a:rPr lang="en-US" sz="42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short.</a:t>
            </a:r>
            <a:endParaRPr lang="en-US" sz="42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62244" y="1845359"/>
            <a:ext cx="7629753" cy="67710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Com: Rohim is taller than </a:t>
            </a:r>
            <a:r>
              <a:rPr lang="en-US" sz="3800" b="1" dirty="0" smtClean="0">
                <a:latin typeface="Book Antiqua" panose="02040602050305030304" pitchFamily="18" charset="0"/>
              </a:rPr>
              <a:t>Korim.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62246" y="919568"/>
            <a:ext cx="7521902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3600" b="1" u="sng" dirty="0">
                <a:latin typeface="Aparajita" panose="020B0604020202020204" pitchFamily="34" charset="0"/>
                <a:cs typeface="Aparajita" panose="020B0604020202020204" pitchFamily="34" charset="0"/>
              </a:rPr>
              <a:t>T</a:t>
            </a:r>
            <a:r>
              <a:rPr lang="en-US" sz="3600" b="1" u="sng" dirty="0" smtClean="0">
                <a:latin typeface="Aparajita" panose="020B0604020202020204" pitchFamily="34" charset="0"/>
                <a:cs typeface="Aparajita" panose="020B0604020202020204" pitchFamily="34" charset="0"/>
              </a:rPr>
              <a:t>he comparative sentence to positive sentence</a:t>
            </a:r>
            <a:endParaRPr lang="en-US" sz="3600" b="1" u="sng" dirty="0"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2244" y="3228295"/>
            <a:ext cx="7869811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Posi:  </a:t>
            </a:r>
            <a:r>
              <a:rPr lang="en-US" sz="3600" b="1" dirty="0" smtClean="0">
                <a:latin typeface="Book Antiqua" panose="02040602050305030304" pitchFamily="18" charset="0"/>
              </a:rPr>
              <a:t>Korim is not </a:t>
            </a:r>
            <a:r>
              <a:rPr lang="en-US" sz="36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as tall as Rohim.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7000877" y="2425045"/>
            <a:ext cx="3971923" cy="952619"/>
          </a:xfrm>
          <a:prstGeom prst="straightConnector1">
            <a:avLst/>
          </a:prstGeom>
          <a:ln w="76200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450808" y="1257552"/>
            <a:ext cx="1100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89531" y="1049717"/>
            <a:ext cx="1100138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_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62244" y="4941752"/>
            <a:ext cx="7521904" cy="160043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4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Change the comparative sentences into  positive </a:t>
            </a: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Rana is better than Shimul.</a:t>
            </a: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Runa is more beautiful than Bithi.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3343"/>
            <a:ext cx="4464572" cy="54363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37095" y="1012782"/>
            <a:ext cx="1317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Rohim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969593"/>
            <a:ext cx="1361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Korim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6560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7" grpId="0"/>
      <p:bldP spid="18" grpId="0"/>
      <p:bldP spid="12" grpId="0" animBg="1"/>
      <p:bldP spid="5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8" y="932763"/>
            <a:ext cx="4114800" cy="57288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05107" y="986449"/>
            <a:ext cx="16506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</a:rPr>
              <a:t>Mimi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4853" y="1017226"/>
            <a:ext cx="1449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Book Antiqua" panose="02040602050305030304" pitchFamily="18" charset="0"/>
              </a:rPr>
              <a:t>Sima</a:t>
            </a:r>
            <a:endParaRPr lang="en-US" sz="4000" b="1" dirty="0">
              <a:latin typeface="Book Antiqua" panose="020406020503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" y="-19498"/>
            <a:ext cx="12191998" cy="7232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just"/>
            <a:r>
              <a:rPr lang="en-US" sz="4100" b="1" u="sng" dirty="0" smtClean="0">
                <a:latin typeface="Book Antiqua" panose="02040602050305030304" pitchFamily="18" charset="0"/>
              </a:rPr>
              <a:t>Here we can see that both </a:t>
            </a:r>
            <a:r>
              <a:rPr lang="en-US" sz="41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Sima</a:t>
            </a:r>
            <a:r>
              <a:rPr lang="en-US" sz="4100" b="1" u="sng" dirty="0" smtClean="0">
                <a:latin typeface="Book Antiqua" panose="02040602050305030304" pitchFamily="18" charset="0"/>
              </a:rPr>
              <a:t> &amp; </a:t>
            </a:r>
            <a:r>
              <a:rPr lang="en-US" sz="41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Mimi</a:t>
            </a:r>
            <a:r>
              <a:rPr lang="en-US" sz="4100" b="1" u="sng" dirty="0" smtClean="0">
                <a:latin typeface="Book Antiqua" panose="02040602050305030304" pitchFamily="18" charset="0"/>
              </a:rPr>
              <a:t> are same.</a:t>
            </a:r>
            <a:endParaRPr lang="en-US" sz="4100" b="1" u="sng" dirty="0">
              <a:latin typeface="Book Antiqua" panose="020406020503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02162" y="2038562"/>
            <a:ext cx="8106507" cy="6924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9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Com: Sima is not taller than </a:t>
            </a:r>
            <a:r>
              <a:rPr lang="en-US" sz="3900" b="1" dirty="0" smtClean="0">
                <a:latin typeface="Book Antiqua" panose="02040602050305030304" pitchFamily="18" charset="0"/>
              </a:rPr>
              <a:t>Mimi.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49237" y="850522"/>
            <a:ext cx="7887152" cy="67710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800" b="1" u="sng" dirty="0">
                <a:latin typeface="Aparajita" panose="020B0604020202020204" pitchFamily="34" charset="0"/>
                <a:cs typeface="Aparajita" panose="020B0604020202020204" pitchFamily="34" charset="0"/>
              </a:rPr>
              <a:t>T</a:t>
            </a:r>
            <a:r>
              <a:rPr lang="en-US" sz="3800" b="1" u="sng" dirty="0" smtClean="0">
                <a:latin typeface="Aparajita" panose="020B0604020202020204" pitchFamily="34" charset="0"/>
                <a:cs typeface="Aparajita" panose="020B0604020202020204" pitchFamily="34" charset="0"/>
              </a:rPr>
              <a:t>he comparative sentence to positive sentence</a:t>
            </a:r>
            <a:endParaRPr lang="en-US" sz="3800" b="1" u="sng" dirty="0"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2161" y="3526793"/>
            <a:ext cx="8106507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Sup: </a:t>
            </a:r>
            <a:r>
              <a:rPr lang="en-US" sz="4800" b="1" dirty="0" smtClean="0">
                <a:latin typeface="Book Antiqua" panose="02040602050305030304" pitchFamily="18" charset="0"/>
              </a:rPr>
              <a:t>Mimi is </a:t>
            </a:r>
            <a:r>
              <a:rPr lang="en-US" sz="48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as tall as Sima.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6429376" y="2788237"/>
            <a:ext cx="4429124" cy="887727"/>
          </a:xfrm>
          <a:prstGeom prst="straightConnector1">
            <a:avLst/>
          </a:prstGeom>
          <a:ln w="76200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851340" y="1467040"/>
            <a:ext cx="1100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08530" y="1420732"/>
            <a:ext cx="1100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28856" y="5030395"/>
            <a:ext cx="7927915" cy="163121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Change the comparative sentences into  positive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Rohim is not better than Korim.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Runa is not more beautiful than Bithi.</a:t>
            </a:r>
          </a:p>
        </p:txBody>
      </p:sp>
    </p:spTree>
    <p:extLst>
      <p:ext uri="{BB962C8B-B14F-4D97-AF65-F5344CB8AC3E}">
        <p14:creationId xmlns:p14="http://schemas.microsoft.com/office/powerpoint/2010/main" val="15861254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6" grpId="0"/>
      <p:bldP spid="17" grpId="0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" y="0"/>
            <a:ext cx="12192000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2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Here we can see that </a:t>
            </a:r>
            <a:r>
              <a:rPr lang="en-US" sz="4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Korim</a:t>
            </a:r>
            <a:r>
              <a:rPr lang="en-US" sz="42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short &amp;</a:t>
            </a:r>
            <a:r>
              <a:rPr lang="en-US" sz="42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Rohim</a:t>
            </a:r>
            <a:r>
              <a:rPr lang="en-US" sz="42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tall.</a:t>
            </a:r>
            <a:endParaRPr lang="en-US" sz="42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8356" y="1756523"/>
            <a:ext cx="8083644" cy="67710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Com: </a:t>
            </a:r>
            <a:r>
              <a:rPr lang="en-US" sz="38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Korim is less </a:t>
            </a:r>
            <a:r>
              <a:rPr lang="en-US" sz="38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tall than Rohim.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56780" y="895953"/>
            <a:ext cx="8149871" cy="67710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800" b="1" u="sng" dirty="0">
                <a:latin typeface="Aparajita" panose="020B0604020202020204" pitchFamily="34" charset="0"/>
                <a:cs typeface="Aparajita" panose="020B0604020202020204" pitchFamily="34" charset="0"/>
              </a:rPr>
              <a:t>T</a:t>
            </a:r>
            <a:r>
              <a:rPr lang="en-US" sz="3800" b="1" u="sng" dirty="0" smtClean="0">
                <a:latin typeface="Aparajita" panose="020B0604020202020204" pitchFamily="34" charset="0"/>
                <a:cs typeface="Aparajita" panose="020B0604020202020204" pitchFamily="34" charset="0"/>
              </a:rPr>
              <a:t>he comparative sentence to positive sentence</a:t>
            </a:r>
            <a:endParaRPr lang="en-US" sz="3800" b="1" u="sng" dirty="0"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48443" y="3126172"/>
            <a:ext cx="7957843" cy="67710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Posi: </a:t>
            </a:r>
            <a:r>
              <a:rPr lang="en-US" sz="38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Korim is not </a:t>
            </a:r>
            <a:r>
              <a:rPr lang="en-US" sz="38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as tall as Rohim.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1" y="933071"/>
            <a:ext cx="1100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_</a:t>
            </a:r>
            <a:endParaRPr lang="en-US" sz="5400" b="1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6330462" y="2480975"/>
            <a:ext cx="13191" cy="68833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48443" y="4887300"/>
            <a:ext cx="7793501" cy="160043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4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Change the comparative sentences into  positive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Rana is less good than Minhaj.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Runa is less beautiful than Bithi.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3343"/>
            <a:ext cx="4165528" cy="543633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909002" y="1003674"/>
            <a:ext cx="1256526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Rohim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200" y="1003674"/>
            <a:ext cx="1256526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Korim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9882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  <p:bldP spid="13" grpId="0"/>
      <p:bldP spid="14" grpId="0"/>
      <p:bldP spid="15" grpId="0" animBg="1"/>
      <p:bldP spid="17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" y="-19498"/>
            <a:ext cx="12191998" cy="707886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Here we can see that both </a:t>
            </a:r>
            <a:r>
              <a:rPr lang="en-US" sz="40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Sima</a:t>
            </a:r>
            <a:r>
              <a:rPr lang="en-US" sz="4000" b="1" u="sng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 &amp; </a:t>
            </a:r>
            <a:r>
              <a:rPr lang="en-US" sz="40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Mimi</a:t>
            </a:r>
            <a:r>
              <a:rPr lang="en-US" sz="4000" b="1" u="sng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 are same</a:t>
            </a:r>
            <a:r>
              <a:rPr lang="en-US" sz="4000" b="1" u="sng" dirty="0" smtClean="0">
                <a:latin typeface="Book Antiqua" panose="02040602050305030304" pitchFamily="18" charset="0"/>
              </a:rPr>
              <a:t>.</a:t>
            </a:r>
            <a:endParaRPr lang="en-US" sz="4000" b="1" u="sng" dirty="0">
              <a:latin typeface="Book Antiqua" panose="020406020503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2161" y="1942450"/>
            <a:ext cx="8106507" cy="70788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Com</a:t>
            </a:r>
            <a:r>
              <a:rPr lang="en-US" sz="28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: </a:t>
            </a:r>
            <a:r>
              <a:rPr lang="en-US" sz="36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Sima </a:t>
            </a:r>
            <a:r>
              <a:rPr lang="en-US" sz="36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is not less </a:t>
            </a:r>
            <a:r>
              <a:rPr lang="en-US" sz="36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tall than </a:t>
            </a:r>
            <a:r>
              <a:rPr lang="en-US" sz="3600" b="1" dirty="0" smtClean="0">
                <a:latin typeface="Book Antiqua" panose="02040602050305030304" pitchFamily="18" charset="0"/>
              </a:rPr>
              <a:t>Mimi.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02161" y="896987"/>
            <a:ext cx="7927915" cy="56938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1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comparative sentence to positive sentence</a:t>
            </a:r>
            <a:endParaRPr lang="en-US" sz="31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02161" y="3428322"/>
            <a:ext cx="8106507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Sup: </a:t>
            </a:r>
            <a:r>
              <a:rPr lang="en-US" sz="4800" b="1" dirty="0" smtClean="0">
                <a:latin typeface="Book Antiqua" panose="02040602050305030304" pitchFamily="18" charset="0"/>
              </a:rPr>
              <a:t>Mimi is </a:t>
            </a:r>
            <a:r>
              <a:rPr lang="en-US" sz="48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as tall as Sima.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6429376" y="2689766"/>
            <a:ext cx="4429124" cy="887727"/>
          </a:xfrm>
          <a:prstGeom prst="straightConnector1">
            <a:avLst/>
          </a:prstGeom>
          <a:ln w="76200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56924" y="1375334"/>
            <a:ext cx="1100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29938" y="1432259"/>
            <a:ext cx="1100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02161" y="5037305"/>
            <a:ext cx="7927915" cy="1631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Change the comparative sentences into  positive</a:t>
            </a:r>
            <a:r>
              <a:rPr lang="en-US" sz="28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Rohim is not less good than Korim.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Runa is not less beautiful than Bithi.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8" y="932763"/>
            <a:ext cx="4114800" cy="572884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405107" y="986449"/>
            <a:ext cx="16506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</a:rPr>
              <a:t>Mimi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14853" y="1017226"/>
            <a:ext cx="1449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Book Antiqua" panose="02040602050305030304" pitchFamily="18" charset="0"/>
              </a:rPr>
              <a:t>Sima</a:t>
            </a:r>
            <a:endParaRPr lang="en-US" sz="40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5579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2" grpId="0"/>
      <p:bldP spid="13" grpId="0"/>
      <p:bldP spid="14" grpId="0" animBg="1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39602"/>
            <a:ext cx="12192000" cy="688384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82877" y="754241"/>
            <a:ext cx="11816863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most important story in this book.        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(sup into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com)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is the shortest of all students in our school.  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(sup into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com)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is one of the most beautiful girl in the class.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(sup into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com)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13736" y="-11466"/>
            <a:ext cx="3355146" cy="646331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3600" b="1" u="sng" dirty="0" smtClean="0">
                <a:solidFill>
                  <a:schemeClr val="bg2"/>
                </a:solidFill>
                <a:latin typeface="Book Antiqua" panose="02040602050305030304" pitchFamily="18" charset="0"/>
              </a:rPr>
              <a:t>HOME WORK</a:t>
            </a:r>
            <a:endParaRPr lang="en-US" sz="3600" b="1" u="sng" dirty="0">
              <a:solidFill>
                <a:schemeClr val="bg2"/>
              </a:solidFill>
              <a:latin typeface="Book Antiqua" panose="0204060205030503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6" y="3639312"/>
            <a:ext cx="11816863" cy="32049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2877" y="2415141"/>
            <a:ext cx="11816863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Shikha is taller than Beauty.   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(com into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Ratul is not taller than Mintu.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(com into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less tall than that.             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(com into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is not less tall than he.      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(com into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76" y="-11152"/>
            <a:ext cx="3355146" cy="646331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3600" b="1" u="sng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HOME WORK</a:t>
            </a:r>
            <a:endParaRPr lang="en-US" sz="3600" b="1" u="sng" dirty="0">
              <a:solidFill>
                <a:srgbClr val="7030A0"/>
              </a:solidFill>
              <a:latin typeface="Book Antiqua" panose="020406020503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44593" y="-669"/>
            <a:ext cx="3355146" cy="646331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3600" b="1" u="sng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HOME WORK</a:t>
            </a:r>
            <a:endParaRPr lang="en-US" sz="3600" b="1" u="sng" dirty="0">
              <a:solidFill>
                <a:srgbClr val="7030A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51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782695" y="2743201"/>
            <a:ext cx="632634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THANK YOU ALL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443" y="5440680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111" y="5410200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999" y="5410200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646" y="5334000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652" y="-162641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816" y="-121920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555" y="-60521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961" y="5257800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3335" y="4391775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212" y="3217356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3335" y="2141467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986" y="1065580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719" y="-70911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758" y="-131871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987" y="0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076" y="-103925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1" y="868680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589" y="-247681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012" y="-163498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319" y="1859280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442" y="2971800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122" y="4221480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481" y="5440680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769" y="5438239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606" y="5316319"/>
            <a:ext cx="1354125" cy="1493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3007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2133</TotalTime>
  <Words>1082</Words>
  <Application>Microsoft Office PowerPoint</Application>
  <PresentationFormat>Widescreen</PresentationFormat>
  <Paragraphs>159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Aharoni</vt:lpstr>
      <vt:lpstr>Algerian</vt:lpstr>
      <vt:lpstr>Aparajita</vt:lpstr>
      <vt:lpstr>Arial</vt:lpstr>
      <vt:lpstr>Book Antiqua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Maa Computer Point</dc:creator>
  <cp:lastModifiedBy>PROHLAD</cp:lastModifiedBy>
  <cp:revision>2142</cp:revision>
  <dcterms:created xsi:type="dcterms:W3CDTF">2016-08-29T06:29:48Z</dcterms:created>
  <dcterms:modified xsi:type="dcterms:W3CDTF">2019-10-17T02:36:44Z</dcterms:modified>
</cp:coreProperties>
</file>