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74" r:id="rId5"/>
    <p:sldId id="275" r:id="rId6"/>
    <p:sldId id="259" r:id="rId7"/>
    <p:sldId id="276" r:id="rId8"/>
    <p:sldId id="277" r:id="rId9"/>
    <p:sldId id="278" r:id="rId10"/>
    <p:sldId id="279" r:id="rId11"/>
    <p:sldId id="262" r:id="rId12"/>
    <p:sldId id="263" r:id="rId13"/>
    <p:sldId id="264" r:id="rId14"/>
    <p:sldId id="265" r:id="rId15"/>
    <p:sldId id="280" r:id="rId16"/>
    <p:sldId id="281" r:id="rId17"/>
    <p:sldId id="282" r:id="rId18"/>
    <p:sldId id="283" r:id="rId19"/>
    <p:sldId id="284" r:id="rId20"/>
    <p:sldId id="287" r:id="rId21"/>
    <p:sldId id="286" r:id="rId22"/>
    <p:sldId id="266" r:id="rId23"/>
    <p:sldId id="285" r:id="rId24"/>
    <p:sldId id="273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886" autoAdjust="0"/>
  </p:normalViewPr>
  <p:slideViewPr>
    <p:cSldViewPr>
      <p:cViewPr varScale="1">
        <p:scale>
          <a:sx n="68" d="100"/>
          <a:sy n="68" d="100"/>
        </p:scale>
        <p:origin x="1446" y="4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284" y="0"/>
            <a:ext cx="9152521" cy="6867426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48640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1023868"/>
            <a:ext cx="284525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3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4945377"/>
            <a:ext cx="284525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7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5090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8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840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7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8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6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34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3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7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30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82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0" pos="1386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457200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10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67000"/>
            <a:ext cx="5943600" cy="3251537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জাকির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b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3200" dirty="0">
                <a:latin typeface="NikoshBAN" pitchFamily="2" charset="0"/>
                <a:cs typeface="NikoshBAN" pitchFamily="2" charset="0"/>
              </a:rPr>
              <a:t>দৌলতপুর ডিগ্রী কলেজ</a:t>
            </a:r>
            <a:br>
              <a:rPr lang="bn-BD" sz="3200" dirty="0"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latin typeface="NikoshBAN" pitchFamily="2" charset="0"/>
                <a:cs typeface="NikoshBAN" pitchFamily="2" charset="0"/>
              </a:rPr>
              <a:t>বেলকুচি,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সিরাজগঞ্জ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latin typeface="NikoshBAN" pitchFamily="2" charset="0"/>
                <a:cs typeface="NikoshBAN" pitchFamily="2" charset="0"/>
              </a:rPr>
              <a:t>মোবাইল-০১৭১৮৭৫৭০৬১</a:t>
            </a:r>
            <a:br>
              <a:rPr lang="bn-BD" sz="3200" dirty="0"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latin typeface="Times New Roman" panose="02020603050405020304" pitchFamily="18" charset="0"/>
                <a:cs typeface="NikoshBAN" panose="02000000000000000000" pitchFamily="2" charset="0"/>
              </a:rPr>
              <a:t>G-mail: zakir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2kk17@gmail.com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651760"/>
            <a:ext cx="2266950" cy="302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371600" y="517358"/>
            <a:ext cx="586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MY" sz="60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85800"/>
            <a:ext cx="6705600" cy="914400"/>
          </a:xfrm>
        </p:spPr>
        <p:txBody>
          <a:bodyPr>
            <a:normAutofit/>
          </a:bodyPr>
          <a:lstStyle/>
          <a:p>
            <a:pPr algn="ctr"/>
            <a:r>
              <a:rPr lang="bn-BD" sz="4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পাঠ-পরিচিতি</a:t>
            </a:r>
            <a:r>
              <a:rPr lang="bn-BD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19400"/>
            <a:ext cx="7924800" cy="297180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MY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পর্যায়বৃত্ত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বন্ধন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109728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বিষয়ঃ রসায়ন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পত্র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MY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09728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তাং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</a:t>
            </a:r>
            <a:endParaRPr lang="en-MY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09728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MY" sz="3200" dirty="0" smtClean="0">
                <a:latin typeface="NikoshBAN" pitchFamily="2" charset="0"/>
                <a:cs typeface="NikoshBAN" pitchFamily="2" charset="0"/>
              </a:rPr>
              <a:t>6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০ মি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685800"/>
            <a:ext cx="6673174" cy="1560716"/>
          </a:xfrm>
        </p:spPr>
        <p:txBody>
          <a:bodyPr/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চ্ছে?</a:t>
            </a:r>
            <a:endParaRPr lang="en-MY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246516"/>
            <a:ext cx="6096001" cy="384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5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4200" y="121920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MY" sz="5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5500" y="335280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অরবিটালের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সংকরায়ন</a:t>
            </a:r>
            <a:endParaRPr lang="en-MY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94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37560" y="9144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শিক্ষনফল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2895600"/>
            <a:ext cx="7086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সিগমা ও পাই বন্ধন ব্যাখ্যা করতে পারবে ।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 ও অরবিটাল সংকরায়ন বর্ণনা করতে পারবে ।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 অরবিটালের প্রকারভেদ ব্যাখ্যা করতে পারবে । </a:t>
            </a:r>
            <a:endParaRPr lang="en-MY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4800601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3505200"/>
            <a:ext cx="4648200" cy="297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520" y="1676400"/>
            <a:ext cx="4000500" cy="4800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000" y="660737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 লক্ষকরি- </a:t>
            </a:r>
            <a:endParaRPr lang="en-MY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77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381000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 </a:t>
            </a:r>
            <a:endParaRPr lang="en-MY" sz="6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3622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সিগমা ও পাই বন্ধন কাকে বলে এবং এদের মধ্যে পার্থক্য কি ? </a:t>
            </a:r>
            <a:endParaRPr lang="en-MY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79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22860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676400"/>
            <a:ext cx="822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সিগমা</a:t>
            </a:r>
            <a:r>
              <a:rPr lang="en-US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বন্ধনঃ</a:t>
            </a:r>
            <a:r>
              <a:rPr lang="en-US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পরমানুর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পারমানবিক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বরাবর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মুখোমুখি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অধিক্রমনের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আনবিক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সমযোজী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সিগমা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MY" sz="2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185756"/>
            <a:ext cx="800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 বন্ধনঃ </a:t>
            </a:r>
            <a:r>
              <a:rPr lang="bn-BD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 পারমানবিক অরবিটালের অযুগ্ম ইলেকট্রন একই অক্ষ বরাবর পাশাপাশি অধিক্রমনের ফলে যে সমযোজী বন্ধনের সৃষ্টি হয় তাকে পাই বন্ধন বলে । </a:t>
            </a:r>
            <a:endParaRPr lang="en-MY" sz="2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7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74183"/>
              </p:ext>
            </p:extLst>
          </p:nvPr>
        </p:nvGraphicFramePr>
        <p:xfrm>
          <a:off x="152400" y="533400"/>
          <a:ext cx="8763000" cy="63754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381500">
                  <a:extLst>
                    <a:ext uri="{9D8B030D-6E8A-4147-A177-3AD203B41FA5}">
                      <a16:colId xmlns:a16="http://schemas.microsoft.com/office/drawing/2014/main" val="2614247785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2197734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সিগমা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বন্ধন</a:t>
                      </a:r>
                      <a:endParaRPr lang="en-MY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পাই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বন্ধন</a:t>
                      </a:r>
                      <a:r>
                        <a:rPr lang="en-US" sz="2800" baseline="0" dirty="0" smtClean="0"/>
                        <a:t> </a:t>
                      </a:r>
                      <a:endParaRPr lang="en-MY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9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দুটি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একই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ভিন্ন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পরমানুর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দুটি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পারমানবিক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অরবিটাল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একই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অক্ষ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বরাবর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মুখোমুখি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অধিক্রমনের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ফলে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আনবিক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অরবিটাল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সৃষ্টির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মাধ্যমে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যে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সমযোজী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গঠিত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হয়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তাকে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সিগমা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বলে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। </a:t>
                      </a:r>
                      <a:endParaRPr lang="en-MY" sz="2800" dirty="0" smtClean="0">
                        <a:solidFill>
                          <a:srgbClr val="0070C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দুটি পারমানবিক অরবিটালের অযুগ্ম ইলেকট্রন একই অক্ষ বরাবর পাশাপাশি অধিক্রমনের ফলে যে সমযোজী বন্ধনের সৃষ্টি হয় তাকে পাই বন্ধন বলে । </a:t>
                      </a:r>
                      <a:endParaRPr lang="en-MY" sz="2800" dirty="0">
                        <a:solidFill>
                          <a:srgbClr val="0070C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08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দুটি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s-s, s-p, p-p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অরবিটালের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অধিক্রমনের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ফলে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সিগমা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গঠিত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হয়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। </a:t>
                      </a:r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MY" sz="2800" dirty="0">
                        <a:solidFill>
                          <a:srgbClr val="0070C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দুটি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bn-BD" sz="2800" dirty="0" smtClean="0"/>
                        <a:t>p-p </a:t>
                      </a:r>
                      <a:r>
                        <a:rPr lang="en-US" sz="2800" dirty="0" err="1" smtClean="0"/>
                        <a:t>অরবিটালের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অধিক্রমনের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ফলে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পাই</a:t>
                      </a:r>
                      <a:r>
                        <a:rPr lang="en-US" sz="2800" baseline="0" dirty="0" smtClean="0"/>
                        <a:t>  </a:t>
                      </a:r>
                      <a:r>
                        <a:rPr lang="en-US" sz="2800" baseline="0" dirty="0" err="1" smtClean="0"/>
                        <a:t>বন্ধন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গঠিত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হয়</a:t>
                      </a:r>
                      <a:r>
                        <a:rPr lang="en-US" sz="2800" baseline="0" dirty="0" smtClean="0"/>
                        <a:t> । </a:t>
                      </a:r>
                      <a:r>
                        <a:rPr lang="bn-BD" sz="2800" dirty="0" smtClean="0"/>
                        <a:t> </a:t>
                      </a:r>
                      <a:endParaRPr lang="en-MY" sz="28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6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সকল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একক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সিগমা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। 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MY" sz="2800" dirty="0">
                        <a:solidFill>
                          <a:srgbClr val="0070C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দ্বি-বন্ধন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হলে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১টি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সিগমা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১টি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পাই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,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ত্রি-বন্ধন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হলে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১টি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সিগমা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২টি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পাই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। </a:t>
                      </a:r>
                      <a:endParaRPr lang="en-MY" sz="2800" dirty="0">
                        <a:solidFill>
                          <a:srgbClr val="0070C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28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সিগমা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শক্তিশালী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। </a:t>
                      </a:r>
                      <a:endParaRPr lang="en-MY" sz="2800" dirty="0">
                        <a:solidFill>
                          <a:srgbClr val="0070C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পাই</a:t>
                      </a:r>
                      <a:r>
                        <a:rPr lang="en-US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দূর্বল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বন্ধন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। </a:t>
                      </a:r>
                      <a:endParaRPr lang="en-MY" sz="2800" dirty="0">
                        <a:solidFill>
                          <a:srgbClr val="0070C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71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28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25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erina\erina2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8600" y="1062276"/>
            <a:ext cx="4267200" cy="2209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82960" y="228600"/>
            <a:ext cx="563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 লক্ষকরি- </a:t>
            </a:r>
            <a:endParaRPr lang="en-MY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MY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657600"/>
            <a:ext cx="4267200" cy="3200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729276"/>
            <a:ext cx="4193340" cy="30646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062276"/>
            <a:ext cx="4140200" cy="2514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438400"/>
            <a:ext cx="7239000" cy="1524000"/>
          </a:xfrm>
        </p:spPr>
        <p:txBody>
          <a:bodyPr>
            <a:norm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অরবিটাল কী ? </a:t>
            </a:r>
            <a:b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অরবিটালের বৈশিষ্ট্য কী ?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286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MY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514600"/>
            <a:ext cx="8229600" cy="3581400"/>
          </a:xfrm>
        </p:spPr>
        <p:txBody>
          <a:bodyPr>
            <a:norm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নিউওক্লিয়াসের চতুর্দিকে ইলেকট্রন আবর্তনের  </a:t>
            </a:r>
            <a:b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সর্বাধিক সম্ভাব্য অঞ্চলকে অরবিটাল বলে । </a:t>
            </a:r>
            <a:b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বৈশিষ্ট্যঃ</a:t>
            </a:r>
            <a:b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অরবিটাল বিভিন্ন আকৃতির হয়। </a:t>
            </a:r>
            <a:b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২।অরবিটালসমূহ 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s,p,d,f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দ্বারা চিহ্নিত করা হয়। 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5334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441960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426" y="355143"/>
            <a:ext cx="4191000" cy="2743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74030"/>
            <a:ext cx="4419600" cy="33553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714" y="3276599"/>
            <a:ext cx="4191000" cy="335279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29000" y="2944828"/>
            <a:ext cx="2988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 লক্ষকরি- </a:t>
            </a:r>
            <a:endParaRPr lang="en-MY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609600"/>
            <a:ext cx="32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8194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 সংকরায়ন কি ? সংকরায়ন কত ধরনের হতে পারে ।  </a:t>
            </a:r>
            <a:endParaRPr lang="en-MY" sz="2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34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609600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362200"/>
            <a:ext cx="8763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কোন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পরমানুর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যোজ্যতা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স্তরের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একাধিক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ভিন্ন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শক্তির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অরবিটাল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মিশ্রিত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হয়ে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endParaRPr lang="bn-BD" sz="2800" dirty="0">
              <a:solidFill>
                <a:srgbClr val="0070C0"/>
              </a:solidFill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সমশক্তির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সমসংখ্যক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অরবিটাল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উ</a:t>
            </a:r>
            <a:r>
              <a:rPr lang="bn-BD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ৎ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পন্ন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করার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প্রক্রিয়াকে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অরবিটাল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সংক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রায়ন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বা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হাইব্রি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ডাই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জেশন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বলে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।</a:t>
            </a: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 </a:t>
            </a:r>
          </a:p>
          <a:p>
            <a:pPr lvl="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সংকর বা হাইব্রিড অরবিটাল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</a:t>
            </a:r>
            <a:r>
              <a:rPr lang="en-US" sz="28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sp</a:t>
            </a:r>
            <a:r>
              <a:rPr lang="en-US" sz="28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</a:t>
            </a:r>
            <a:r>
              <a:rPr lang="en-US" sz="28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d, sp</a:t>
            </a:r>
            <a:r>
              <a:rPr lang="en-US" sz="28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8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bn-BD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22244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1613" y="380782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 লক্ষকরি-</a:t>
            </a:r>
            <a:r>
              <a:rPr lang="bn-BD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65557"/>
            <a:ext cx="4114800" cy="23872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456398"/>
            <a:ext cx="4419600" cy="30968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429000"/>
            <a:ext cx="4114800" cy="3124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971550"/>
            <a:ext cx="4419600" cy="235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685800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MY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27432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sp</a:t>
            </a:r>
            <a:r>
              <a:rPr lang="en-US" sz="2800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28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BD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 বলে ব্যাখ্যা কর ? 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345536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412263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143000"/>
            <a:ext cx="876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bn-BD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সংকরায়নঃ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আয়নের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পরমানু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যোজ্যতাস্তরের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সমতুল্য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সম-আকৃতির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সমশক্তি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সম্পন্ন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উৎপন্ন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MY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bn-BD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সংকরায়ন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46717"/>
            <a:ext cx="4245200" cy="37302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746716"/>
            <a:ext cx="4191000" cy="373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371600"/>
            <a:ext cx="8763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bn-BD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bn-BD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সংকরায়নঃ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আয়নের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পরমানু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যোজ্যতাস্তরের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সমতুল্য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সম-আকৃতির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সমশক্তি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সম্পন্ন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উৎপন্ন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MY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bn-BD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সংকরায়ন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   </a:t>
            </a:r>
            <a:endParaRPr lang="en-MY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MY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30480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bn-BD" sz="1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95600"/>
            <a:ext cx="4038600" cy="381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862774"/>
            <a:ext cx="4572000" cy="384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86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037" y="1219200"/>
            <a:ext cx="8763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bn-BD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bn-BD" sz="2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সংকরায়নঃ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আয়নের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পরমানু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যোজ্যতাস্তরের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s-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সমতুল্য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সম-আকৃতির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সমশক্তি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সম্পন্ন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অরবিটাল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উৎপন্ন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MY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bn-BD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সংকরায়ন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   </a:t>
            </a:r>
            <a:endParaRPr lang="en-MY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152400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bn-BD" sz="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sz="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747665"/>
            <a:ext cx="4267200" cy="39579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47665"/>
            <a:ext cx="4343400" cy="395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3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853" y="3119415"/>
            <a:ext cx="5905072" cy="457200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p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অরবিটালে কয়টি ইলেকট্রন </a:t>
            </a: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থাকে?</a:t>
            </a:r>
            <a:endParaRPr lang="en-US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5334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MY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1307306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s-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অরবিটালের আকৃতি কেমন? </a:t>
            </a:r>
            <a:endParaRPr lang="en-MY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562528" y="1687443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s-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অরবিটালের আকৃতি গোলাকার।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232924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p-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অরবিটালের আকৃতি কেমন?</a:t>
            </a:r>
            <a:endParaRPr lang="en-MY" sz="2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84789" y="2613061"/>
            <a:ext cx="5791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p-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অরবিটালের আকৃতি ডাম্ববেলের ন্যায়। </a:t>
            </a:r>
          </a:p>
          <a:p>
            <a:endParaRPr lang="en-MY" dirty="0"/>
          </a:p>
        </p:txBody>
      </p:sp>
      <p:sp>
        <p:nvSpPr>
          <p:cNvPr id="10" name="TextBox 9"/>
          <p:cNvSpPr txBox="1"/>
          <p:nvPr/>
        </p:nvSpPr>
        <p:spPr>
          <a:xfrm>
            <a:off x="1527853" y="3538943"/>
            <a:ext cx="643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s-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অরবিটালে ২টি ও 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p-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অরবিটালে ৬টি ইলেকট্রন থাকে</a:t>
            </a: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56189" y="4076253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ইথিলিন 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অনুতে কোন </a:t>
            </a: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ধরনের 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সংকরন ঘটে? </a:t>
            </a:r>
            <a:endParaRPr lang="en-MY" sz="24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3026" y="5058527"/>
            <a:ext cx="6473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sp</a:t>
            </a:r>
            <a:r>
              <a:rPr lang="en-US" sz="2400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সংকর অরবিটালের আকৃতি কেমন? </a:t>
            </a:r>
            <a:endParaRPr lang="en-MY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4613563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sp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(খ)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sp</a:t>
            </a:r>
            <a:r>
              <a:rPr lang="en-US" sz="2400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NikoshBAN" pitchFamily="2" charset="0"/>
              </a:rPr>
              <a:t>2  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(গ)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sp</a:t>
            </a:r>
            <a:r>
              <a:rPr lang="en-US" sz="2400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ঘ)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sp</a:t>
            </a:r>
            <a:r>
              <a:rPr lang="en-US" sz="2400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d 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MY" sz="2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68826" y="5585575"/>
            <a:ext cx="522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(ক)সরল (খ)ট্রাইগোনাল (গ)চতুস্তলকীয় (ঘ)বৃত্তাকার</a:t>
            </a:r>
            <a:endParaRPr lang="en-MY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7" grpId="0"/>
      <p:bldP spid="8" grpId="0"/>
      <p:bldP spid="9" grpId="0"/>
      <p:bldP spid="10" grpId="0"/>
      <p:bldP spid="11" grpId="0"/>
      <p:bldP spid="12" grpId="0"/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838200"/>
            <a:ext cx="510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MY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6670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কার্বনের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en-US" sz="2800" baseline="30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হাইব্রিডাইজেশন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ইথিলিন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MY" sz="2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17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8534400" cy="61960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0" y="60960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MY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athered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847</TotalTime>
  <Words>527</Words>
  <Application>Microsoft Office PowerPoint</Application>
  <PresentationFormat>On-screen Show (4:3)</PresentationFormat>
  <Paragraphs>67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Calibri</vt:lpstr>
      <vt:lpstr>Century Schoolbook</vt:lpstr>
      <vt:lpstr>Corbel</vt:lpstr>
      <vt:lpstr>NikoshBAN</vt:lpstr>
      <vt:lpstr>Times New Roman</vt:lpstr>
      <vt:lpstr>Feathered</vt:lpstr>
      <vt:lpstr>PowerPoint Presentation</vt:lpstr>
      <vt:lpstr>মোঃ জাকির হোসেন ( প্রভাষক রসায়ন) দৌলতপুর ডিগ্রী কলেজ বেলকুচি, সিরাজগঞ্জ  মোবাইল-০১৭১৮৭৫৭০৬১ G-mail: zakir2kk17@gmail.com</vt:lpstr>
      <vt:lpstr>পাঠ-পরিচিতি    </vt:lpstr>
      <vt:lpstr>ছবিতে  কী কী দেখা যাচ্ছে?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অরবিটাল কী ?  অরবিটালের বৈশিষ্ট্য কী ?</vt:lpstr>
      <vt:lpstr>নিউওক্লিয়াসের চতুর্দিকে ইলেকট্রন আবর্তনের   সর্বাধিক সম্ভাব্য অঞ্চলকে অরবিটাল বলে ।   বৈশিষ্ট্যঃ ১। অরবিটাল বিভিন্ন আকৃতির হয়।  ২।অরবিটালসমূহ  s,p,d,f দ্বারা চিহ্নিত করা হয়।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 ও pঅরবিটালে কয়টি ইলেকট্রন থাকে?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robin</dc:creator>
  <cp:lastModifiedBy>shamrat</cp:lastModifiedBy>
  <cp:revision>152</cp:revision>
  <dcterms:created xsi:type="dcterms:W3CDTF">2006-08-16T00:00:00Z</dcterms:created>
  <dcterms:modified xsi:type="dcterms:W3CDTF">2019-09-21T02:43:35Z</dcterms:modified>
</cp:coreProperties>
</file>