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4" r:id="rId9"/>
    <p:sldId id="275" r:id="rId10"/>
    <p:sldId id="276" r:id="rId11"/>
    <p:sldId id="277" r:id="rId12"/>
    <p:sldId id="278" r:id="rId13"/>
    <p:sldId id="279" r:id="rId14"/>
    <p:sldId id="263" r:id="rId15"/>
    <p:sldId id="264" r:id="rId16"/>
    <p:sldId id="271" r:id="rId17"/>
    <p:sldId id="272" r:id="rId18"/>
    <p:sldId id="273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55B0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63" d="100"/>
          <a:sy n="63" d="100"/>
        </p:scale>
        <p:origin x="99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872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332366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513232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315669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9067676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0790355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234658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810150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094937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2831762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437573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68238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802976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40337383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9744097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149319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765024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6D4194E7-20CF-4B63-8998-AC7321604B34}" type="datetimeFigureOut">
              <a:rPr lang="en-MY" smtClean="0"/>
              <a:t>17/10/2019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8F40E0E-B2CF-4F78-B9CB-AF2347B49F6B}" type="slidenum">
              <a:rPr lang="en-MY" smtClean="0"/>
              <a:t>‹#›</a:t>
            </a:fld>
            <a:endParaRPr lang="en-MY"/>
          </a:p>
        </p:txBody>
      </p:sp>
    </p:spTree>
    <p:extLst>
      <p:ext uri="{BB962C8B-B14F-4D97-AF65-F5344CB8AC3E}">
        <p14:creationId xmlns:p14="http://schemas.microsoft.com/office/powerpoint/2010/main" val="36309044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6468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49680" y="289560"/>
            <a:ext cx="338328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r>
              <a:rPr lang="en-US" sz="7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7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MY" sz="9600" dirty="0"/>
          </a:p>
        </p:txBody>
      </p:sp>
    </p:spTree>
    <p:extLst>
      <p:ext uri="{BB962C8B-B14F-4D97-AF65-F5344CB8AC3E}">
        <p14:creationId xmlns:p14="http://schemas.microsoft.com/office/powerpoint/2010/main" val="365034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85185E-6 L 0.92265 0.9111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6133" y="455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0" y="0"/>
                <a:ext cx="12192000" cy="68580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গ্রুপ-১৫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মৌলসমূহের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ধর্মঃ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১৫তম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প্রথম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দ্বিতীয়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হলেও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গ্যাসীয়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কঠিন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সমন্বয়ে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গঠিত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চতুস্তলকের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কৌনিক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বিন্দুতে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প্রতিটি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আবার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তিনটি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সমযোজী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আবদ্ধ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পরমানুগুলোর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পরমানুগুলোকে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সংযোজিত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নির্দিষ্ট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পরিনত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কঠিন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ধারন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অপরদিকে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সমযোজী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ত্রিবন্ধনের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মাধ্যমে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আকর্ষণ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খুব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সংযোজিত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জ্যামিতিক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কাঠামো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তৈরী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করেনা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গ্যাসীয়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হাইড্রাইড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গঠনঃ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বিশেষ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শর্তে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১৫-গ্রুপের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মৌলগুলো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হাইড্রাইড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PH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AsH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+ 3H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⇔"/>
                        <m:vertJc m:val="bot"/>
                        <m:ctrlPr>
                          <a:rPr lang="en-US" sz="240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  <m:r>
                          <m:rPr>
                            <m:brk m:alnAt="2"/>
                          </m:rP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𝑎</m:t>
                        </m:r>
                        <m: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𝑡𝑚</m:t>
                        </m:r>
                        <m: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m:rPr>
                            <m:brk m:alnAt="2"/>
                          </m:rP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00</m:t>
                        </m:r>
                        <m:r>
                          <m:rPr>
                            <m:brk m:alnAt="2"/>
                          </m:rP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  <m: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, </m:t>
                        </m:r>
                        <m:r>
                          <a:rPr lang="en-US" sz="24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𝐹𝑒</m:t>
                        </m:r>
                      </m:e>
                    </m:groupChr>
                  </m:oMath>
                </a14:m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</a:t>
                </a:r>
                <a:endParaRPr lang="en-US" sz="2400" dirty="0" smtClean="0">
                  <a:solidFill>
                    <a:srgbClr val="055B0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নিঃসঙ্গ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লুইস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ক্ষারধর্মীতা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নাইট্রজেনের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ঋনাত্মকতার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৩.০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ঋনাত্মকতার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২.১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ফসফরাস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অপেক্ষা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ঋনাত্মকতার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N-H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মেঘের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ঘনত্ব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মাত্রায়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ঝুকে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ঘনত্ব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চার্জ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ঘনত্বের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বেশি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,PH</a:t>
                </a:r>
                <a:r>
                  <a:rPr lang="en-US" sz="24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ক্ষারধর্মী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 algn="ctr"/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নিকটোজেন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মৌলঃ</a:t>
                </a:r>
                <a:r>
                  <a:rPr lang="en-US" sz="24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গ্রুপ-১৫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মৌলগুলোকে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নিকটোজেন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নিকটোজেন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শ্বাসরোধকারী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১ম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শ্বাসরোধকারী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এজন্য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মৌলগুলোর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রকম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নামকরন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4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4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400" dirty="0">
                  <a:solidFill>
                    <a:srgbClr val="055B0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2000" cy="6858000"/>
              </a:xfrm>
              <a:prstGeom prst="round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34163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504966" y="218364"/>
                <a:ext cx="11382233" cy="6373505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গ্রুপ-১৬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চ্যালকোজেনঃ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পোলোনিয়াম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লিভারমোরিয়াম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ব্যতীত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পর্যায়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সারণিতে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১৬তম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অন্যসব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সেলেনিয়াম</a:t>
                </a:r>
                <a:r>
                  <a:rPr lang="en-US" sz="2800" dirty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টেলুনিয়াম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চারটি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একত্রিত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চ্যালকোজেন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চ্যালকোজেন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শব্দের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অর্থ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গঠনকারী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অধিকাংশ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আকরিকসমূহকে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পাওয়া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সালফাইড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800" dirty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পোলোনিয়াম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তেজস্ক্রিয়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আকরিক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চ্যালকোজেন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algn="ctr"/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গ্রুপ-১৭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-১৭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(F,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Br, I )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অতিশয়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সক্রিয়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শক্তিশালী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প্রত্যেকেই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ধাতু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এমনকি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সালফারের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সাথেও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আয়োডিন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বড়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ঋনাত্বকতার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এজন্য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H-I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শক্তির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মানও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নিম্ন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ফলে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অতি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সহজে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H-I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বিয়োজিত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30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তথা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30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উৎপন্ন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বিপরীত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ভাবে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ফ্লোরিন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ছোট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ঋনাত্বকতার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মান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H-F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বন্ধন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বিয়োজন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সহজে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এসিডের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তীব্রতার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ক্রম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HI</a:t>
                </a:r>
                <a14:m>
                  <m:oMath xmlns:m="http://schemas.openxmlformats.org/officeDocument/2006/math">
                    <m:r>
                      <a:rPr lang="en-US" sz="2800" i="1" smtClean="0">
                        <a:solidFill>
                          <a:srgbClr val="055B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HBr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55B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HCl</a:t>
                </a:r>
                <a14:m>
                  <m:oMath xmlns:m="http://schemas.openxmlformats.org/officeDocument/2006/math">
                    <m:r>
                      <a:rPr lang="en-US" sz="2800" i="1" dirty="0" smtClean="0">
                        <a:solidFill>
                          <a:srgbClr val="055B0F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&gt;</m:t>
                    </m: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HF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 </a:t>
                </a:r>
                <a:endParaRPr lang="en-US" sz="2800" dirty="0">
                  <a:solidFill>
                    <a:srgbClr val="055B0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4966" y="218364"/>
                <a:ext cx="11382233" cy="6373505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29454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72956" y="109182"/>
                <a:ext cx="11668836" cy="6591869"/>
              </a:xfrm>
              <a:prstGeom prst="roundRect">
                <a:avLst/>
              </a:prstGeom>
              <a:solidFill>
                <a:schemeClr val="accent2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solidFill>
                    <a:srgbClr val="FF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কস্টিক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সোডা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কস্টিক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পটাশ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অসামঞ্জস্য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</a:t>
                </a:r>
              </a:p>
              <a:p>
                <a:pPr algn="ctr"/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2NaOH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aseline="-250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2800" baseline="-25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brk m:alnAt="2"/>
                          </m:rP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  <m:r>
                          <a:rPr lang="en-US" sz="28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800" baseline="-25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sz="2800" baseline="30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  <m:sup>
                        <m:r>
                          <a:rPr lang="en-US" sz="2800" b="0" i="0" dirty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b="0" i="0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baseline="-250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এক্ষেত্রে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ক্লোরিনের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দুটি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হয়েছে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আন্তঃহ্যালোজেন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প্রয়োজনীয়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চাপ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ভারি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বিজোড়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হালকা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দ্বিমৌল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আন্তঃহ্যালোজেন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BrCl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en-US" sz="2800" dirty="0" err="1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ClF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ClF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BrF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5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IF</a:t>
                </a:r>
                <a:r>
                  <a:rPr lang="en-US" sz="2800" baseline="-250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7</a:t>
                </a:r>
                <a:r>
                  <a:rPr lang="en-US" sz="2800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ঋনাত্বকতার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পার্থক্য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হওয়ায়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এরূপ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যৌগের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সমযোজী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এসব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উদ্বায়ী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বিস্ফোরক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প্রকৃতির</a:t>
                </a:r>
                <a:r>
                  <a:rPr lang="en-US" sz="2800" dirty="0" smtClean="0"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ছদ্ম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যৌগঃ</a:t>
                </a:r>
                <a:r>
                  <a:rPr lang="en-US" sz="2800" dirty="0" smtClean="0">
                    <a:solidFill>
                      <a:srgbClr val="FF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ততোধিক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ঋনাত্বক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অজৈব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সৃষ্টি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সাদৃশ্য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দেখায়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ধরনের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আয়নগুলোকে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ছদ্ম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সায়ানাইড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(CN</a:t>
                </a:r>
                <a:r>
                  <a:rPr lang="en-US" sz="28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),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থায়োসায়ানেটায়ন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(SCN</a:t>
                </a:r>
                <a:r>
                  <a:rPr lang="en-US" sz="28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সেলেনো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সায়ানেট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SeCN</a:t>
                </a:r>
                <a:r>
                  <a:rPr lang="en-US" sz="2800" baseline="300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2800" dirty="0" smtClean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ইত্যাদি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দুষ্ট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মৌলঃ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বিজ্ঞানী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মেন্ডেলিফ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গ্রুপ-১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গ্রুপ-১৭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স্থান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দেওয়ার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পক্ষে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যুক্তি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দেখিয়েছেন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এ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হাইড্রোজেনকে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দুষ্ট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chemeClr val="tx1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  </a:t>
                </a:r>
              </a:p>
              <a:p>
                <a:pPr algn="ctr"/>
                <a:endParaRPr lang="en-US" sz="2800" baseline="-250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2956" y="109182"/>
                <a:ext cx="11668836" cy="6591869"/>
              </a:xfrm>
              <a:prstGeom prst="roundRect">
                <a:avLst/>
              </a:prstGeom>
              <a:blipFill>
                <a:blip r:embed="rId2"/>
                <a:stretch>
                  <a:fillRect b="-738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409371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9308" y="450376"/>
            <a:ext cx="11600596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গ্রুপ-১৮এর </a:t>
            </a:r>
            <a:r>
              <a:rPr lang="en-US" sz="3600" dirty="0" err="1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মৌলসমূহঃ</a:t>
            </a:r>
            <a:r>
              <a:rPr lang="en-US" sz="3600" dirty="0" smtClean="0">
                <a:solidFill>
                  <a:schemeClr val="bg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পর্যায়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সারণির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গ্রুপ-১৮তে 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He, Ne,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Kr,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Xe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6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Rn</a:t>
            </a:r>
            <a:r>
              <a:rPr lang="en-US" sz="3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অবস্থিত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মৌলগুলোকে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নিস্কিয়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মৌলবলে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বহিস্থ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স্তর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দ্বিত্ব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অষ্টক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পূর্ণ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আবার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এদের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মৌলও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বলা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ধনাত্বক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( গ্রুপ-১ )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তীব্র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ঋনাত্বক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(গ্রুপ-১৭ )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মৌলগুলোর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মাঝে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সেতু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হিসেবে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করে</a:t>
            </a:r>
            <a:r>
              <a:rPr lang="en-US" sz="36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  </a:t>
            </a:r>
            <a:endParaRPr lang="en-US" sz="3600" dirty="0">
              <a:solidFill>
                <a:srgbClr val="FF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350254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682388" y="264994"/>
            <a:ext cx="11013743" cy="1378424"/>
          </a:xfrm>
          <a:prstGeom prst="horizontalScroll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কাজ</a:t>
            </a:r>
            <a:endParaRPr lang="en-MY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1084996" y="2705668"/>
            <a:ext cx="10208525" cy="1446663"/>
          </a:xfrm>
          <a:prstGeom prst="flowChartTerminator">
            <a:avLst/>
          </a:prstGeom>
          <a:solidFill>
            <a:schemeClr val="bg1">
              <a:lumMod val="50000"/>
              <a:lumOff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অসামঞ্জস্য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বিক্রিয়া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</a:t>
            </a:r>
            <a:r>
              <a:rPr lang="en-US" sz="32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8060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20" y="0"/>
            <a:ext cx="1219382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846161" y="286603"/>
            <a:ext cx="10617958" cy="1405719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সমাধান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Flowchart: Terminator 2"/>
              <p:cNvSpPr/>
              <p:nvPr/>
            </p:nvSpPr>
            <p:spPr>
              <a:xfrm>
                <a:off x="1160060" y="2169994"/>
                <a:ext cx="10140286" cy="2333767"/>
              </a:xfrm>
              <a:prstGeom prst="flowChartTerminator">
                <a:avLst/>
              </a:prstGeom>
              <a:solidFill>
                <a:schemeClr val="tx2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2800" dirty="0" smtClean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সকল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জারণ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বিজারণ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সম্পন্ন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তাদেরকে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অসামঞ্জস্য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</a:p>
              <a:p>
                <a:pPr algn="ctr"/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2NaOH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en-US" sz="2800" baseline="-250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লঘু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)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Cl</a:t>
                </a:r>
                <a:r>
                  <a:rPr lang="en-US" sz="2800" baseline="-25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</m:t>
                        </m:r>
                        <m:r>
                          <m:rPr>
                            <m:brk m:alnAt="2"/>
                          </m:rP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  <m:r>
                          <a:rPr lang="en-US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</m:e>
                    </m:groupChr>
                  </m:oMath>
                </a14:m>
                <a:r>
                  <a:rPr lang="en-US" sz="2800" baseline="-25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NaCl</a:t>
                </a:r>
                <a:r>
                  <a:rPr lang="en-US" sz="2800" baseline="300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-1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Na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800" i="1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en-US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Cl</m:t>
                        </m:r>
                      </m:e>
                      <m:sup>
                        <m:r>
                          <a:rPr lang="en-US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en-US" sz="2800" dirty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p>
                    </m:sSup>
                    <m:r>
                      <m:rPr>
                        <m:sty m:val="p"/>
                      </m:rPr>
                      <a:rPr lang="en-US" sz="2800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r>
                  <a:rPr lang="en-US" sz="2800" baseline="-250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H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</a:t>
                </a:r>
                <a:endParaRPr lang="en-US" sz="2800" dirty="0" smtClean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  <a:p>
                <a:pPr algn="ctr"/>
                <a:endParaRPr lang="en-US" sz="2800" dirty="0"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3" name="Flowchart: Terminator 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0060" y="2169994"/>
                <a:ext cx="10140286" cy="2333767"/>
              </a:xfrm>
              <a:prstGeom prst="flowChartTerminator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820496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887103" y="129653"/>
            <a:ext cx="10713493" cy="1214651"/>
          </a:xfrm>
          <a:prstGeom prst="horizontalScroll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MY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955341" y="1350899"/>
            <a:ext cx="10577015" cy="832513"/>
          </a:xfrm>
          <a:prstGeom prst="flowChartTermina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PH</a:t>
            </a:r>
            <a:r>
              <a:rPr lang="en-US" sz="2800" baseline="-250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 </a:t>
            </a:r>
            <a:r>
              <a:rPr lang="en-US" sz="28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Flowchart: Terminator 3"/>
          <p:cNvSpPr/>
          <p:nvPr/>
        </p:nvSpPr>
        <p:spPr>
          <a:xfrm>
            <a:off x="404884" y="2470246"/>
            <a:ext cx="11382232" cy="3848667"/>
          </a:xfrm>
          <a:prstGeom prst="flowChartTerminator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ও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উভয়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নিঃসঙ্গ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যৌগ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দুটি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লুইস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তবে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ক্ষারধর্মীতা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–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নাইট্রজেনের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ঋনাত্মকতার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৩.০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ঋনাত্মকতার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২.১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অর্থা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নাইট্রোজেন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,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ফসফরাস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অপেক্ষা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তড়ি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ঋনাত্মকতার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কারনে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N-H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বন্ধনের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ইলেকট্রন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মেঘের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দিকে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মাত্রায়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ঝুকে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থাকে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অনুতে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পরমানুর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অনুর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চার্জ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ঘনত্বের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বেশি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তাই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,PH</a:t>
            </a:r>
            <a:r>
              <a:rPr lang="en-US" sz="2800" baseline="-250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800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এর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তুলনায়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অধিক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ক্ষারধর্মী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2800" dirty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। </a:t>
            </a:r>
          </a:p>
        </p:txBody>
      </p:sp>
    </p:spTree>
    <p:extLst>
      <p:ext uri="{BB962C8B-B14F-4D97-AF65-F5344CB8AC3E}">
        <p14:creationId xmlns:p14="http://schemas.microsoft.com/office/powerpoint/2010/main" val="16830349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rizontal Scroll 1"/>
          <p:cNvSpPr/>
          <p:nvPr/>
        </p:nvSpPr>
        <p:spPr>
          <a:xfrm>
            <a:off x="641445" y="319585"/>
            <a:ext cx="11000095" cy="1337481"/>
          </a:xfrm>
          <a:prstGeom prst="horizontalScroll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বাড়ির কাজ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Flowchart: Terminator 2"/>
          <p:cNvSpPr/>
          <p:nvPr/>
        </p:nvSpPr>
        <p:spPr>
          <a:xfrm>
            <a:off x="641445" y="2606722"/>
            <a:ext cx="11000095" cy="1351129"/>
          </a:xfrm>
          <a:prstGeom prst="flowChartTerminator">
            <a:avLst/>
          </a:prstGeom>
          <a:solidFill>
            <a:schemeClr val="bg1">
              <a:lumMod val="75000"/>
              <a:lumOff val="2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হিরোক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কার্বনের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রূপভেদ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গ্রাফাইট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বিদ্যু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ৎ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পরিবাহী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কিন্তু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হিরোক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নয়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8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কেন</a:t>
            </a:r>
            <a:r>
              <a:rPr lang="en-US" sz="2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3358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82880" y="259080"/>
            <a:ext cx="5913120" cy="1282889"/>
          </a:xfrm>
          <a:prstGeom prst="horizontalScroll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115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r>
              <a:rPr lang="bn-BD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08136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path" presetSubtype="0" repeatCount="indefinite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875E-6 0 L 0.87878 1.03981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3932" y="5199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/>
          <p:cNvSpPr/>
          <p:nvPr/>
        </p:nvSpPr>
        <p:spPr>
          <a:xfrm>
            <a:off x="243357" y="488134"/>
            <a:ext cx="5795976" cy="5775960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মোঃ জাকির হোসেন (প্রভাষক রসায়ন) দৌলতপুর ডিগ্রী কলেজ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বেলকুচি, সিরাজগঞ্জ</a:t>
            </a:r>
          </a:p>
          <a:p>
            <a:pPr algn="ctr"/>
            <a:r>
              <a:rPr lang="bn-BD" sz="4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মোবাঃ০১৭১৮৭৫৭০৬১ </a:t>
            </a:r>
            <a:endParaRPr lang="en-MY" sz="4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7450" y="488134"/>
            <a:ext cx="5543550" cy="5775960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18600755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" y="0"/>
            <a:ext cx="12168712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897038" y="259306"/>
            <a:ext cx="8147714" cy="1583141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 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1897039" y="1842447"/>
            <a:ext cx="8147714" cy="4776717"/>
          </a:xfrm>
          <a:prstGeom prst="ellipse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বিষয়ঃ রসায়ন ১ম পত্র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তৃতীয়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(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মৌলের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পর্যায়বৃত্ত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ধর্ম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ও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বন্ধন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)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সময়ঃ 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০ মিনিট</a:t>
            </a:r>
            <a:r>
              <a:rPr lang="en-US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BD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তারিখঃ   </a:t>
            </a:r>
            <a:endParaRPr lang="en-MY" sz="4000" dirty="0" smtClean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dirty="0" smtClean="0"/>
              <a:t> </a:t>
            </a:r>
            <a:endParaRPr lang="en-MY" dirty="0"/>
          </a:p>
        </p:txBody>
      </p:sp>
    </p:spTree>
    <p:extLst>
      <p:ext uri="{BB962C8B-B14F-4D97-AF65-F5344CB8AC3E}">
        <p14:creationId xmlns:p14="http://schemas.microsoft.com/office/powerpoint/2010/main" val="941585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out)">
                                      <p:cBhvr>
                                        <p:cTn id="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037230" y="218364"/>
            <a:ext cx="9812741" cy="1801505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ছবিতে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দেখা</a:t>
            </a:r>
            <a:r>
              <a:rPr lang="en-US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যা</a:t>
            </a:r>
            <a:r>
              <a:rPr lang="bn-BD" sz="60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চ্ছে?</a:t>
            </a:r>
            <a:endParaRPr lang="en-MY" sz="60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800" y="2238233"/>
            <a:ext cx="10058400" cy="41079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567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818866" y="368490"/>
            <a:ext cx="10754435" cy="1514901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BD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আজকের পাঠ </a:t>
            </a:r>
            <a:endParaRPr lang="en-MY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Oval 3"/>
          <p:cNvSpPr/>
          <p:nvPr/>
        </p:nvSpPr>
        <p:spPr>
          <a:xfrm>
            <a:off x="818866" y="1883391"/>
            <a:ext cx="10754435" cy="4681182"/>
          </a:xfrm>
          <a:prstGeom prst="ellipse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ধর্মাবলি</a:t>
            </a:r>
            <a:r>
              <a:rPr lang="en-US" sz="36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MY" sz="3600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85432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1187355" y="0"/>
            <a:ext cx="10126638" cy="1337480"/>
          </a:xfrm>
          <a:prstGeom prst="horizontalScroll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MY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ounded Rectangle 2"/>
          <p:cNvSpPr/>
          <p:nvPr/>
        </p:nvSpPr>
        <p:spPr>
          <a:xfrm>
            <a:off x="1187355" y="1924334"/>
            <a:ext cx="10263117" cy="2101756"/>
          </a:xfrm>
          <a:prstGeom prst="round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</a:t>
            </a:r>
          </a:p>
          <a:p>
            <a:pPr algn="ctr"/>
            <a:r>
              <a:rPr lang="en-US" sz="32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P-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ব্লক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মৌলসমূহের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রাসায়নিক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ধর্মাবলি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পারবে</a:t>
            </a:r>
            <a:r>
              <a:rPr lang="en-US" sz="3200" dirty="0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? </a:t>
            </a:r>
            <a:endParaRPr lang="en-US" sz="32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4046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Horizontal Scroll 1"/>
          <p:cNvSpPr/>
          <p:nvPr/>
        </p:nvSpPr>
        <p:spPr>
          <a:xfrm>
            <a:off x="914400" y="121921"/>
            <a:ext cx="10590663" cy="1461220"/>
          </a:xfrm>
          <a:prstGeom prst="horizontalScroll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চিত্রগুলি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dirty="0" err="1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লক্ষকর</a:t>
            </a:r>
            <a:r>
              <a:rPr lang="en-US" sz="6000" dirty="0" smtClean="0">
                <a:solidFill>
                  <a:srgbClr val="C0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- </a:t>
            </a:r>
            <a:endParaRPr lang="en-MY" sz="6000" dirty="0">
              <a:solidFill>
                <a:srgbClr val="C0000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360" y="1807570"/>
            <a:ext cx="5608320" cy="48260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0924" y="1807570"/>
            <a:ext cx="5632476" cy="4825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90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204716" y="136478"/>
                <a:ext cx="11778017" cy="6605516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P-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ব্লক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ধর্মঃ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১।অক্সিজেনের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2800" dirty="0" smtClean="0">
                    <a:solidFill>
                      <a:srgbClr val="00206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গ্রুপ-১৩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4M+3O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m:rPr>
                            <m:sty m:val="p"/>
                          </m:rPr>
                          <a:rPr lang="el-GR" sz="280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Δ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</m:e>
                    </m:groupChr>
                  </m:oMath>
                </a14:m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এখানে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M= B, Al,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In, Ti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মৃদু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অম্লধর্মী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হলেও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Al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Ga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উভধর্মী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In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Ti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ক্ষারধর্মী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</a:t>
                </a:r>
              </a:p>
              <a:p>
                <a:pPr algn="ctr"/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২।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গ্রুপ-১৩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উত্তপ্ত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অবস্থায়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হাইড্রোক্সাইড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2M+6H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800" b="0" i="0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100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2M(OH)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+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3H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</a:p>
              <a:p>
                <a:pPr algn="ctr"/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৩।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2800" dirty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গ্রুপ-১৩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তাপমাত্রায়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হ্যালাইড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2M+3X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তাপ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2MX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</a:p>
              <a:p>
                <a:pPr algn="ctr"/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৪।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বিক্রিয়াঃ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গ্রুপ-১৩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নাইট্রাইড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যৌগ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2M+N</a:t>
                </a:r>
                <a:r>
                  <a:rPr lang="en-US" sz="2800" baseline="-250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l-GR" sz="2800" i="1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</m:t>
                        </m:r>
                        <m:r>
                          <a:rPr lang="en-US" sz="280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∆</m:t>
                        </m:r>
                        <m:r>
                          <a:rPr lang="en-US" sz="2800" b="0" i="1" smtClean="0">
                            <a:solidFill>
                              <a:srgbClr val="C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</m:t>
                        </m:r>
                      </m:e>
                    </m:groupChr>
                  </m:oMath>
                </a14:m>
                <a:r>
                  <a:rPr lang="en-US" sz="2800" dirty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2MN,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বোরন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নাইট্রোজেন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যোজ্যতা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ইলেকট্রনের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সংখ্যা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২টি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সমান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প্রকৃতপক্ষে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BN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অনুতে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ষড়ভূজাকৃতির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বর্তমান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গ্রাফাইটের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মতো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স্তরগুলো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একটি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অপরটির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সজ্জিত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গ্রাফাইটের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সাদৃশ্য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একে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অজৈব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গ্রাফাইট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বলা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endParaRPr lang="en-US" sz="2800" dirty="0">
                  <a:solidFill>
                    <a:srgbClr val="C00000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4716" y="136478"/>
                <a:ext cx="11778017" cy="6605516"/>
              </a:xfrm>
              <a:prstGeom prst="roundRect">
                <a:avLst/>
              </a:prstGeom>
              <a:blipFill>
                <a:blip r:embed="rId2"/>
                <a:stretch>
                  <a:fillRect b="-368"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197305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Rounded Rectangle 1"/>
              <p:cNvSpPr/>
              <p:nvPr/>
            </p:nvSpPr>
            <p:spPr>
              <a:xfrm>
                <a:off x="0" y="0"/>
                <a:ext cx="12191999" cy="6858000"/>
              </a:xfrm>
              <a:prstGeom prst="roundRect">
                <a:avLst/>
              </a:prstGeom>
              <a:solidFill>
                <a:schemeClr val="accent5">
                  <a:lumMod val="60000"/>
                  <a:lumOff val="4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গ্রুপ-১৪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মৌলসমূহের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রাসায়নিক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ধর্মঃ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গ্রুপ-১৪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মৌলগুলো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তুলনামূলক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সক্রিয়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তবে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গ্রুপের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উপর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থেকে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নিচের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দিকে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সক্রিয়তার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বৃদ্ধি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ঘটে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গ্রুপ-১৪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মৌলগুলো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অক্সিজেন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পানি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হ্যালোজেন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হাইড্রোজেন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প্রভৃতির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বিক্রিয়া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SiO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, GeO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অম্লধর্মী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আচরন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+ 2NaOH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</m:t>
                        </m:r>
                      </m:e>
                    </m:groupCh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+H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, SnO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উভধর্মী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হিসেবে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আচরন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+ 4HCl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SnCl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4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+ 2H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,  SnO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+2NaOH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        </m:t>
                        </m:r>
                      </m:e>
                    </m:groupCh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Na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SnO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3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H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 , MO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জাতীয়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অক্সাইডগুলোর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মধ্যে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CO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প্রশম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GeO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অম্লধর্মী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এবং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SnO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PbO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উভধর্মী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অক্সাইড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। </a:t>
                </a:r>
              </a:p>
              <a:p>
                <a:pPr algn="ctr"/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C(s) + H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O(g)  </a:t>
                </a:r>
                <a14:m>
                  <m:oMath xmlns:m="http://schemas.openxmlformats.org/officeDocument/2006/math">
                    <m:groupChr>
                      <m:groupChrPr>
                        <m:chr m:val="→"/>
                        <m:vertJc m:val="bot"/>
                        <m:ctrlPr>
                          <a:rPr lang="en-US" sz="280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groupChrPr>
                      <m:e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  <m: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300</m:t>
                        </m:r>
                        <m:r>
                          <m:rPr>
                            <m:brk m:alnAt="2"/>
                          </m:rP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℃</m:t>
                        </m:r>
                        <m:r>
                          <a:rPr lang="en-US" sz="2800" b="0" i="1" smtClean="0">
                            <a:solidFill>
                              <a:srgbClr val="055B0F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groupChr>
                  </m:oMath>
                </a14:m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[ CO(g) + H</a:t>
                </a:r>
                <a:r>
                  <a:rPr lang="en-US" sz="2800" baseline="-250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2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(g)]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ওয়াটার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গ্যাস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নামে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পরিচিত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</a:p>
              <a:p>
                <a:pPr algn="ctr"/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কার্বনের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ব্যতিক্রমধর্মী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আচরনঃ</a:t>
                </a:r>
                <a:r>
                  <a:rPr lang="en-US" sz="2800" dirty="0" smtClean="0">
                    <a:solidFill>
                      <a:srgbClr val="C00000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পারমানবিক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ও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ব্যাসার্ধের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অস্বাভাবিক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ক্ষুদ্র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আকার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উচ্চতর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তড়ি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ৎ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ঋনাত্মকতা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উচ্চ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আয়নিকরন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বিভব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,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যোজ্যতা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কক্ষে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অরবিটালের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অনুপস্থিতি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।এ-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কারনে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অন্যান্য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তুলনায়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ব্যতিক্রমধর্মী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আচরন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যেমন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-(১)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রুপভেদ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হীরক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খুবই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শক্ত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(২)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সর্বোচ্চ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যোজ্যতা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৪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প্রদর্শন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কিন্তু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এ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গ্রপের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মৌলের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d-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অর্বিটাল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থাকায়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এদের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যোজ্যতা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৬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পর্যন্ত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প্রসারিত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হতে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পারে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(৩)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ক্যাটিনেশানঃ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এটি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অন্যতম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বৈশিষ্ট্য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অসংখ্য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কার্বন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পরমানু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পরস্পরের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সাথে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যুক্ত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হয়ে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দীর্ঘ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শিকল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গঠন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করার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ধর্মকে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ক্যাটিনেশান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</a:t>
                </a:r>
                <a:r>
                  <a:rPr lang="en-US" sz="2800" dirty="0" err="1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বলে</a:t>
                </a:r>
                <a:r>
                  <a:rPr lang="en-US" sz="2800" dirty="0" smtClean="0">
                    <a:solidFill>
                      <a:srgbClr val="055B0F"/>
                    </a:solidFill>
                    <a:latin typeface="NikoshBAN" panose="02000000000000000000" pitchFamily="2" charset="0"/>
                    <a:cs typeface="NikoshBAN" panose="02000000000000000000" pitchFamily="2" charset="0"/>
                  </a:rPr>
                  <a:t> ।    </a:t>
                </a:r>
                <a:endParaRPr lang="en-US" sz="2800" dirty="0">
                  <a:solidFill>
                    <a:srgbClr val="055B0F"/>
                  </a:solidFill>
                  <a:latin typeface="NikoshBAN" panose="02000000000000000000" pitchFamily="2" charset="0"/>
                  <a:cs typeface="NikoshBAN" panose="02000000000000000000" pitchFamily="2" charset="0"/>
                </a:endParaRPr>
              </a:p>
            </p:txBody>
          </p:sp>
        </mc:Choice>
        <mc:Fallback xmlns="">
          <p:sp>
            <p:nvSpPr>
              <p:cNvPr id="2" name="Rounded Rectangle 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0"/>
                <a:ext cx="12191999" cy="6858000"/>
              </a:xfrm>
              <a:prstGeom prst="round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MY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9859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animClr clrSpc="hsl" dir="cw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0" s="-12549" l="-25098"/>
                                      </p:by>
                                    </p:animClr>
                                    <p:set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721</TotalTime>
  <Words>724</Words>
  <Application>Microsoft Office PowerPoint</Application>
  <PresentationFormat>Widescreen</PresentationFormat>
  <Paragraphs>49</Paragraphs>
  <Slides>18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Cambria Math</vt:lpstr>
      <vt:lpstr>Century Gothic</vt:lpstr>
      <vt:lpstr>NikoshBAN</vt:lpstr>
      <vt:lpstr>Times New Roman</vt:lpstr>
      <vt:lpstr>Vrinda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shamrat</dc:creator>
  <cp:lastModifiedBy>shamrat</cp:lastModifiedBy>
  <cp:revision>91</cp:revision>
  <dcterms:created xsi:type="dcterms:W3CDTF">2018-03-15T15:08:21Z</dcterms:created>
  <dcterms:modified xsi:type="dcterms:W3CDTF">2019-10-17T13:28:58Z</dcterms:modified>
</cp:coreProperties>
</file>