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433" r:id="rId2"/>
    <p:sldId id="427" r:id="rId3"/>
    <p:sldId id="428" r:id="rId4"/>
    <p:sldId id="431" r:id="rId5"/>
    <p:sldId id="261" r:id="rId6"/>
    <p:sldId id="265" r:id="rId7"/>
    <p:sldId id="267" r:id="rId8"/>
    <p:sldId id="268" r:id="rId9"/>
    <p:sldId id="269" r:id="rId10"/>
    <p:sldId id="307" r:id="rId11"/>
    <p:sldId id="271" r:id="rId12"/>
    <p:sldId id="272" r:id="rId13"/>
    <p:sldId id="273" r:id="rId14"/>
    <p:sldId id="308" r:id="rId15"/>
    <p:sldId id="309" r:id="rId16"/>
    <p:sldId id="311" r:id="rId17"/>
    <p:sldId id="312" r:id="rId18"/>
    <p:sldId id="315" r:id="rId19"/>
    <p:sldId id="318" r:id="rId20"/>
    <p:sldId id="319" r:id="rId21"/>
    <p:sldId id="321" r:id="rId22"/>
    <p:sldId id="322" r:id="rId23"/>
    <p:sldId id="301" r:id="rId24"/>
    <p:sldId id="302" r:id="rId25"/>
    <p:sldId id="43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39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926ECD-1847-42DF-8FE0-43E71017F532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C90C1F-D75F-4002-8324-7E90211A5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076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14817A-6460-4EFD-8AE1-D57D09EC30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CF76496-DEB4-4496-9C58-ED8FBE8D0C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2DCAAE8-15C0-4BAA-A913-595F93D29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81C3B-1837-4A69-B928-820D7F3CCDB9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8A0DBFB-6D29-4DD7-BEE1-79E803770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4CD9637-7C0E-4017-9444-17E557B8E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ECB0-C837-4A6F-9249-BF984BE7A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951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306DEF-8D24-4882-9C91-5E2B6C8FB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9A44C65-637E-42FF-B13B-6445B676C5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EE61A0A-6155-4A96-9300-0C0C8C9D0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81C3B-1837-4A69-B928-820D7F3CCDB9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8034036-BF36-4D24-94B4-48F6906C6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0B8ECEA-2C54-44E4-B586-CF7BBDA6A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ECB0-C837-4A6F-9249-BF984BE7A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253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1E798D3-B83C-4D96-8C1B-70048216C0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319E536-22C1-45E0-82BC-89F09ECA5E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CED4227-3427-42AE-A263-B6686CBE1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81C3B-1837-4A69-B928-820D7F3CCDB9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6225FF0-0805-4D6F-8608-44D45D168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49013BC-C8D4-472E-AC71-7D12756EA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ECB0-C837-4A6F-9249-BF984BE7A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3707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4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AD101-B486-4161-B61D-8654002C3B4C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405AC-E188-484F-84B7-41E962443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433586"/>
      </p:ext>
    </p:extLst>
  </p:cSld>
  <p:clrMapOvr>
    <a:masterClrMapping/>
  </p:clrMapOvr>
  <p:transition spd="slow">
    <p:fade/>
    <p:sndAc>
      <p:stSnd>
        <p:snd r:embed="rId1" name="applause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EF33F5-3337-4A47-B3AA-046151BA0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3B548D9-220F-45B5-AB19-75DD6BA164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D55F840-5580-4187-8234-87E29B7FE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81C3B-1837-4A69-B928-820D7F3CCDB9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1A7E5CF-9CB2-4E73-8EF2-EEC5FDC1B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ED22E0-1891-4A3B-99DB-12283CFEF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ECB0-C837-4A6F-9249-BF984BE7A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877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100B9C-1250-47FB-9BA2-633B0A91A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5F00651-9812-48A9-BFA2-92CD84F83E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952B770-7F4B-4D8E-A4C3-C4E7444BD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81C3B-1837-4A69-B928-820D7F3CCDB9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5B2B7C1-1B6B-490C-999B-C89A58B60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E39B708-DD97-482E-B498-DFDD6DBB0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ECB0-C837-4A6F-9249-BF984BE7A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765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349900-1BBC-4A2B-929F-E40CC2BDD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BFCC3AA-14E3-4369-B815-96C03D5508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1F7FE3D-BF1A-4666-9B2D-F45A599DAD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3D51458-843A-4598-8894-CCDFEB4B7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81C3B-1837-4A69-B928-820D7F3CCDB9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7B984CE-E7B7-40AC-9786-6527A44AE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1CC7E6D-5796-474E-8F94-2F30EB968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ECB0-C837-4A6F-9249-BF984BE7A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541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29B5B1-A77C-4C2B-A350-9C428F2F1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41C6738-98EE-4CA1-8256-F745CA9271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61C3612-EFD6-47D9-95B5-DF41FDD07A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1896A43-4AF2-4C37-A977-69DF936FFA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E59C68B-EF0D-4373-9EE1-5731DA938E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1AC511F-1CEF-486C-8F1E-5DB9D9091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81C3B-1837-4A69-B928-820D7F3CCDB9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15A4D30-A86B-4849-8C80-B14225969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204B9E4-E24D-435E-ADB2-AAB7958C4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ECB0-C837-4A6F-9249-BF984BE7A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169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D64147-5057-4669-8A47-AEE3712BE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680ECB5-24C0-4EA9-A687-C0452E62A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81C3B-1837-4A69-B928-820D7F3CCDB9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48D5A7D-AC1A-4EED-ADE0-AAF95A4D3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B8CB929-05A7-4CE7-B042-AF254B443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ECB0-C837-4A6F-9249-BF984BE7A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498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FCE5A2A-469E-4D76-987A-E5F5DFAE8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81C3B-1837-4A69-B928-820D7F3CCDB9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42C0979-59A3-4298-9663-8FDEBAE0E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BAF6130-7B71-4918-BA44-3D069D699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ECB0-C837-4A6F-9249-BF984BE7A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732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510B6E-D2B3-4A12-86AA-B3FBA85C1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D9FC92C-D867-4B7B-AA23-35408E8AA4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7E46D4D-836D-4391-BA76-B72AE30137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E73EEDB-8792-42A5-B2D6-38016A28C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81C3B-1837-4A69-B928-820D7F3CCDB9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E3DA4AD-FB41-4883-B63B-BFA9A554C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72BE374-AA91-413D-9FE9-ACEF10033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ECB0-C837-4A6F-9249-BF984BE7A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880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B55974-D3D4-432F-9116-6EF0944D6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B3859E8-1466-472A-AA39-1F57F4A7C0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8400ECE-FD31-4452-A3FA-4E2AC61405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E72514A-E30B-4B4A-8EF8-B88236B32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81C3B-1837-4A69-B928-820D7F3CCDB9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4EFD992-4B57-4B88-9034-C6938EA11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A9A6B32-0D71-4146-90EF-813A05C23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ECB0-C837-4A6F-9249-BF984BE7A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79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8812098-BF6A-4586-BE14-B106E4DA7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C2061D8-DDA5-4B8D-91C0-ADEAD58EB1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D7FD279-9D5B-43E7-B4DA-4888C0F52D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681C3B-1837-4A69-B928-820D7F3CCDB9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97BE0A5-5CBF-4481-82AF-0ACC1A7C95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C17DD10-3617-4289-8D76-2B94E7E399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FECB0-C837-4A6F-9249-BF984BE7A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633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0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25.jpeg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1.png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  <a14:imgEffect>
                      <a14:colorTemperature colorTemp="72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73" y="349163"/>
            <a:ext cx="11248372" cy="65088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0373657">
            <a:off x="-19327" y="240600"/>
            <a:ext cx="4945849" cy="452431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9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ক্লাশে</a:t>
            </a:r>
            <a:r>
              <a:rPr lang="en-US" sz="9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9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9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214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455102" y="100208"/>
            <a:ext cx="6175331" cy="774562"/>
          </a:xfr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 পদ্ধতিতে গড় নির্ণয় কর।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24577493"/>
              </p:ext>
            </p:extLst>
          </p:nvPr>
        </p:nvGraphicFramePr>
        <p:xfrm>
          <a:off x="2730674" y="954580"/>
          <a:ext cx="5832648" cy="5258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11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7325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69428">
                <a:tc>
                  <a:txBody>
                    <a:bodyPr/>
                    <a:lstStyle/>
                    <a:p>
                      <a:pPr algn="ctr"/>
                      <a:r>
                        <a:rPr lang="bn-BD" sz="3200" b="0" dirty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শ্রেণি</a:t>
                      </a:r>
                      <a:endParaRPr lang="en-US" sz="3200" b="0" dirty="0">
                        <a:solidFill>
                          <a:srgbClr val="00B0F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b="0" dirty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ঘটন</a:t>
                      </a:r>
                      <a:r>
                        <a:rPr lang="bn-BD" sz="3200" b="0" baseline="0" dirty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সংখ্যা</a:t>
                      </a:r>
                      <a:endParaRPr lang="en-US" sz="3200" b="0" dirty="0">
                        <a:solidFill>
                          <a:srgbClr val="00B0F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9912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20-29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NikoshBAN" panose="02000000000000000000" pitchFamily="2" charset="0"/>
                        <a:ea typeface="+mn-ea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9912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30-39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NikoshBAN" panose="02000000000000000000" pitchFamily="2" charset="0"/>
                        <a:ea typeface="+mn-ea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4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9912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40-49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5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19912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50-59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NikoshBAN" panose="02000000000000000000" pitchFamily="2" charset="0"/>
                        <a:ea typeface="+mn-ea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4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19912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60-69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NikoshBAN" panose="02000000000000000000" pitchFamily="2" charset="0"/>
                        <a:ea typeface="+mn-ea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7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19912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70-79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NikoshBAN" panose="02000000000000000000" pitchFamily="2" charset="0"/>
                        <a:ea typeface="+mn-ea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2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19912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80-89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NikoshBAN" panose="02000000000000000000" pitchFamily="2" charset="0"/>
                        <a:ea typeface="+mn-ea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3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19912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90-99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NikoshBAN" panose="02000000000000000000" pitchFamily="2" charset="0"/>
                        <a:ea typeface="+mn-ea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3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19912">
                <a:tc>
                  <a:txBody>
                    <a:bodyPr/>
                    <a:lstStyle/>
                    <a:p>
                      <a:pPr algn="ctr"/>
                      <a:r>
                        <a:rPr lang="bn-BD" sz="28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মোট</a:t>
                      </a:r>
                      <a:endParaRPr lang="en-US" sz="28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30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EA130-D42B-49D7-93B8-03B236E496C8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30674" cy="62129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005" y="100208"/>
            <a:ext cx="3118981" cy="6300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9492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60667" y="184340"/>
            <a:ext cx="11296871" cy="464234"/>
          </a:xfr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 পদ্ধতিতে গড়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ধাপ বিচ্যুতি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নির্ণয়ের প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দ্ধ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তি বিশ্লেষণ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0584156"/>
              </p:ext>
            </p:extLst>
          </p:nvPr>
        </p:nvGraphicFramePr>
        <p:xfrm>
          <a:off x="1045441" y="921083"/>
          <a:ext cx="10101117" cy="576810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5697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363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0352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2033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08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66880">
                <a:tc>
                  <a:txBody>
                    <a:bodyPr/>
                    <a:lstStyle/>
                    <a:p>
                      <a:r>
                        <a:rPr lang="bn-BD" sz="2000" dirty="0">
                          <a:latin typeface="NikoshBAN" pitchFamily="2" charset="0"/>
                          <a:cs typeface="NikoshBAN" pitchFamily="2" charset="0"/>
                        </a:rPr>
                        <a:t>শ্রেণি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>
                          <a:latin typeface="NikoshBAN" pitchFamily="2" charset="0"/>
                          <a:cs typeface="NikoshBAN" pitchFamily="2" charset="0"/>
                        </a:rPr>
                        <a:t>ঘটন</a:t>
                      </a:r>
                      <a:r>
                        <a:rPr lang="bn-BD" sz="2000" baseline="0" dirty="0">
                          <a:latin typeface="NikoshBAN" pitchFamily="2" charset="0"/>
                          <a:cs typeface="NikoshBAN" pitchFamily="2" charset="0"/>
                        </a:rPr>
                        <a:t> সংখ্যা</a:t>
                      </a:r>
                    </a:p>
                    <a:p>
                      <a:pPr algn="ctr"/>
                      <a:r>
                        <a:rPr lang="bn-BD" sz="2000" baseline="0" dirty="0">
                          <a:latin typeface="NikoshBAN" pitchFamily="2" charset="0"/>
                          <a:cs typeface="NikoshBAN" pitchFamily="2" charset="0"/>
                        </a:rPr>
                        <a:t>(</a:t>
                      </a:r>
                      <a:r>
                        <a:rPr lang="en-US" sz="2000" baseline="0" dirty="0">
                          <a:latin typeface="NikoshBAN" pitchFamily="2" charset="0"/>
                          <a:cs typeface="NikoshBAN" pitchFamily="2" charset="0"/>
                        </a:rPr>
                        <a:t>f </a:t>
                      </a:r>
                      <a:r>
                        <a:rPr lang="en-US" sz="2000" baseline="-25000" dirty="0">
                          <a:latin typeface="NikoshBAN" pitchFamily="2" charset="0"/>
                          <a:cs typeface="NikoshBAN" pitchFamily="2" charset="0"/>
                        </a:rPr>
                        <a:t>i   </a:t>
                      </a:r>
                      <a:r>
                        <a:rPr lang="en-US" sz="2000" baseline="0" dirty="0">
                          <a:latin typeface="NikoshBAN" pitchFamily="2" charset="0"/>
                          <a:cs typeface="NikoshBAN" pitchFamily="2" charset="0"/>
                        </a:rPr>
                        <a:t>)</a:t>
                      </a:r>
                      <a:endParaRPr lang="en-US" sz="2000" b="0" baseline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bn-BD" sz="2000" dirty="0">
                          <a:latin typeface="NikoshBAN" pitchFamily="2" charset="0"/>
                          <a:cs typeface="NikoshBAN" pitchFamily="2" charset="0"/>
                        </a:rPr>
                        <a:t>শ্রেণির</a:t>
                      </a:r>
                      <a:r>
                        <a:rPr lang="bn-BD" sz="2000" baseline="0" dirty="0">
                          <a:latin typeface="NikoshBAN" pitchFamily="2" charset="0"/>
                          <a:cs typeface="NikoshBAN" pitchFamily="2" charset="0"/>
                        </a:rPr>
                        <a:t> মধ্যবিন্দু</a:t>
                      </a:r>
                      <a:endParaRPr lang="en-US" sz="2000" baseline="0" dirty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l"/>
                      <a:r>
                        <a:rPr lang="en-US" sz="2000" baseline="0" dirty="0">
                          <a:latin typeface="NikoshBAN" pitchFamily="2" charset="0"/>
                          <a:cs typeface="NikoshBAN" pitchFamily="2" charset="0"/>
                        </a:rPr>
                        <a:t>( x </a:t>
                      </a:r>
                      <a:r>
                        <a:rPr lang="en-US" sz="2000" baseline="-25000" dirty="0">
                          <a:latin typeface="NikoshBAN" pitchFamily="2" charset="0"/>
                          <a:cs typeface="NikoshBAN" pitchFamily="2" charset="0"/>
                        </a:rPr>
                        <a:t> i </a:t>
                      </a:r>
                      <a:r>
                        <a:rPr lang="en-US" sz="2000" baseline="0" dirty="0">
                          <a:latin typeface="NikoshBAN" pitchFamily="2" charset="0"/>
                          <a:cs typeface="NikoshBAN" pitchFamily="2" charset="0"/>
                        </a:rPr>
                        <a:t>)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000" dirty="0">
                          <a:latin typeface="NikoshBAN" pitchFamily="2" charset="0"/>
                          <a:cs typeface="NikoshBAN" pitchFamily="2" charset="0"/>
                        </a:rPr>
                        <a:t>ঘটন</a:t>
                      </a:r>
                      <a:r>
                        <a:rPr lang="bn-BD" sz="2000" baseline="0" dirty="0">
                          <a:latin typeface="NikoshBAN" pitchFamily="2" charset="0"/>
                          <a:cs typeface="NikoshBAN" pitchFamily="2" charset="0"/>
                        </a:rPr>
                        <a:t> সংখ্যা</a:t>
                      </a:r>
                      <a:r>
                        <a:rPr lang="en-US" sz="2000" baseline="0" dirty="0">
                          <a:latin typeface="NikoshBAN" pitchFamily="2" charset="0"/>
                          <a:cs typeface="NikoshBAN" pitchFamily="2" charset="0"/>
                        </a:rPr>
                        <a:t> ×</a:t>
                      </a:r>
                      <a:r>
                        <a:rPr lang="bn-BD" sz="2000" dirty="0">
                          <a:latin typeface="NikoshBAN" pitchFamily="2" charset="0"/>
                          <a:cs typeface="NikoshBAN" pitchFamily="2" charset="0"/>
                        </a:rPr>
                        <a:t>বিচ্যুতি 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>
                          <a:latin typeface="NikoshBAN" pitchFamily="2" charset="0"/>
                          <a:cs typeface="NikoshBAN" pitchFamily="2" charset="0"/>
                        </a:rPr>
                        <a:t>(f </a:t>
                      </a:r>
                      <a:r>
                        <a:rPr lang="en-US" sz="2000" baseline="-25000" dirty="0">
                          <a:latin typeface="NikoshBAN" pitchFamily="2" charset="0"/>
                          <a:cs typeface="NikoshBAN" pitchFamily="2" charset="0"/>
                        </a:rPr>
                        <a:t>i </a:t>
                      </a:r>
                      <a:r>
                        <a:rPr lang="en-US" sz="2000" baseline="0" dirty="0">
                          <a:latin typeface="NikoshBAN" pitchFamily="2" charset="0"/>
                          <a:cs typeface="NikoshBAN" pitchFamily="2" charset="0"/>
                        </a:rPr>
                        <a:t>× u </a:t>
                      </a:r>
                      <a:r>
                        <a:rPr lang="en-US" sz="2000" baseline="-25000" dirty="0">
                          <a:latin typeface="NikoshBAN" pitchFamily="2" charset="0"/>
                          <a:cs typeface="NikoshBAN" pitchFamily="2" charset="0"/>
                        </a:rPr>
                        <a:t>i</a:t>
                      </a:r>
                      <a:r>
                        <a:rPr lang="en-US" sz="2000" baseline="0" dirty="0">
                          <a:latin typeface="NikoshBAN" pitchFamily="2" charset="0"/>
                          <a:cs typeface="NikoshBAN" pitchFamily="2" charset="0"/>
                        </a:rPr>
                        <a:t>)</a:t>
                      </a:r>
                      <a:endParaRPr lang="en-US" sz="2000" b="0" baseline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988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20-29</a:t>
                      </a:r>
                      <a:endParaRPr lang="en-US" sz="2000" b="0" i="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</a:t>
                      </a:r>
                      <a:endParaRPr lang="en-US" sz="2000" b="0" i="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24.5 ( x</a:t>
                      </a:r>
                      <a:r>
                        <a:rPr lang="en-US" sz="2000" baseline="-25000" dirty="0"/>
                        <a:t>1</a:t>
                      </a:r>
                      <a:r>
                        <a:rPr lang="en-US" sz="2000" dirty="0"/>
                        <a:t> )</a:t>
                      </a:r>
                      <a:endParaRPr lang="en-US" sz="2000" b="0" i="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-8</a:t>
                      </a:r>
                      <a:endParaRPr lang="en-US" sz="2000" b="0" i="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988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30-39</a:t>
                      </a:r>
                      <a:endParaRPr lang="en-US" sz="2000" b="0" i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</a:t>
                      </a:r>
                      <a:endParaRPr lang="en-US" sz="2000" b="0" i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34.5 ( x</a:t>
                      </a:r>
                      <a:r>
                        <a:rPr lang="en-US" sz="2000" baseline="-25000" dirty="0"/>
                        <a:t>2</a:t>
                      </a:r>
                      <a:r>
                        <a:rPr lang="en-US" sz="2000" dirty="0"/>
                        <a:t> )</a:t>
                      </a:r>
                      <a:endParaRPr lang="en-US" sz="2000" b="0" i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-12</a:t>
                      </a:r>
                      <a:endParaRPr lang="en-US" sz="2000" b="0" i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8713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40-49</a:t>
                      </a:r>
                      <a:endParaRPr lang="en-US" sz="2000" b="0" i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</a:t>
                      </a:r>
                      <a:endParaRPr lang="en-US" sz="2000" b="0" i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44.5 ( x</a:t>
                      </a:r>
                      <a:r>
                        <a:rPr lang="en-US" sz="2000" baseline="-25000" dirty="0"/>
                        <a:t>3</a:t>
                      </a:r>
                      <a:r>
                        <a:rPr lang="en-US" sz="2000" dirty="0"/>
                        <a:t> )</a:t>
                      </a:r>
                      <a:endParaRPr lang="en-US" sz="2000" b="0" i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-10</a:t>
                      </a:r>
                      <a:endParaRPr lang="en-US" sz="2000" b="0" i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7988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50-59</a:t>
                      </a:r>
                      <a:endParaRPr lang="en-US" sz="2000" b="0" i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</a:t>
                      </a:r>
                      <a:endParaRPr lang="en-US" sz="2000" b="0" i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54.5 ( x</a:t>
                      </a:r>
                      <a:r>
                        <a:rPr lang="en-US" sz="2000" baseline="-25000" dirty="0"/>
                        <a:t>4</a:t>
                      </a:r>
                      <a:r>
                        <a:rPr lang="en-US" sz="2000" dirty="0"/>
                        <a:t>)</a:t>
                      </a:r>
                      <a:endParaRPr lang="en-US" sz="2000" b="0" i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-4</a:t>
                      </a:r>
                      <a:endParaRPr lang="en-US" sz="2000" b="0" i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7988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 60-69</a:t>
                      </a:r>
                      <a:endParaRPr lang="en-US" sz="2000" b="0" i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7</a:t>
                      </a:r>
                      <a:endParaRPr lang="en-US" sz="2000" b="0" i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64.5 ( x</a:t>
                      </a:r>
                      <a:r>
                        <a:rPr lang="en-US" sz="2000" baseline="-25000" dirty="0"/>
                        <a:t>5</a:t>
                      </a:r>
                      <a:r>
                        <a:rPr lang="en-US" sz="2000" baseline="0" dirty="0"/>
                        <a:t> = a </a:t>
                      </a:r>
                      <a:r>
                        <a:rPr lang="en-US" sz="2000" dirty="0"/>
                        <a:t>)</a:t>
                      </a:r>
                      <a:endParaRPr lang="en-US" sz="2000" b="0" i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  <a:endParaRPr lang="en-US" sz="2000" b="0" i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7988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70-79</a:t>
                      </a:r>
                      <a:endParaRPr lang="en-US" sz="2000" b="0" i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</a:t>
                      </a:r>
                      <a:endParaRPr lang="en-US" sz="2000" b="0" i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74.5 ( x</a:t>
                      </a:r>
                      <a:r>
                        <a:rPr lang="en-US" sz="2000" baseline="-25000" dirty="0"/>
                        <a:t>6</a:t>
                      </a:r>
                      <a:r>
                        <a:rPr lang="en-US" sz="2000" dirty="0"/>
                        <a:t> )</a:t>
                      </a:r>
                      <a:endParaRPr lang="en-US" sz="2000" b="0" i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</a:t>
                      </a:r>
                      <a:endParaRPr lang="en-US" sz="2000" b="0" i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7988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80-89</a:t>
                      </a:r>
                      <a:endParaRPr lang="en-US" sz="2000" b="0" i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</a:t>
                      </a:r>
                      <a:endParaRPr lang="en-US" sz="2000" b="0" i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84.5 ( x</a:t>
                      </a:r>
                      <a:r>
                        <a:rPr lang="en-US" sz="2000" baseline="-25000" dirty="0"/>
                        <a:t>7</a:t>
                      </a:r>
                      <a:r>
                        <a:rPr lang="en-US" sz="2000" dirty="0"/>
                        <a:t>)</a:t>
                      </a:r>
                      <a:endParaRPr lang="en-US" sz="2000" b="0" i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</a:t>
                      </a:r>
                      <a:endParaRPr lang="en-US" sz="2000" b="0" i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7988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90-99</a:t>
                      </a:r>
                      <a:endParaRPr lang="en-US" sz="2000" b="0" i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</a:t>
                      </a:r>
                      <a:endParaRPr lang="en-US" sz="2000" b="0" i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94.5 ( x</a:t>
                      </a:r>
                      <a:r>
                        <a:rPr lang="en-US" sz="2000" baseline="-25000" dirty="0"/>
                        <a:t>8</a:t>
                      </a:r>
                      <a:r>
                        <a:rPr lang="en-US" sz="2000" dirty="0"/>
                        <a:t> )</a:t>
                      </a:r>
                      <a:endParaRPr lang="en-US" sz="2000" b="0" i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9</a:t>
                      </a:r>
                      <a:endParaRPr lang="en-US" sz="2000" b="0" i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2075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K=8</a:t>
                      </a:r>
                      <a:endParaRPr lang="en-US" sz="2000" b="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n= 30</a:t>
                      </a:r>
                      <a:endParaRPr lang="en-US" sz="2000" b="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EA130-D42B-49D7-93B8-03B236E496C8}" type="slidenum">
              <a:rPr lang="en-US" sz="800" smtClean="0"/>
              <a:pPr/>
              <a:t>11</a:t>
            </a:fld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18525027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1" y="556591"/>
                <a:ext cx="10572058" cy="5799759"/>
              </a:xfr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endParaRPr lang="en-US" sz="36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মনেকরি, গড়টি (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60-69) </a:t>
                </a:r>
                <a:r>
                  <a:rPr lang="bn-BD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শ্রেণিতে রয়েছে। </a:t>
                </a:r>
              </a:p>
              <a:p>
                <a:r>
                  <a:rPr lang="bn-BD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 শ্রেণির মধ্যবিন্দু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= 64.5</a:t>
                </a:r>
                <a:r>
                  <a:rPr lang="bn-BD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∴</a:t>
                </a:r>
                <a:r>
                  <a:rPr lang="bn-BD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অনুমিত গড় ,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a </a:t>
                </a:r>
                <a:r>
                  <a:rPr lang="bn-BD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64.5</a:t>
                </a:r>
                <a:r>
                  <a:rPr lang="bn-BD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। </a:t>
                </a:r>
              </a:p>
              <a:p>
                <a:r>
                  <a:rPr lang="bn-BD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এখানে,</a:t>
                </a:r>
                <a:endParaRPr lang="en-US" sz="36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0" indent="0">
                  <a:buNone/>
                </a:pPr>
                <a:r>
                  <a:rPr lang="bn-BD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শ্রেণি ব্যবধান , 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h=10</a:t>
                </a:r>
              </a:p>
              <a:p>
                <a:pPr marL="0" indent="0">
                  <a:buNone/>
                </a:pPr>
                <a:r>
                  <a:rPr lang="bn-BD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ঘটন সংখ্যার সমষ্টি , 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n=30</a:t>
                </a:r>
              </a:p>
              <a:p>
                <a:pPr marL="0" indent="0">
                  <a:buNone/>
                </a:pPr>
                <a:r>
                  <a:rPr lang="bn-BD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ঘটন সংখ্যা ও বিচ্যুতি সংখ্যার গুনফলের সমষ্টি,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3600" b="1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3600" b="1" i="0">
                            <a:latin typeface="Cambria Math"/>
                          </a:rPr>
                          <m:t>𝐢</m:t>
                        </m:r>
                        <m:r>
                          <a:rPr lang="en-US" sz="3600" b="1" i="0">
                            <a:latin typeface="Cambria Math"/>
                          </a:rPr>
                          <m:t>=</m:t>
                        </m:r>
                        <m:r>
                          <a:rPr lang="en-US" sz="3600" b="1" i="0">
                            <a:latin typeface="Cambria Math"/>
                          </a:rPr>
                          <m:t>𝟏</m:t>
                        </m:r>
                      </m:sub>
                      <m:sup>
                        <m:r>
                          <a:rPr lang="en-US" sz="3600" b="1" i="0">
                            <a:latin typeface="Cambria Math"/>
                          </a:rPr>
                          <m:t>𝐤</m:t>
                        </m:r>
                      </m:sup>
                      <m:e>
                        <m:r>
                          <m:rPr>
                            <m:nor/>
                          </m:rPr>
                          <a:rPr lang="en-US" sz="3600" b="1" dirty="0"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3600" b="1" dirty="0"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f</m:t>
                        </m:r>
                        <m:r>
                          <m:rPr>
                            <m:nor/>
                          </m:rPr>
                          <a:rPr lang="en-US" sz="3600" b="1" dirty="0"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 b="1" baseline="-25000" dirty="0"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sz="3600" b="1" baseline="-25000" dirty="0"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 b="1" dirty="0"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u</m:t>
                        </m:r>
                        <m:r>
                          <m:rPr>
                            <m:nor/>
                          </m:rPr>
                          <a:rPr lang="en-US" sz="3600" b="1" dirty="0"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 b="1" baseline="-25000" dirty="0"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bn-BD" sz="3600" b="1" baseline="-25000" dirty="0"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 b="1" dirty="0"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) </m:t>
                        </m:r>
                      </m:e>
                    </m:nary>
                  </m:oMath>
                </a14:m>
                <a:r>
                  <a:rPr lang="bn-BD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-17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1" y="556591"/>
                <a:ext cx="10572058" cy="5799759"/>
              </a:xfrm>
              <a:blipFill rotWithShape="1">
                <a:blip r:embed="rId2"/>
                <a:stretch>
                  <a:fillRect l="-17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EA130-D42B-49D7-93B8-03B236E496C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4777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43243" y="607792"/>
                <a:ext cx="11017348" cy="6095463"/>
              </a:xfr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endParaRPr lang="en-US" sz="32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0" indent="0">
                  <a:buNone/>
                </a:pP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∴</a:t>
                </a:r>
                <a:r>
                  <a:rPr lang="bn-BD" sz="4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গড় , </a:t>
                </a:r>
                <a:r>
                  <a:rPr lang="en-US" sz="4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M = a+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latin typeface="Cambria Math"/>
                          </a:rPr>
                          <m:t>𝒏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sz="4800" b="1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4800" b="1" i="1">
                            <a:latin typeface="Cambria Math"/>
                          </a:rPr>
                          <m:t>𝒊</m:t>
                        </m:r>
                        <m:r>
                          <a:rPr lang="en-US" sz="4800" b="1" i="1">
                            <a:latin typeface="Cambria Math"/>
                          </a:rPr>
                          <m:t>=</m:t>
                        </m:r>
                        <m:r>
                          <a:rPr lang="en-US" sz="4800" b="1" i="1">
                            <a:latin typeface="Cambria Math"/>
                          </a:rPr>
                          <m:t>𝟏</m:t>
                        </m:r>
                      </m:sub>
                      <m:sup>
                        <m:r>
                          <a:rPr lang="en-US" sz="4800" b="1" i="1">
                            <a:latin typeface="Cambria Math"/>
                          </a:rPr>
                          <m:t>𝒌</m:t>
                        </m:r>
                      </m:sup>
                      <m:e>
                        <m:r>
                          <m:rPr>
                            <m:nor/>
                          </m:rPr>
                          <a:rPr lang="en-US" sz="4800" b="1" dirty="0"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4800" b="1" dirty="0"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f</m:t>
                        </m:r>
                        <m:r>
                          <m:rPr>
                            <m:nor/>
                          </m:rPr>
                          <a:rPr lang="en-US" sz="4800" b="1" dirty="0"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800" b="1" baseline="-25000" dirty="0"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sz="4800" b="1" baseline="-25000" dirty="0"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800" b="1" dirty="0"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u</m:t>
                        </m:r>
                        <m:r>
                          <m:rPr>
                            <m:nor/>
                          </m:rPr>
                          <a:rPr lang="en-US" sz="4800" b="1" dirty="0"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800" b="1" baseline="-25000" dirty="0"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bn-BD" sz="4800" b="1" baseline="-25000" dirty="0"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800" b="1" dirty="0"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) </m:t>
                        </m:r>
                      </m:e>
                    </m:nary>
                  </m:oMath>
                </a14:m>
                <a:r>
                  <a:rPr lang="en-US" sz="4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h</a:t>
                </a:r>
              </a:p>
              <a:p>
                <a:pPr marL="0" indent="0">
                  <a:buNone/>
                </a:pPr>
                <a:r>
                  <a:rPr lang="en-US" sz="4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= 64.5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b="1" i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4800" b="1" i="0">
                            <a:latin typeface="Cambria Math"/>
                          </a:rPr>
                          <m:t>𝟑𝟎</m:t>
                        </m:r>
                      </m:den>
                    </m:f>
                  </m:oMath>
                </a14:m>
                <a:r>
                  <a:rPr lang="en-US" sz="4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×(-17) ×10</a:t>
                </a:r>
              </a:p>
              <a:p>
                <a:pPr marL="0" indent="0">
                  <a:buNone/>
                </a:pPr>
                <a:r>
                  <a:rPr lang="en-US" sz="4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= 64.5 + (-0.57) ×10</a:t>
                </a:r>
              </a:p>
              <a:p>
                <a:pPr marL="0" indent="0">
                  <a:buNone/>
                </a:pPr>
                <a:r>
                  <a:rPr lang="en-US" sz="4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= 64.5 – 5.7</a:t>
                </a:r>
              </a:p>
              <a:p>
                <a:pPr marL="0" indent="0">
                  <a:buNone/>
                </a:pPr>
                <a:r>
                  <a:rPr lang="en-US" sz="4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= 58.8</a:t>
                </a:r>
              </a:p>
              <a:p>
                <a:endParaRPr lang="en-US" sz="32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43243" y="607792"/>
                <a:ext cx="11017348" cy="6095463"/>
              </a:xfrm>
              <a:blipFill>
                <a:blip r:embed="rId2"/>
                <a:stretch>
                  <a:fillRect l="-1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EA130-D42B-49D7-93B8-03B236E496C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1243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01040" y="318770"/>
            <a:ext cx="10789920" cy="168976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সমস্যা </a:t>
            </a:r>
            <a:r>
              <a:rPr lang="bn-BD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একটি বিদ্যালয়ের অর্ধ বার্ষিকী পরীক্ষায় 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150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জন ছাত্রের গণিতে প্রাপ্ত নম্বর নিম্নরুপ – 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735503" y="4272695"/>
            <a:ext cx="10755455" cy="141065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ক) প্রচুরক নির্ণয়ের সূত্রটি লিখে প্রতীক গুলোর অর্থ ব্যাখ্যা কর।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খ)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উপাত্ত গুলোর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প্রচুরক নির্ণয় কর।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0109798"/>
              </p:ext>
            </p:extLst>
          </p:nvPr>
        </p:nvGraphicFramePr>
        <p:xfrm>
          <a:off x="735504" y="2428419"/>
          <a:ext cx="10755455" cy="11025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29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8492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126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2175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4412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59886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17014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05580">
                <a:tc>
                  <a:txBody>
                    <a:bodyPr/>
                    <a:lstStyle/>
                    <a:p>
                      <a:r>
                        <a:rPr lang="bn-BD" sz="2000" b="1" i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শ্রেণি</a:t>
                      </a:r>
                      <a:endParaRPr lang="en-US" sz="2000" b="1" i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21-30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31-40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41-50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51-60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61-70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71-80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6992">
                <a:tc>
                  <a:txBody>
                    <a:bodyPr/>
                    <a:lstStyle/>
                    <a:p>
                      <a:r>
                        <a:rPr lang="bn-BD" sz="2400" b="1" i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গণসংখ্যা</a:t>
                      </a:r>
                      <a:r>
                        <a:rPr lang="bn-BD" sz="24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EA130-D42B-49D7-93B8-03B236E496C8}" type="slidenum">
              <a:rPr lang="en-US" sz="900" smtClean="0"/>
              <a:pPr/>
              <a:t>14</a:t>
            </a:fld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5349807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305951" y="501650"/>
            <a:ext cx="3322320" cy="922114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ক) এর সমাধান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3"/>
              <p:cNvSpPr txBox="1">
                <a:spLocks/>
              </p:cNvSpPr>
              <p:nvPr/>
            </p:nvSpPr>
            <p:spPr>
              <a:xfrm>
                <a:off x="1188838" y="2006503"/>
                <a:ext cx="10292095" cy="4349847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bn-BD" sz="4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প্রচুরক নির্ণয়ের সূত্রটি হল নিম্নরুপ - 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bn-BD" sz="4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প্রচুরক = </a:t>
                </a:r>
                <a:r>
                  <a:rPr lang="en-US" sz="4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L+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bn-BD" sz="4000" b="1" i="1">
                            <a:latin typeface="Cambria Math"/>
                          </a:rPr>
                        </m:ctrlPr>
                      </m:boxPr>
                      <m:e>
                        <m:f>
                          <m:fPr>
                            <m:ctrlPr>
                              <a:rPr lang="bn-BD" sz="4000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000" b="1" i="0">
                                <a:latin typeface="Cambria Math"/>
                              </a:rPr>
                              <m:t>𝐟</m:t>
                            </m:r>
                            <m:r>
                              <a:rPr lang="en-US" sz="4000" b="1" i="0" baseline="-25000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000" b="1" i="0">
                                <a:latin typeface="Cambria Math"/>
                              </a:rPr>
                              <m:t>𝐟</m:t>
                            </m:r>
                            <m:r>
                              <a:rPr lang="en-US" sz="4000" b="1" i="0" baseline="-25000">
                                <a:latin typeface="Cambria Math"/>
                              </a:rPr>
                              <m:t>𝟏</m:t>
                            </m:r>
                            <m:r>
                              <a:rPr lang="en-US" sz="4000" b="1" i="0">
                                <a:latin typeface="Cambria Math"/>
                              </a:rPr>
                              <m:t>+</m:t>
                            </m:r>
                            <m:r>
                              <a:rPr lang="en-US" sz="4000" b="1" i="0" baseline="-25000">
                                <a:latin typeface="Cambria Math"/>
                              </a:rPr>
                              <m:t>𝐟𝟐</m:t>
                            </m:r>
                          </m:den>
                        </m:f>
                      </m:e>
                    </m:box>
                  </m:oMath>
                </a14:m>
                <a:r>
                  <a:rPr lang="bn-BD" sz="4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×</a:t>
                </a:r>
                <a:r>
                  <a:rPr lang="en-US" sz="4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h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bn-BD" sz="4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যেখানে , </a:t>
                </a:r>
                <a:r>
                  <a:rPr lang="en-US" sz="4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L= </a:t>
                </a:r>
                <a:r>
                  <a:rPr lang="bn-BD" sz="4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প্রচুরক শ্রেণির নিম্নসীমা </a:t>
                </a:r>
                <a:endParaRPr lang="en-US" sz="40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a:rPr lang="en-US" sz="4000" b="1" i="0">
                        <a:latin typeface="Cambria Math"/>
                      </a:rPr>
                      <m:t>𝐟</m:t>
                    </m:r>
                    <m:r>
                      <a:rPr lang="en-US" sz="4000" b="1" i="0" baseline="-25000">
                        <a:latin typeface="Cambria Math"/>
                      </a:rPr>
                      <m:t>𝟏</m:t>
                    </m:r>
                  </m:oMath>
                </a14:m>
                <a:r>
                  <a:rPr lang="bn-BD" sz="4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= প্রচুরক শ্রেণি ও তার পুর্ববর্তী শ্রেণির যোজিত ঘটন সংখ্যা 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a:rPr lang="en-US" sz="4000" b="1" i="0">
                        <a:latin typeface="Cambria Math"/>
                      </a:rPr>
                      <m:t>𝐟</m:t>
                    </m:r>
                    <m:r>
                      <a:rPr lang="en-US" sz="4000" b="1" i="0" baseline="-25000">
                        <a:latin typeface="Cambria Math"/>
                      </a:rPr>
                      <m:t>𝟐</m:t>
                    </m:r>
                  </m:oMath>
                </a14:m>
                <a:r>
                  <a:rPr lang="bn-BD" sz="4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= প্রচুরক শ্রেণি ও তার পরবর্তী শ্রেণির যোজিত ঘটন সংখ্যা</a:t>
                </a:r>
                <a:endParaRPr lang="en-US" sz="40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4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h = </a:t>
                </a:r>
                <a:r>
                  <a:rPr lang="bn-BD" sz="4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শ্রেণি ব্যাপ্তি 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bn-BD" sz="40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bn-BD" sz="40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838" y="2006503"/>
                <a:ext cx="10292095" cy="4349847"/>
              </a:xfrm>
              <a:prstGeom prst="rect">
                <a:avLst/>
              </a:prstGeom>
              <a:blipFill>
                <a:blip r:embed="rId4"/>
                <a:stretch>
                  <a:fillRect l="-2012" t="-3352" b="-4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6038850" y="3321050"/>
          <a:ext cx="120936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4" name="Equation" r:id="rId5" imgW="114151" imgH="215619" progId="Equation.3">
                  <p:embed/>
                </p:oleObj>
              </mc:Choice>
              <mc:Fallback>
                <p:oleObj name="Equation" r:id="rId5" imgW="114151" imgH="215619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8850" y="3321050"/>
                        <a:ext cx="120936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6038850" y="3321050"/>
          <a:ext cx="120936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5" name="Equation" r:id="rId7" imgW="114151" imgH="215619" progId="Equation.3">
                  <p:embed/>
                </p:oleObj>
              </mc:Choice>
              <mc:Fallback>
                <p:oleObj name="Equation" r:id="rId7" imgW="114151" imgH="215619" progId="Equation.3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8850" y="3321050"/>
                        <a:ext cx="120936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EA130-D42B-49D7-93B8-03B236E496C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0976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0768" y="316841"/>
            <a:ext cx="2548597" cy="778098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প্রচুরক নির্ণয়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32717630"/>
              </p:ext>
            </p:extLst>
          </p:nvPr>
        </p:nvGraphicFramePr>
        <p:xfrm>
          <a:off x="1360768" y="1381539"/>
          <a:ext cx="4895615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50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705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শ্রেণি</a:t>
                      </a:r>
                      <a:endParaRPr lang="en-US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172001" marR="172001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b="1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ঘটন</a:t>
                      </a:r>
                      <a:r>
                        <a:rPr lang="bn-BD" sz="2400" b="1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সংখ্যা</a:t>
                      </a:r>
                      <a:endParaRPr lang="en-US" sz="2400" b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marL="172001" marR="172001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21-30</a:t>
                      </a:r>
                    </a:p>
                  </a:txBody>
                  <a:tcPr marL="172001" marR="172001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172001" marR="172001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31-40</a:t>
                      </a:r>
                    </a:p>
                  </a:txBody>
                  <a:tcPr marL="172001" marR="172001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172001" marR="172001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41-50</a:t>
                      </a:r>
                    </a:p>
                  </a:txBody>
                  <a:tcPr marL="172001" marR="172001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</a:p>
                  </a:txBody>
                  <a:tcPr marL="172001" marR="172001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51-60</a:t>
                      </a:r>
                    </a:p>
                  </a:txBody>
                  <a:tcPr marL="172001" marR="172001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172001" marR="172001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61-70</a:t>
                      </a:r>
                    </a:p>
                  </a:txBody>
                  <a:tcPr marL="172001" marR="172001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172001" marR="172001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71-80</a:t>
                      </a:r>
                    </a:p>
                  </a:txBody>
                  <a:tcPr marL="172001" marR="172001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172001" marR="172001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BD" sz="2400" b="1" i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মোট</a:t>
                      </a:r>
                      <a:endParaRPr lang="en-US" sz="2400" b="1" i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72001" marR="172001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i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en-US" sz="24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2001" marR="172001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22035" y="1285970"/>
            <a:ext cx="4895056" cy="4988526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n-BD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 ,</a:t>
            </a:r>
            <a:endParaRPr lang="en-US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সবচেয়ে বেশি ঘটন সংখ্যা রয়েছে(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41-50</a:t>
            </a:r>
            <a:r>
              <a:rPr lang="bn-BD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)শ্রেণিতে। </a:t>
            </a:r>
          </a:p>
          <a:p>
            <a:r>
              <a:rPr lang="en-US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∴</a:t>
            </a:r>
            <a:r>
              <a:rPr lang="bn-BD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প্রচুরক শ্রেণি হল </a:t>
            </a:r>
            <a:r>
              <a:rPr lang="bn-BD" b="1" dirty="0">
                <a:solidFill>
                  <a:srgbClr val="0070C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(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41-50</a:t>
            </a:r>
            <a:r>
              <a:rPr lang="bn-BD" b="1" dirty="0">
                <a:solidFill>
                  <a:srgbClr val="0070C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)  </a:t>
            </a:r>
          </a:p>
          <a:p>
            <a:r>
              <a:rPr lang="bn-BD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এখানে,প্রচুরক শ্রেণির নিম্নসীমা,</a:t>
            </a:r>
            <a:r>
              <a:rPr lang="en-US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bn-BD" b="1" dirty="0">
                <a:solidFill>
                  <a:srgbClr val="0070C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41.</a:t>
            </a:r>
          </a:p>
          <a:p>
            <a:r>
              <a:rPr lang="bn-BD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প্রচুরক শ্রেণি ও তার পূর্ববর্তী শ্রেণির ঘটন সংখ্যার পার্থক্য,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b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bn-BD" b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b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bn-BD" b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43-17= 26  </a:t>
            </a:r>
          </a:p>
          <a:p>
            <a:r>
              <a:rPr lang="bn-BD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প্রচুরক শ্রেণি</a:t>
            </a:r>
            <a:r>
              <a:rPr lang="en-US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পার্থক্য </a:t>
            </a:r>
            <a:r>
              <a:rPr lang="bn-BD" b="1" dirty="0">
                <a:solidFill>
                  <a:srgbClr val="0070C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,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b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bn-BD" b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bn-BD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43- 35 =</a:t>
            </a:r>
            <a:r>
              <a:rPr lang="en-US" b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bn-BD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তার পরবর্তী শ্রেণির ঘটন সংখ্যার </a:t>
            </a:r>
            <a:endParaRPr lang="en-US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শ্রেণিব্যাপ্তি,</a:t>
            </a:r>
            <a:r>
              <a:rPr lang="en-US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h = 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  <a:p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5814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552" y="260648"/>
            <a:ext cx="8229600" cy="648072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প্রচুরক নির্ণয়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1303" y="2107097"/>
            <a:ext cx="4895055" cy="3124201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b="1" dirty="0"/>
              <a:t>L=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41</a:t>
            </a:r>
            <a:r>
              <a:rPr lang="bn-BD" sz="4800" b="1" dirty="0">
                <a:latin typeface="Times New Roman" panose="02020603050405020304" pitchFamily="18" charset="0"/>
              </a:rPr>
              <a:t>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bn-BD" sz="4800" b="1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48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26</a:t>
            </a:r>
            <a:endParaRPr lang="bn-BD" sz="4800" b="1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48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8</a:t>
            </a:r>
            <a:endParaRPr lang="bn-BD" sz="4800" b="1" baseline="-25000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 = 10</a:t>
            </a:r>
          </a:p>
          <a:p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5698435" y="1292086"/>
                <a:ext cx="4903440" cy="4956314"/>
              </a:xfrm>
              <a:blipFill>
                <a:blip r:embed="rId2"/>
                <a:tile tx="0" ty="0" sx="100000" sy="100000" flip="none" algn="tl"/>
              </a:blipFill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endParaRPr lang="en-US" sz="5400" b="1" dirty="0">
                  <a:latin typeface="Lucida Sans Unicode"/>
                  <a:cs typeface="Lucida Sans Unicode"/>
                </a:endParaRPr>
              </a:p>
              <a:p>
                <a:pPr marL="0" indent="0">
                  <a:buNone/>
                </a:pPr>
                <a:r>
                  <a:rPr lang="en-US" sz="5400" b="1" dirty="0">
                    <a:latin typeface="Lucida Sans Unicode"/>
                    <a:cs typeface="Lucida Sans Unicode"/>
                  </a:rPr>
                  <a:t>∴  </a:t>
                </a:r>
                <a:r>
                  <a:rPr lang="bn-BD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প্রচুরক =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L</a:t>
                </a:r>
                <a:r>
                  <a:rPr lang="bn-BD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+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b="1" i="1">
                            <a:latin typeface="Cambria Math"/>
                            <a:cs typeface="Lucida Sans Unicode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b="1" i="1">
                                <a:latin typeface="Cambria Math"/>
                                <a:cs typeface="Lucida Sans Unicode"/>
                              </a:rPr>
                            </m:ctrlPr>
                          </m:fPr>
                          <m:num>
                            <m:r>
                              <a:rPr lang="en-US" sz="2800" b="1" i="0">
                                <a:latin typeface="Cambria Math"/>
                                <a:cs typeface="Lucida Sans Unicode"/>
                              </a:rPr>
                              <m:t>𝐟</m:t>
                            </m:r>
                            <m:r>
                              <a:rPr lang="en-US" sz="2800" b="1" i="0" baseline="-25000">
                                <a:latin typeface="Cambria Math"/>
                                <a:cs typeface="Lucida Sans Unicode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800" b="1" i="0">
                                <a:latin typeface="Cambria Math"/>
                                <a:cs typeface="Lucida Sans Unicode"/>
                              </a:rPr>
                              <m:t>𝐟</m:t>
                            </m:r>
                            <m:r>
                              <a:rPr lang="en-US" sz="2800" b="1" i="0" baseline="-25000">
                                <a:latin typeface="Cambria Math"/>
                                <a:cs typeface="Lucida Sans Unicode"/>
                              </a:rPr>
                              <m:t>𝟏</m:t>
                            </m:r>
                            <m:r>
                              <a:rPr lang="en-US" sz="2800" b="1" i="0">
                                <a:latin typeface="Cambria Math"/>
                                <a:cs typeface="Lucida Sans Unicode"/>
                              </a:rPr>
                              <m:t>+</m:t>
                            </m:r>
                            <m:r>
                              <a:rPr lang="en-US" sz="2800" b="1" i="0">
                                <a:latin typeface="Cambria Math"/>
                                <a:cs typeface="Lucida Sans Unicode"/>
                              </a:rPr>
                              <m:t>𝐟𝟐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×h         </a:t>
                </a:r>
                <a:endParaRPr lang="bn-BD" sz="28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0" indent="0">
                  <a:buNone/>
                </a:pPr>
                <a:r>
                  <a:rPr lang="en-US" sz="2800" b="1" dirty="0"/>
                  <a:t>=  41+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b="1" i="1">
                            <a:latin typeface="Cambria Math"/>
                            <a:cs typeface="Lucida Sans Unicode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b="1" i="1">
                                <a:latin typeface="Cambria Math"/>
                                <a:cs typeface="Lucida Sans Unicode"/>
                              </a:rPr>
                            </m:ctrlPr>
                          </m:fPr>
                          <m:num>
                            <m:r>
                              <a:rPr lang="en-US" sz="2800" b="1" i="1">
                                <a:latin typeface="Cambria Math"/>
                                <a:cs typeface="Lucida Sans Unicode"/>
                              </a:rPr>
                              <m:t>𝟐𝟔</m:t>
                            </m:r>
                          </m:num>
                          <m:den>
                            <m:r>
                              <a:rPr lang="en-US" sz="2800" b="1" i="1">
                                <a:latin typeface="Cambria Math"/>
                                <a:cs typeface="Lucida Sans Unicode"/>
                              </a:rPr>
                              <m:t>𝟐𝟔</m:t>
                            </m:r>
                            <m:r>
                              <a:rPr lang="en-US" sz="2800" b="1" i="1">
                                <a:latin typeface="Cambria Math"/>
                                <a:cs typeface="Lucida Sans Unicode"/>
                              </a:rPr>
                              <m:t>+ </m:t>
                            </m:r>
                            <m:r>
                              <a:rPr lang="en-US" sz="2800" b="1" i="1">
                                <a:latin typeface="Cambria Math"/>
                                <a:cs typeface="Lucida Sans Unicode"/>
                              </a:rPr>
                              <m:t>𝟖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800" b="1" dirty="0">
                    <a:latin typeface="Lucida Sans Unicode"/>
                    <a:cs typeface="Lucida Sans Unicode"/>
                  </a:rPr>
                  <a:t>×10</a:t>
                </a:r>
                <a:endParaRPr lang="en-US" sz="2800" b="1" dirty="0"/>
              </a:p>
              <a:p>
                <a:r>
                  <a:rPr lang="en-US" sz="2800" b="1" dirty="0"/>
                  <a:t>=  41 +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b="1" i="1">
                            <a:latin typeface="Cambria Math"/>
                            <a:cs typeface="Lucida Sans Unicode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b="1" i="1">
                                <a:latin typeface="Cambria Math"/>
                                <a:cs typeface="Lucida Sans Unicode"/>
                              </a:rPr>
                            </m:ctrlPr>
                          </m:fPr>
                          <m:num>
                            <m:r>
                              <a:rPr lang="en-US" sz="2800" b="1" i="1">
                                <a:latin typeface="Cambria Math"/>
                                <a:cs typeface="Lucida Sans Unicode"/>
                              </a:rPr>
                              <m:t>𝟐𝟔</m:t>
                            </m:r>
                          </m:num>
                          <m:den>
                            <m:r>
                              <a:rPr lang="en-US" sz="2800" b="1" i="1">
                                <a:latin typeface="Cambria Math"/>
                                <a:cs typeface="Lucida Sans Unicode"/>
                              </a:rPr>
                              <m:t>𝟑𝟒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800" b="1" dirty="0">
                    <a:latin typeface="Lucida Sans Unicode"/>
                    <a:cs typeface="Lucida Sans Unicode"/>
                  </a:rPr>
                  <a:t>×10</a:t>
                </a:r>
                <a:endParaRPr lang="en-US" sz="2800" b="1" dirty="0"/>
              </a:p>
              <a:p>
                <a:r>
                  <a:rPr lang="en-US" sz="2800" b="1" dirty="0">
                    <a:latin typeface="Lucida Sans Unicode"/>
                    <a:cs typeface="Lucida Sans Unicode"/>
                  </a:rPr>
                  <a:t>= 41+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atin typeface="Cambria Math"/>
                            <a:cs typeface="Lucida Sans Unicode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/>
                            <a:cs typeface="Lucida Sans Unicode"/>
                          </a:rPr>
                          <m:t>𝟐𝟔𝟎</m:t>
                        </m:r>
                      </m:num>
                      <m:den>
                        <m:r>
                          <a:rPr lang="en-US" sz="2800" b="1" i="1">
                            <a:latin typeface="Cambria Math"/>
                            <a:cs typeface="Lucida Sans Unicode"/>
                          </a:rPr>
                          <m:t>𝟑𝟒</m:t>
                        </m:r>
                      </m:den>
                    </m:f>
                  </m:oMath>
                </a14:m>
                <a:endParaRPr lang="en-US" sz="2800" b="1" dirty="0"/>
              </a:p>
              <a:p>
                <a:r>
                  <a:rPr lang="en-US" sz="2800" b="1" dirty="0"/>
                  <a:t>= 41+ 7.647058824</a:t>
                </a:r>
              </a:p>
              <a:p>
                <a:r>
                  <a:rPr lang="en-US" sz="2800" b="1" dirty="0"/>
                  <a:t>        = 48.647058824</a:t>
                </a:r>
              </a:p>
              <a:p>
                <a:r>
                  <a:rPr lang="en-US" sz="2800" b="1" dirty="0"/>
                  <a:t>= 48.65 ( </a:t>
                </a:r>
                <a:r>
                  <a:rPr lang="bn-BD" sz="2800" b="1" dirty="0"/>
                  <a:t>প্রায়) </a:t>
                </a:r>
                <a:endParaRPr lang="en-US" sz="2800" b="1" dirty="0"/>
              </a:p>
              <a:p>
                <a:endParaRPr lang="en-US" sz="5400" b="1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5698435" y="1292086"/>
                <a:ext cx="4903440" cy="4956314"/>
              </a:xfrm>
              <a:blipFill rotWithShape="1">
                <a:blip r:embed="rId3"/>
                <a:stretch>
                  <a:fillRect l="-6716" t="-1845" b="-3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46AA6-612B-43E8-8429-29447D3A4F48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5342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8028" y="320951"/>
            <a:ext cx="7435944" cy="747516"/>
          </a:xfr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bn-BD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ক্রমযোজিত গনসংখ্যা সারনী তৈরি কর।</a:t>
            </a:r>
            <a:endParaRPr lang="en-US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4661275"/>
              </p:ext>
            </p:extLst>
          </p:nvPr>
        </p:nvGraphicFramePr>
        <p:xfrm>
          <a:off x="1295400" y="2023828"/>
          <a:ext cx="9601200" cy="4389120"/>
        </p:xfrm>
        <a:graphic>
          <a:graphicData uri="http://schemas.openxmlformats.org/drawingml/2006/table">
            <a:tbl>
              <a:tblPr firstCol="1" lastCol="1" bandRow="1" bandCol="1">
                <a:tableStyleId>{BC89EF96-8CEA-46FF-86C4-4CE0E7609802}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908451">
                <a:tc>
                  <a:txBody>
                    <a:bodyPr/>
                    <a:lstStyle/>
                    <a:p>
                      <a:pPr algn="ctr"/>
                      <a:r>
                        <a:rPr lang="bn-BD" sz="2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প্রাপ্ত নম্বর</a:t>
                      </a:r>
                      <a:endParaRPr lang="en-US" sz="2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গনসংখ্যা</a:t>
                      </a:r>
                      <a:endParaRPr lang="en-US" sz="2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ক্রমযোজিত</a:t>
                      </a:r>
                      <a:r>
                        <a:rPr lang="bn-BD" sz="2400" b="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2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গনসংখ্যা</a:t>
                      </a:r>
                      <a:endParaRPr lang="en-US" sz="2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প্রাপ্ত নম্বর</a:t>
                      </a:r>
                      <a:endParaRPr lang="en-US" sz="2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গনসংখ্যা</a:t>
                      </a:r>
                      <a:endParaRPr lang="en-US" sz="2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ক্রমযোজিত</a:t>
                      </a:r>
                      <a:r>
                        <a:rPr lang="bn-BD" sz="2400" b="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2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গনসংখ্যা</a:t>
                      </a:r>
                      <a:endParaRPr lang="en-US" sz="2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en-US" sz="2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BD" sz="2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৩৫-৩৯</a:t>
                      </a:r>
                      <a:endParaRPr lang="en-US" sz="2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  <a:endParaRPr lang="en-US" sz="2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  <a:endParaRPr lang="en-US" sz="2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৭০-৭৪</a:t>
                      </a:r>
                      <a:endParaRPr lang="en-US" sz="2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</a:t>
                      </a:r>
                      <a:endParaRPr lang="en-US" sz="2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৪+৩১=৩৫</a:t>
                      </a:r>
                      <a:endParaRPr lang="en-US" sz="2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BD" sz="2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৪০-৪৪</a:t>
                      </a:r>
                      <a:endParaRPr lang="en-US" sz="2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  <a:endParaRPr lang="en-US" sz="2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২+২=৪</a:t>
                      </a:r>
                      <a:endParaRPr lang="en-US" sz="2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৭৫-৭৯</a:t>
                      </a:r>
                      <a:endParaRPr lang="en-US" sz="2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endParaRPr lang="en-US" sz="2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১+৩৫=৩৬</a:t>
                      </a:r>
                      <a:endParaRPr lang="en-US" sz="2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BD" sz="2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৪৫-৪৯</a:t>
                      </a:r>
                      <a:endParaRPr lang="en-US" sz="2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endParaRPr lang="en-US" sz="2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৫+৪=৯</a:t>
                      </a:r>
                      <a:endParaRPr lang="en-US" sz="2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৮০-৮৪</a:t>
                      </a:r>
                      <a:endParaRPr lang="en-US" sz="2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endParaRPr lang="en-US" sz="2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১+৩৬=৩৭</a:t>
                      </a:r>
                      <a:endParaRPr lang="en-US" sz="2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BD" sz="2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৫০-৫৪</a:t>
                      </a:r>
                      <a:endParaRPr lang="en-US" sz="2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</a:t>
                      </a:r>
                      <a:endParaRPr lang="en-US" sz="2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৩+৯=১২</a:t>
                      </a:r>
                      <a:endParaRPr lang="en-US" sz="2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৮৫-৮৯</a:t>
                      </a:r>
                      <a:endParaRPr lang="en-US" sz="2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  <a:endParaRPr lang="en-US" sz="2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২+৩৭=৩৯</a:t>
                      </a:r>
                      <a:endParaRPr lang="en-US" sz="2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BD" sz="2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৫৫-৫৯</a:t>
                      </a:r>
                      <a:endParaRPr lang="en-US" sz="2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endParaRPr lang="en-US" sz="2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৫+১২=১৭</a:t>
                      </a:r>
                      <a:endParaRPr lang="en-US" sz="2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৯০-৯৪</a:t>
                      </a:r>
                      <a:endParaRPr lang="en-US" sz="2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endParaRPr lang="en-US" sz="2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১+৩৯=৪০</a:t>
                      </a:r>
                      <a:endParaRPr lang="en-US" sz="2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BD" sz="2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৬০-৬৪</a:t>
                      </a:r>
                      <a:endParaRPr lang="en-US" sz="2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</a:t>
                      </a:r>
                      <a:endParaRPr lang="en-US" sz="2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৮+১৭=২৫</a:t>
                      </a:r>
                      <a:endParaRPr lang="en-US" sz="2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৯৫-৯৯ </a:t>
                      </a:r>
                      <a:endParaRPr lang="en-US" sz="2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  <a:endParaRPr lang="en-US" sz="2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০+৪০=৪০</a:t>
                      </a:r>
                      <a:r>
                        <a:rPr lang="bn-BD" sz="2400" b="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BD" sz="2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৬৫-৬৯ </a:t>
                      </a:r>
                      <a:endParaRPr lang="en-US" sz="2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</a:t>
                      </a:r>
                      <a:endParaRPr lang="en-US" sz="2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৬+২৫=৩১ </a:t>
                      </a:r>
                      <a:endParaRPr lang="en-US" sz="2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EA130-D42B-49D7-93B8-03B236E496C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225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0166" y="548640"/>
            <a:ext cx="11338560" cy="1316077"/>
          </a:xfrm>
          <a:blipFill>
            <a:blip r:embed="rId2"/>
            <a:tile tx="0" ty="0" sx="100000" sy="100000" flip="none" algn="tl"/>
          </a:blipFill>
          <a:ln>
            <a:solidFill>
              <a:schemeClr val="accent2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bn-BD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 </a:t>
            </a:r>
            <a:r>
              <a:rPr lang="bn-BD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একটি বিদ্যালয়ের অর্ধ বার্ষিকী পরীক্ষায় 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60  </a:t>
            </a:r>
            <a:r>
              <a:rPr lang="bn-BD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জন ছাত্রের গণিতে প্রাপ্ত নম্বর নিম্নরুপ – </a:t>
            </a:r>
            <a:r>
              <a:rPr lang="bn-BD" sz="3200" b="1" dirty="0">
                <a:solidFill>
                  <a:srgbClr val="0070C0"/>
                </a:solidFill>
              </a:rPr>
              <a:t/>
            </a:r>
            <a:br>
              <a:rPr lang="bn-BD" sz="3200" b="1" dirty="0">
                <a:solidFill>
                  <a:srgbClr val="0070C0"/>
                </a:solidFill>
              </a:rPr>
            </a:b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270" y="4171167"/>
            <a:ext cx="11411982" cy="1778696"/>
          </a:xfrm>
          <a:blipFill>
            <a:blip r:embed="rId3"/>
            <a:tile tx="0" ty="0" sx="100000" sy="100000" flip="none" algn="tl"/>
          </a:blipFill>
          <a:ln>
            <a:solidFill>
              <a:schemeClr val="accent2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algn="l"/>
            <a:endParaRPr lang="en-US" sz="3600" b="1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bn-BD" sz="36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মধ্যক নির্ণয়ের সূত্রটি লিখে প্রতীক গুলোর অর্থ ব্যাখ্যা কর।</a:t>
            </a:r>
          </a:p>
          <a:p>
            <a:pPr algn="l"/>
            <a:r>
              <a:rPr lang="bn-BD" sz="36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</a:t>
            </a:r>
            <a:r>
              <a:rPr lang="en-US" sz="36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উপাত্ত গুলোর</a:t>
            </a:r>
            <a:r>
              <a:rPr lang="en-US" sz="36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মধ্যক নির্ণয় কর।</a:t>
            </a:r>
            <a:endParaRPr lang="bn-IN" sz="3600" b="1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3291042"/>
              </p:ext>
            </p:extLst>
          </p:nvPr>
        </p:nvGraphicFramePr>
        <p:xfrm>
          <a:off x="450165" y="2287601"/>
          <a:ext cx="11338560" cy="162321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217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491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838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9883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1157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68554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2878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744321">
                <a:tc>
                  <a:txBody>
                    <a:bodyPr/>
                    <a:lstStyle/>
                    <a:p>
                      <a:pPr algn="ctr"/>
                      <a:r>
                        <a:rPr lang="bn-BD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শ্রেণি</a:t>
                      </a:r>
                      <a:endParaRPr lang="en-US" sz="2000" b="0" i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45-49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50-54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55-59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60-64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65-69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70-74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78897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গণসংখ্যা</a:t>
                      </a:r>
                      <a:r>
                        <a:rPr lang="bn-BD" sz="24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400" b="0" i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4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8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10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20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12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6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EA130-D42B-49D7-93B8-03B236E496C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40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5762A72E-7E43-4D2F-BCA8-7B5682FCF013}"/>
              </a:ext>
            </a:extLst>
          </p:cNvPr>
          <p:cNvSpPr txBox="1">
            <a:spLocks/>
          </p:cNvSpPr>
          <p:nvPr/>
        </p:nvSpPr>
        <p:spPr>
          <a:xfrm>
            <a:off x="3874262" y="153391"/>
            <a:ext cx="3227996" cy="720352"/>
          </a:xfrm>
          <a:prstGeom prst="rect">
            <a:avLst/>
          </a:prstGeom>
          <a:solidFill>
            <a:srgbClr val="00B050"/>
          </a:solidFill>
          <a:ln w="76200" cap="flat" cmpd="sng" algn="ctr">
            <a:solidFill>
              <a:srgbClr val="00B050"/>
            </a:solidFill>
            <a:prstDash val="solid"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68580" tIns="34290" rIns="68580" bIns="3429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4C45B4D-381F-4978-B276-ADD51B612DE9}"/>
              </a:ext>
            </a:extLst>
          </p:cNvPr>
          <p:cNvSpPr/>
          <p:nvPr/>
        </p:nvSpPr>
        <p:spPr>
          <a:xfrm>
            <a:off x="699909" y="5232871"/>
            <a:ext cx="5922820" cy="553998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3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মেইলঃ</a:t>
            </a:r>
            <a:r>
              <a:rPr lang="en-US" sz="3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mahaburrashidict56@gmail.com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: Rounded Corners 4">
            <a:extLst>
              <a:ext uri="{FF2B5EF4-FFF2-40B4-BE49-F238E27FC236}">
                <a16:creationId xmlns:a16="http://schemas.microsoft.com/office/drawing/2014/main" xmlns="" id="{9ABF08CA-6F66-4B13-8221-36603B28E460}"/>
              </a:ext>
            </a:extLst>
          </p:cNvPr>
          <p:cNvSpPr/>
          <p:nvPr/>
        </p:nvSpPr>
        <p:spPr>
          <a:xfrm>
            <a:off x="699910" y="3024854"/>
            <a:ext cx="5922819" cy="213571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as-IN" sz="2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বরেন্দ্র একাডেমী মাধ্যমিক বিদ্যালয়</a:t>
            </a:r>
          </a:p>
          <a:p>
            <a:pPr lvl="0" algn="ctr"/>
            <a:r>
              <a:rPr lang="as-IN" sz="2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নিয়ামতপুর নওগাঁ</a:t>
            </a:r>
          </a:p>
          <a:p>
            <a:pPr lvl="0" algn="ctr"/>
            <a:r>
              <a:rPr lang="as-IN" sz="2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 নং </a:t>
            </a:r>
            <a:r>
              <a:rPr lang="as-IN" sz="2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০১৭১৭</a:t>
            </a:r>
            <a:r>
              <a:rPr lang="en-US" sz="2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১৮৭১৫২</a:t>
            </a:r>
            <a:endParaRPr lang="as-IN" sz="28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6671BC5-BFE8-40C3-BD89-F3069765494D}"/>
              </a:ext>
            </a:extLst>
          </p:cNvPr>
          <p:cNvSpPr/>
          <p:nvPr/>
        </p:nvSpPr>
        <p:spPr>
          <a:xfrm>
            <a:off x="533399" y="1511712"/>
            <a:ext cx="5922819" cy="130035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orthographicFron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square" lIns="68580" tIns="34290" rIns="68580" bIns="3429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dirty="0" err="1" smtClean="0">
                <a:ln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000" b="1" dirty="0" smtClean="0">
                <a:ln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মাহাবুর</a:t>
            </a:r>
            <a:r>
              <a:rPr lang="en-US" sz="4000" b="1" dirty="0" smtClean="0">
                <a:ln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রশিদ</a:t>
            </a:r>
            <a:endParaRPr lang="en-US" sz="4000" b="1" dirty="0" smtClean="0">
              <a:ln/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 smtClean="0">
                <a:ln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সহঃ</a:t>
            </a:r>
            <a:r>
              <a:rPr lang="en-US" sz="4000" b="1" dirty="0" smtClean="0">
                <a:ln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000" b="1" dirty="0" smtClean="0">
                <a:ln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endParaRPr lang="en-US" sz="6600" b="1" dirty="0">
              <a:ln/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5" name="Picture 3" descr="C:\Users\user\Desktop\$ROJNP4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351" y="1233919"/>
            <a:ext cx="4572000" cy="455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7314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2829951" cy="634082"/>
          </a:xfrm>
          <a:blipFill>
            <a:blip r:embed="rId3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 ক) এর সমাধান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1981200" y="1060174"/>
                <a:ext cx="7520609" cy="5523188"/>
              </a:xfrm>
              <a:blipFill>
                <a:blip r:embed="rId4"/>
                <a:tile tx="0" ty="0" sx="100000" sy="100000" flip="none" algn="tl"/>
              </a:blipFill>
              <a:ln>
                <a:solidFill>
                  <a:schemeClr val="accent5">
                    <a:lumMod val="75000"/>
                  </a:schemeClr>
                </a:solidFill>
              </a:ln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মধ্যক নির্ণয়ের সূত্রটি হল নিম্নরূপ - </a:t>
                </a:r>
              </a:p>
              <a:p>
                <a:pPr marL="0" indent="0">
                  <a:buNone/>
                </a:pPr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মধ্যক =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L+ (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3600" i="1">
                            <a:latin typeface="Cambria Math"/>
                          </a:rPr>
                        </m:ctrlPr>
                      </m:boxPr>
                      <m:e>
                        <m:f>
                          <m:fPr>
                            <m:ctrlPr>
                              <a:rPr lang="en-US" sz="36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3600" b="0" i="0">
                                <a:latin typeface="Cambria Math"/>
                              </a:rPr>
                              <m:t>N</m:t>
                            </m:r>
                          </m:num>
                          <m:den>
                            <m:r>
                              <a:rPr lang="en-US" sz="3600" b="0" i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- F</a:t>
                </a:r>
                <a:r>
                  <a:rPr lang="en-US" sz="3600" baseline="-25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c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)×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3600" i="1">
                            <a:latin typeface="Cambria Math"/>
                          </a:rPr>
                        </m:ctrlPr>
                      </m:boxPr>
                      <m:e>
                        <m:f>
                          <m:fPr>
                            <m:ctrlPr>
                              <a:rPr lang="en-US" sz="36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3600" b="0" i="0" smtClean="0">
                                <a:latin typeface="Cambria Math"/>
                              </a:rPr>
                              <m:t>h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3600" b="0" i="0">
                                <a:latin typeface="Cambria Math"/>
                              </a:rPr>
                              <m:t>f</m:t>
                            </m:r>
                            <m:r>
                              <m:rPr>
                                <m:sty m:val="p"/>
                              </m:rPr>
                              <a:rPr lang="en-US" sz="3600" b="0" i="0" baseline="-25000">
                                <a:latin typeface="Cambria Math"/>
                              </a:rPr>
                              <m:t>m</m:t>
                            </m:r>
                          </m:den>
                        </m:f>
                      </m:e>
                    </m:box>
                  </m:oMath>
                </a14:m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0" indent="0">
                  <a:buNone/>
                </a:pPr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যেখানে,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L= </a:t>
                </a:r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মধ্যক শ্রেণির নিম্নসীমা </a:t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0" indent="0">
                  <a:buNone/>
                </a:pP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N </a:t>
                </a:r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 ঘটন সংখ্যার সমষ্টি  </a:t>
                </a:r>
              </a:p>
              <a:p>
                <a:pPr marL="0" indent="0">
                  <a:buNone/>
                </a:pP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F</a:t>
                </a:r>
                <a:r>
                  <a:rPr lang="en-US" sz="3600" baseline="-25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c</a:t>
                </a:r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 মধ্যক শ্রেণির পূর্ববর্তী শ্রেণির যোজিত ঘটন সংখ্যা </a:t>
                </a:r>
              </a:p>
              <a:p>
                <a:pPr marL="0" indent="0">
                  <a:buNone/>
                </a:pP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h = </a:t>
                </a:r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শ্রেণি ব্যাপ্তি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>
                        <a:latin typeface="Cambria Math"/>
                      </a:rPr>
                      <m:t>f</m:t>
                    </m:r>
                    <m:r>
                      <m:rPr>
                        <m:sty m:val="p"/>
                      </m:rPr>
                      <a:rPr lang="en-US" sz="3600" b="0" i="0" baseline="-25000">
                        <a:latin typeface="Cambria Math"/>
                      </a:rPr>
                      <m:t>m</m:t>
                    </m:r>
                  </m:oMath>
                </a14:m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= মধ্যক শ্রেণির ঘটন সংখ্যা 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1981200" y="1060174"/>
                <a:ext cx="7520609" cy="5523188"/>
              </a:xfrm>
              <a:blipFill rotWithShape="1">
                <a:blip r:embed="rId5"/>
                <a:stretch>
                  <a:fillRect l="-2346" t="-2203"/>
                </a:stretch>
              </a:blipFill>
              <a:ln>
                <a:solidFill>
                  <a:schemeClr val="accent5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6038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6" name="Equation" r:id="rId6" imgW="114151" imgH="215619" progId="Equation.3">
                  <p:embed/>
                </p:oleObj>
              </mc:Choice>
              <mc:Fallback>
                <p:oleObj name="Equation" r:id="rId6" imgW="114151" imgH="215619" progId="Equation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8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6038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7" name="Equation" r:id="rId8" imgW="114151" imgH="215619" progId="Equation.3">
                  <p:embed/>
                </p:oleObj>
              </mc:Choice>
              <mc:Fallback>
                <p:oleObj name="Equation" r:id="rId8" imgW="114151" imgH="215619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8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EA130-D42B-49D7-93B8-03B236E496C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0368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468" y="274638"/>
            <a:ext cx="3688080" cy="541288"/>
          </a:xfr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মধ্যক নির্ণয়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22545234"/>
              </p:ext>
            </p:extLst>
          </p:nvPr>
        </p:nvGraphicFramePr>
        <p:xfrm>
          <a:off x="778156" y="1365820"/>
          <a:ext cx="5023515" cy="53605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64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735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2357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733459">
                <a:tc>
                  <a:txBody>
                    <a:bodyPr/>
                    <a:lstStyle/>
                    <a:p>
                      <a:pPr algn="ctr"/>
                      <a:r>
                        <a:rPr lang="bn-BD" sz="3600" b="0" i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শ্রেণি</a:t>
                      </a:r>
                      <a:endParaRPr lang="en-US" sz="3600" b="0" i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600" b="0" i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ঘটন</a:t>
                      </a:r>
                      <a:r>
                        <a:rPr lang="bn-BD" sz="3600" b="0" i="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সংখ্যা</a:t>
                      </a:r>
                      <a:endParaRPr lang="en-US" sz="3600" b="0" i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b="0" i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ক্রমযোজিত</a:t>
                      </a:r>
                      <a:r>
                        <a:rPr lang="bn-BD" sz="3600" b="0" i="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3600" b="0" i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ঘটন</a:t>
                      </a:r>
                      <a:r>
                        <a:rPr lang="bn-BD" sz="3600" b="0" i="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সংখ্যা</a:t>
                      </a:r>
                      <a:endParaRPr lang="en-US" sz="3600" b="0" i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9841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45-49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4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4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9841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50-54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8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12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9841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55-59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10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22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9841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60-64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20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42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9841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65-69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12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54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9841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70-74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6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60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09841"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মোট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60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5731" y="1376771"/>
            <a:ext cx="4857801" cy="5288571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এখানে ,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মধ্যক শ্রেণির নিম্নসীমা ,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L= 60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মধ্যক শ্রেণির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ঘটন সংখ্যা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f </a:t>
            </a:r>
            <a:r>
              <a:rPr lang="en-US" sz="3600" baseline="-25000" dirty="0">
                <a:latin typeface="NikoshBAN" panose="02000000000000000000" pitchFamily="2" charset="0"/>
                <a:cs typeface="NikoshBAN" panose="02000000000000000000" pitchFamily="2" charset="0"/>
              </a:rPr>
              <a:t>m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= 20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মধ্যক শ্রেণির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পূর্ববর্তী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শ্রেণির যোজিত ঘটন সংখ্যা ,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F </a:t>
            </a:r>
            <a:r>
              <a:rPr lang="en-US" sz="3600" baseline="-25000" dirty="0">
                <a:latin typeface="NikoshBAN" pitchFamily="2" charset="0"/>
                <a:cs typeface="NikoshBAN" pitchFamily="2" charset="0"/>
              </a:rPr>
              <a:t>c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= 22</a:t>
            </a:r>
            <a:endParaRPr lang="bn-BD" sz="3600" baseline="-25000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শ্রেণিব্যাপ্তি ,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h = 5</a:t>
            </a:r>
          </a:p>
        </p:txBody>
      </p:sp>
    </p:spTree>
    <p:extLst>
      <p:ext uri="{BB962C8B-B14F-4D97-AF65-F5344CB8AC3E}">
        <p14:creationId xmlns:p14="http://schemas.microsoft.com/office/powerpoint/2010/main" val="24182890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1053" y="185491"/>
            <a:ext cx="2409974" cy="1143000"/>
          </a:xfr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txBody>
          <a:bodyPr/>
          <a:lstStyle/>
          <a:p>
            <a:r>
              <a:rPr lang="bn-BD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মধ্যক নির্ণয় </a:t>
            </a:r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7343" y="1775565"/>
            <a:ext cx="3594969" cy="4525963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marL="0" indent="0">
              <a:buNone/>
            </a:pPr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L= 60</a:t>
            </a:r>
            <a:r>
              <a:rPr lang="bn-BD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f </a:t>
            </a:r>
            <a:r>
              <a:rPr lang="en-US" sz="4800" baseline="-25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</a:t>
            </a:r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= 20</a:t>
            </a:r>
            <a:endParaRPr lang="bn-BD" sz="4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F</a:t>
            </a:r>
            <a:r>
              <a:rPr lang="en-US" sz="4800" baseline="-25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 </a:t>
            </a:r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= 22</a:t>
            </a:r>
            <a:endParaRPr lang="bn-BD" sz="4800" baseline="-25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h = 5</a:t>
            </a:r>
          </a:p>
          <a:p>
            <a:endParaRPr lang="en-US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5465088" y="1139869"/>
                <a:ext cx="5842992" cy="4996848"/>
              </a:xfrm>
              <a:blipFill>
                <a:blip r:embed="rId3"/>
                <a:tile tx="0" ty="0" sx="100000" sy="100000" flip="none" algn="tl"/>
              </a:blipFill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∴  </a:t>
                </a:r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মধ্যক = 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L + (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3600" i="1">
                            <a:latin typeface="Cambria Math"/>
                            <a:cs typeface="Lucida Sans Unicode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3600" i="1">
                                <a:latin typeface="Cambria Math"/>
                                <a:cs typeface="Lucida Sans Unicode"/>
                              </a:rPr>
                            </m:ctrlPr>
                          </m:fPr>
                          <m:num>
                            <m:r>
                              <a:rPr lang="en-US" sz="3600" i="1">
                                <a:latin typeface="Cambria Math"/>
                                <a:cs typeface="Lucida Sans Unicode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3600" i="1">
                                <a:latin typeface="Cambria Math"/>
                                <a:cs typeface="Lucida Sans Unicode"/>
                              </a:rPr>
                              <m:t>2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- F</a:t>
                </a:r>
                <a:r>
                  <a:rPr lang="en-US" sz="3600" baseline="-25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c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) ×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3600" i="1">
                            <a:latin typeface="Cambria Math"/>
                            <a:cs typeface="Lucida Sans Unicode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3600" i="1">
                                <a:latin typeface="Cambria Math"/>
                                <a:cs typeface="Lucida Sans Unicode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latin typeface="Cambria Math"/>
                                <a:cs typeface="Lucida Sans Unicode"/>
                              </a:rPr>
                              <m:t>h</m:t>
                            </m:r>
                          </m:num>
                          <m:den>
                            <m:r>
                              <a:rPr lang="en-US" sz="3600" i="1">
                                <a:latin typeface="Cambria Math"/>
                                <a:cs typeface="Lucida Sans Unicode"/>
                              </a:rPr>
                              <m:t>𝑓</m:t>
                            </m:r>
                            <m:r>
                              <a:rPr lang="en-US" sz="3600" i="1" baseline="-25000">
                                <a:latin typeface="Cambria Math"/>
                                <a:cs typeface="Lucida Sans Unicode"/>
                              </a:rPr>
                              <m:t>𝑚</m:t>
                            </m:r>
                          </m:den>
                        </m:f>
                      </m:e>
                    </m:box>
                  </m:oMath>
                </a14:m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  60+(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3600" i="1">
                            <a:latin typeface="Cambria Math"/>
                            <a:cs typeface="Lucida Sans Unicode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3600" i="1">
                                <a:latin typeface="Cambria Math"/>
                                <a:cs typeface="Lucida Sans Unicode"/>
                              </a:rPr>
                            </m:ctrlPr>
                          </m:fPr>
                          <m:num>
                            <m:r>
                              <a:rPr lang="en-US" sz="3600" i="1">
                                <a:latin typeface="Cambria Math"/>
                                <a:cs typeface="Lucida Sans Unicode"/>
                              </a:rPr>
                              <m:t>60</m:t>
                            </m:r>
                          </m:num>
                          <m:den>
                            <m:r>
                              <a:rPr lang="en-US" sz="3600" i="1">
                                <a:latin typeface="Cambria Math"/>
                                <a:cs typeface="Lucida Sans Unicode"/>
                              </a:rPr>
                              <m:t>2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- 22) ×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3600" i="1">
                            <a:latin typeface="Cambria Math"/>
                            <a:cs typeface="Lucida Sans Unicode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3600" i="1">
                                <a:latin typeface="Cambria Math"/>
                                <a:cs typeface="Lucida Sans Unicode"/>
                              </a:rPr>
                            </m:ctrlPr>
                          </m:fPr>
                          <m:num>
                            <m:r>
                              <a:rPr lang="en-US" sz="3600" i="1">
                                <a:latin typeface="Cambria Math"/>
                                <a:cs typeface="Lucida Sans Unicode"/>
                              </a:rPr>
                              <m:t>5</m:t>
                            </m:r>
                          </m:num>
                          <m:den>
                            <m:r>
                              <a:rPr lang="en-US" sz="3600" i="1">
                                <a:latin typeface="Cambria Math"/>
                                <a:cs typeface="Lucida Sans Unicode"/>
                              </a:rPr>
                              <m:t>20</m:t>
                            </m:r>
                          </m:den>
                        </m:f>
                      </m:e>
                    </m:box>
                  </m:oMath>
                </a14:m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=  60 +(30-22) ×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3600" i="1">
                            <a:latin typeface="Cambria Math"/>
                            <a:cs typeface="Lucida Sans Unicode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3600" i="1">
                                <a:latin typeface="Cambria Math"/>
                                <a:cs typeface="Lucida Sans Unicode"/>
                              </a:rPr>
                            </m:ctrlPr>
                          </m:fPr>
                          <m:num>
                            <m:r>
                              <a:rPr lang="en-US" sz="3600" i="1">
                                <a:latin typeface="Cambria Math"/>
                                <a:cs typeface="Lucida Sans Unicode"/>
                              </a:rPr>
                              <m:t>1</m:t>
                            </m:r>
                          </m:num>
                          <m:den>
                            <m:r>
                              <a:rPr lang="en-US" sz="3600" i="1">
                                <a:latin typeface="Cambria Math"/>
                                <a:cs typeface="Lucida Sans Unicode"/>
                              </a:rPr>
                              <m:t>4</m:t>
                            </m:r>
                          </m:den>
                        </m:f>
                      </m:e>
                    </m:box>
                  </m:oMath>
                </a14:m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= 60+ 8 ×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3600" i="1">
                            <a:latin typeface="Cambria Math"/>
                            <a:cs typeface="Lucida Sans Unicode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3600" i="1">
                                <a:latin typeface="Cambria Math"/>
                                <a:cs typeface="Lucida Sans Unicode"/>
                              </a:rPr>
                            </m:ctrlPr>
                          </m:fPr>
                          <m:num>
                            <m:r>
                              <a:rPr lang="en-US" sz="3600" i="1">
                                <a:latin typeface="Cambria Math"/>
                                <a:cs typeface="Lucida Sans Unicode"/>
                              </a:rPr>
                              <m:t>1</m:t>
                            </m:r>
                          </m:num>
                          <m:den>
                            <m:r>
                              <a:rPr lang="en-US" sz="3600" i="1">
                                <a:latin typeface="Cambria Math"/>
                                <a:cs typeface="Lucida Sans Unicode"/>
                              </a:rPr>
                              <m:t>4</m:t>
                            </m:r>
                          </m:den>
                        </m:f>
                      </m:e>
                    </m:box>
                  </m:oMath>
                </a14:m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= 60+2 </a:t>
                </a:r>
              </a:p>
              <a:p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= 62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5465088" y="1139869"/>
                <a:ext cx="5842992" cy="4996848"/>
              </a:xfrm>
              <a:blipFill rotWithShape="1">
                <a:blip r:embed="rId4"/>
                <a:stretch>
                  <a:fillRect l="-3236" t="-26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86692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7402" y="176561"/>
            <a:ext cx="3803511" cy="735496"/>
          </a:xfr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5389" y="1600201"/>
            <a:ext cx="5074411" cy="4525963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 marL="0" indent="0">
              <a:buNone/>
            </a:pP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১। গড় নির্ণয়ের সুত্রটি কী?</a:t>
            </a:r>
          </a:p>
          <a:p>
            <a:pPr marL="0" indent="0">
              <a:buNone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২। বিচ্যুতি নির্ণয়ের সুত্রটি কী ?</a:t>
            </a:r>
          </a:p>
          <a:p>
            <a:pPr marL="0" indent="0">
              <a:buNone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৩। শ্রেণি সংখ্যা নির্ণয়ের সূত্রটি কি ?</a:t>
            </a:r>
          </a:p>
          <a:p>
            <a:pPr marL="0" indent="0">
              <a:buNone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৪। কোন স্কোর গুচ্ছে সর্বনিম্ন উপাত্ত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40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এবং সর্বোচ্চ উপাত্ত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80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। স্কোরগুচ্ছে উপাত্তের ব্যবধান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কত 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4" name="Content Placeholder 3"/>
          <p:cNvSpPr>
            <a:spLocks noGrp="1" noRot="1" noChangeAspect="1" noMove="1" noResize="1" noEditPoints="1" noAdjustHandles="1" noChangeArrowheads="1" noChangeShapeType="1" noTextEdit="1"/>
          </p:cNvSpPr>
          <p:nvPr>
            <p:ph sz="half" idx="2"/>
          </p:nvPr>
        </p:nvSpPr>
        <p:spPr>
          <a:xfrm>
            <a:off x="6607967" y="1974574"/>
            <a:ext cx="4895056" cy="3816626"/>
          </a:xfrm>
          <a:blipFill>
            <a:blip r:embed="rId3"/>
            <a:stretch>
              <a:fillRect l="-4110" t="-4153" b="-4153"/>
            </a:stretch>
          </a:blipFill>
        </p:spPr>
        <p:txBody>
          <a:bodyPr>
            <a:normAutofit/>
          </a:bodyPr>
          <a:lstStyle/>
          <a:p>
            <a:r>
              <a:rPr lang="en-US" sz="1400" dirty="0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11592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5078" y="260648"/>
            <a:ext cx="5340626" cy="598276"/>
          </a:xfr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pPr algn="ctr"/>
            <a:r>
              <a:rPr lang="bn-BD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79096" y="3076091"/>
            <a:ext cx="8398412" cy="2819804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উপরের সারণিটি লক্ষ্য কর এবং প্রদত্ত প্রশ্নের উত্তর দাও – </a:t>
            </a:r>
          </a:p>
          <a:p>
            <a:pPr marL="0" indent="0">
              <a:buNone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ক)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শ্রেণিব্যাপ্তি গুলোর মধ্যবিন্দু নির্ণয় কর। </a:t>
            </a:r>
          </a:p>
          <a:p>
            <a:pPr marL="0" indent="0">
              <a:buNone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খ)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প্রদত্ত উপাত্তের গড় নির্ণয় কর।</a:t>
            </a:r>
          </a:p>
          <a:p>
            <a:pPr marL="0" indent="0">
              <a:buNone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গ)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প্রদত্ত উপাত্তের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মধ্যক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অংকন কর।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5576644"/>
              </p:ext>
            </p:extLst>
          </p:nvPr>
        </p:nvGraphicFramePr>
        <p:xfrm>
          <a:off x="633046" y="1397000"/>
          <a:ext cx="10564837" cy="154314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4955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848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6175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7802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8615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9428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9428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46989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996616">
                <a:tc>
                  <a:txBody>
                    <a:bodyPr/>
                    <a:lstStyle/>
                    <a:p>
                      <a:pPr algn="ctr"/>
                      <a:r>
                        <a:rPr lang="bn-BD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শ্রেণি</a:t>
                      </a:r>
                      <a:r>
                        <a:rPr lang="bn-BD" sz="28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ব্যাপ্তি </a:t>
                      </a:r>
                      <a:endParaRPr lang="en-US" sz="2800" b="0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31-40</a:t>
                      </a:r>
                      <a:endParaRPr lang="en-US" sz="2800" b="0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41-50</a:t>
                      </a:r>
                      <a:endParaRPr lang="en-US" sz="2800" b="0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51-60</a:t>
                      </a:r>
                      <a:endParaRPr lang="en-US" sz="2800" b="0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61-70</a:t>
                      </a:r>
                      <a:endParaRPr lang="en-US" sz="2800" b="0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71-80</a:t>
                      </a:r>
                      <a:endParaRPr lang="en-US" sz="2800" b="0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81-90</a:t>
                      </a:r>
                      <a:endParaRPr lang="en-US" sz="2800" b="0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91-100</a:t>
                      </a:r>
                      <a:endParaRPr lang="en-US" sz="2800" b="0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6532">
                <a:tc>
                  <a:txBody>
                    <a:bodyPr/>
                    <a:lstStyle/>
                    <a:p>
                      <a:pPr algn="ctr"/>
                      <a:r>
                        <a:rPr lang="bn-BD" sz="28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গণ সংখ্যা  </a:t>
                      </a:r>
                      <a:endParaRPr lang="en-US" sz="2800" b="0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6</a:t>
                      </a:r>
                      <a:endParaRPr lang="en-US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8</a:t>
                      </a:r>
                      <a:endParaRPr lang="en-US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10</a:t>
                      </a:r>
                      <a:endParaRPr lang="en-US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12</a:t>
                      </a:r>
                      <a:endParaRPr lang="en-US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5</a:t>
                      </a:r>
                      <a:endParaRPr lang="en-US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7</a:t>
                      </a:r>
                      <a:endParaRPr lang="en-US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</a:t>
                      </a:r>
                      <a:endParaRPr lang="en-US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612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8D91D7C-D750-4596-90BE-31F8DC37B1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66" y="174172"/>
            <a:ext cx="11436221" cy="656045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obliqueTopLeft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3" name="Title 5">
            <a:extLst>
              <a:ext uri="{FF2B5EF4-FFF2-40B4-BE49-F238E27FC236}">
                <a16:creationId xmlns:a16="http://schemas.microsoft.com/office/drawing/2014/main" xmlns="" id="{7EB51EA5-E10D-4B25-88B0-9012AB87D19C}"/>
              </a:ext>
            </a:extLst>
          </p:cNvPr>
          <p:cNvSpPr txBox="1">
            <a:spLocks/>
          </p:cNvSpPr>
          <p:nvPr/>
        </p:nvSpPr>
        <p:spPr>
          <a:xfrm>
            <a:off x="2445658" y="1911197"/>
            <a:ext cx="8209944" cy="349441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8915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1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39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anose="02000000000000000000" pitchFamily="2" charset="0"/>
              </a:rPr>
              <a:t>ধন্যবাদ</a:t>
            </a:r>
            <a:endParaRPr lang="en-US" sz="239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595912"/>
      </p:ext>
    </p:extLst>
  </p:cSld>
  <p:clrMapOvr>
    <a:masterClrMapping/>
  </p:clrMapOvr>
  <p:transition spd="slow">
    <p:fad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19604" y="112734"/>
            <a:ext cx="4997885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8175" y="1853851"/>
            <a:ext cx="8993688" cy="452431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শ্রেণীঃ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দশম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গণিত</a:t>
            </a:r>
            <a:endParaRPr lang="en-US" sz="48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১৭</a:t>
            </a:r>
          </a:p>
          <a:p>
            <a:pPr algn="ctr"/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পরিসংখ্যান</a:t>
            </a:r>
            <a:endParaRPr lang="en-US" sz="48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৪৫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মিঃ</a:t>
            </a:r>
            <a:endParaRPr lang="en-US" sz="48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তাং</a:t>
            </a:r>
            <a:r>
              <a:rPr lang="en-US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০৩/০৯/২০১৯  </a:t>
            </a:r>
            <a:endParaRPr lang="en-US" sz="4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-1" y="112734"/>
            <a:ext cx="1528175" cy="61377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10697227" y="112734"/>
            <a:ext cx="1494773" cy="6538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32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9BF0C4E-6C74-443C-858A-7AA02036F194}"/>
              </a:ext>
            </a:extLst>
          </p:cNvPr>
          <p:cNvSpPr txBox="1"/>
          <p:nvPr/>
        </p:nvSpPr>
        <p:spPr>
          <a:xfrm>
            <a:off x="1255013" y="68670"/>
            <a:ext cx="2849503" cy="76944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63500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38" y="1194583"/>
            <a:ext cx="10137775" cy="533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721" y="136133"/>
            <a:ext cx="3945698" cy="211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3098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3805310" y="393895"/>
            <a:ext cx="4188655" cy="907366"/>
          </a:xfr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r>
              <a:rPr lang="en-US" sz="5400" dirty="0" err="1">
                <a:latin typeface="SutonnyMJ" pitchFamily="2" charset="0"/>
              </a:rPr>
              <a:t>c~e©Ávb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hvPvB</a:t>
            </a:r>
            <a:endParaRPr lang="en-US" sz="5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138288"/>
            <a:ext cx="11231880" cy="4491111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গনিতের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তত্ত্বকে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পরিসংখ্যান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পরিসংখ্যানের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তথ্যের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প্রত্যেকটি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উপাত্ত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একাধিক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উপাত্তের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সমস্টিকে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গড়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উপাত্ত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সমূহকে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অবিচ্ছিন্ন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আয়ত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আয়তলেখ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EA130-D42B-49D7-93B8-03B236E496C8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lasticWrap/>
                    </a14:imgEffect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8115" y="0"/>
            <a:ext cx="3008921" cy="2843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66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49257" y="1958793"/>
            <a:ext cx="1917166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  <a:scene3d>
            <a:camera prst="perspectiveBelow"/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শ্রেণির মধ্যবিন্দু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37012" y="6084921"/>
            <a:ext cx="9469177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গড়=উপাত্তসমূহের সমষ্টি 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÷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উপাত্তসমূহের সংখ্যা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0115" y="5242421"/>
            <a:ext cx="1917168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/>
          <a:scene3d>
            <a:camera prst="perspectiveBelow"/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ঘটনসংখ্যাঃ 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0114" y="6034755"/>
            <a:ext cx="1917167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  <a:scene3d>
            <a:camera prst="perspectiveBelow"/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গড়ঃ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9257" y="1167853"/>
            <a:ext cx="1931680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  <a:scene3d>
            <a:camera prst="perspectiveBelow"/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উপাত্তঃ  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3771" y="2762116"/>
            <a:ext cx="1917166" cy="523220"/>
          </a:xfrm>
          <a:prstGeom prst="rect">
            <a:avLst/>
          </a:prstGeom>
          <a:solidFill>
            <a:srgbClr val="FFFF00"/>
          </a:solidFill>
          <a:ln/>
          <a:scene3d>
            <a:camera prst="perspectiveBelow"/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শ্রেণিব্যাপ্তিঃ 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3771" y="3603682"/>
            <a:ext cx="1917166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  <a:scene3d>
            <a:camera prst="perspectiveBelow"/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পরিসরঃ 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3771" y="399916"/>
            <a:ext cx="1917166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  <a:scene3d>
            <a:camera prst="perspectiveBelow"/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পরিসংখ্যানঃ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3771" y="4445248"/>
            <a:ext cx="1917166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/>
          <a:scene3d>
            <a:camera prst="perspectiveBelow"/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শ্রেণিসংখ্যাঃ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77196" y="427061"/>
            <a:ext cx="9451031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সংখ্যাভিত্তিক কোনো তথ্য বা ঘটনা হচ্ছে পরিসংখ্যান ।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73566" y="1195985"/>
            <a:ext cx="9454662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বা ঘটনা নির্দেশক সংখ্যা গুলো হচ্ছে পরিসংখ্যানের  উপাত্ত।  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73566" y="1971599"/>
            <a:ext cx="9454662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শ্রেণির মধ্যবিন্দু =( উর্ধ্বসীমা + নিম্নসীমা ) 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÷</a:t>
            </a:r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। 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37011" y="2728585"/>
            <a:ext cx="9391217" cy="523220"/>
          </a:xfrm>
          <a:prstGeom prst="rect">
            <a:avLst/>
          </a:prstGeom>
          <a:solidFill>
            <a:srgbClr val="FFFF00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যেকোনো শ্রেণির উর্ধ্বসীমা ও নিম্নসীমার ব্যবধান হলো ঐ শ্রেণির  শ্রেণিব্যাপ্তি।  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37012" y="3573261"/>
            <a:ext cx="9391216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পরিসর =( সর্বোচ্চ সংখ্যা  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—</a:t>
            </a:r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সর্বনিম্ন সংখ্যা) + ১   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37012" y="4470653"/>
            <a:ext cx="9391216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শ্রেণিসংখ্যা = ( পরিসর 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÷</a:t>
            </a:r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শ্রেণিব্যাপ্তি )                [পূর্ণসংখ্যায় ]  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37013" y="5242421"/>
            <a:ext cx="9469177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শ্রেণিতে যতগুলো ট্যালি চিহ্ন পড়বে তত হবে ঐ শ্রেণির গণসংখ্যা বা ঘটনসংখ্যা । 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9908502" y="4490574"/>
            <a:ext cx="550875" cy="432568"/>
          </a:xfrm>
        </p:spPr>
        <p:txBody>
          <a:bodyPr/>
          <a:lstStyle/>
          <a:p>
            <a:fld id="{BDBEA130-D42B-49D7-93B8-03B236E496C8}" type="slidenum">
              <a:rPr lang="en-US" sz="2800" b="1" smtClean="0"/>
              <a:pPr/>
              <a:t>6</a:t>
            </a:fld>
            <a:endParaRPr lang="en-US" sz="2800" b="1"/>
          </a:p>
        </p:txBody>
      </p:sp>
    </p:spTree>
    <p:extLst>
      <p:ext uri="{BB962C8B-B14F-4D97-AF65-F5344CB8AC3E}">
        <p14:creationId xmlns:p14="http://schemas.microsoft.com/office/powerpoint/2010/main" val="999693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88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7302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4232" y="1814732"/>
            <a:ext cx="11465169" cy="260252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বিদ্যালয়ের অর্ধ বার্ষিকী পরীক্ষায় 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30  </a:t>
            </a:r>
            <a:r>
              <a:rPr lang="bn-BD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জন ছাত্রের গণিতে প্রাপ্ত নম্বর নিম্নরুপ – </a:t>
            </a:r>
            <a:br>
              <a:rPr lang="bn-BD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600" b="1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20, 40</a:t>
            </a:r>
            <a:r>
              <a:rPr lang="bn-BD" sz="3600" b="1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600" b="1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60, 69, 63, 26, 39, 38, 40, 49, 52, 58, 59, 63, 60, 72, 70 ,83, 89, 86, 97, 90, 94, 44, 63, 39, 60, 59, 47, 38</a:t>
            </a:r>
            <a:r>
              <a:rPr lang="bn-BD" sz="3600" b="1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3600" b="1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2800" b="1" dirty="0">
              <a:solidFill>
                <a:schemeClr val="accent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" y="5431679"/>
            <a:ext cx="11069259" cy="70183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উপাত্ত থেকে শুরু করে শ্রেণি ব্যবধান 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10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ধরে উপাত্ত গুলোর শ্রেণিভুক্ত করি ।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EA130-D42B-49D7-93B8-03B236E496C8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2A34B03-99D7-471F-97C6-3F3E0D8CC5AC}"/>
              </a:ext>
            </a:extLst>
          </p:cNvPr>
          <p:cNvSpPr/>
          <p:nvPr/>
        </p:nvSpPr>
        <p:spPr>
          <a:xfrm>
            <a:off x="5100874" y="308987"/>
            <a:ext cx="1519968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r>
              <a:rPr lang="bn-BD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bn-BD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875" y="0"/>
            <a:ext cx="2143125" cy="17780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725"/>
            <a:ext cx="2143125" cy="1778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928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868" y="344976"/>
            <a:ext cx="3645416" cy="681966"/>
          </a:xfr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সমাধান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2867" y="1403250"/>
            <a:ext cx="4427095" cy="502311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lnSpc>
                <a:spcPct val="170000"/>
              </a:lnSpc>
              <a:buNone/>
            </a:pP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20, 40</a:t>
            </a:r>
            <a:r>
              <a:rPr lang="bn-BD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60, 69, 63, 26, 39, 38, 40, 49, 52, 58, 59, 63, 60, 72, 70, 83, 89, 86, 97, 90, 94, 44, 63, 39, 60, 59, 47, 38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7629" y="630482"/>
            <a:ext cx="6183673" cy="590843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এখানে , সর্বনিম্ন উপাত্ত</a:t>
            </a:r>
            <a:r>
              <a:rPr lang="bn-BD" sz="24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20</a:t>
            </a:r>
            <a:r>
              <a:rPr lang="bn-BD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সর্বোচ্চ উপাত্ত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97 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      শ্রেণি ব্যবধান </a:t>
            </a:r>
            <a:r>
              <a:rPr lang="bn-BD" sz="36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36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10</a:t>
            </a:r>
          </a:p>
          <a:p>
            <a:pPr marL="0" indent="0">
              <a:buNone/>
            </a:pP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∴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পরিসর = (সর্বোচ্চ উপাত্ত-সর্বনিম্ন উপাত্ত)+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= ( 97-20 ) +1</a:t>
            </a:r>
            <a:endParaRPr lang="bn-BD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=77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+1</a:t>
            </a:r>
          </a:p>
          <a:p>
            <a:pPr marL="0" indent="0">
              <a:buNone/>
            </a:pP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= 78</a:t>
            </a:r>
          </a:p>
          <a:p>
            <a:pPr marL="0" indent="0">
              <a:buNone/>
            </a:pP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শ্রেণি সংখ্যা = পরিসর / শ্রেণি ব্যবধান</a:t>
            </a:r>
          </a:p>
          <a:p>
            <a:pPr marL="0" indent="0">
              <a:buNone/>
            </a:pP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78 /10</a:t>
            </a:r>
          </a:p>
          <a:p>
            <a:pPr marL="0" indent="0">
              <a:buNone/>
            </a:pP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=7.8</a:t>
            </a:r>
          </a:p>
          <a:p>
            <a:pPr marL="0" indent="0">
              <a:buNone/>
            </a:pP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যেহেতু শ্রেণি সংখ্যা সর্বদাই পূর্ণ সংখ্যা তাই শ্রেণি সংখ্যা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8 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ধরি। 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1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EA130-D42B-49D7-93B8-03B236E496C8}" type="slidenum">
              <a:rPr lang="en-US" b="1" smtClean="0"/>
              <a:pPr/>
              <a:t>8</a:t>
            </a:fld>
            <a:endParaRPr lang="en-US" b="1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879" y="91140"/>
            <a:ext cx="2384121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8314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286" y="253144"/>
            <a:ext cx="11465169" cy="1143000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20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থেকে শুরু করে শ্রেণিব্যাপ্তি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10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ধরে শ্রেণি গঠন করি এবং ট্যালি চিহ্ন দ্বারা নম্বরগুলোকে শ্রেণিভুক্ত করি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28537484"/>
              </p:ext>
            </p:extLst>
          </p:nvPr>
        </p:nvGraphicFramePr>
        <p:xfrm>
          <a:off x="4367809" y="1578707"/>
          <a:ext cx="7364646" cy="51143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53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744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5488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90879">
                <a:tc>
                  <a:txBody>
                    <a:bodyPr/>
                    <a:lstStyle/>
                    <a:p>
                      <a:pPr algn="ctr"/>
                      <a:r>
                        <a:rPr lang="bn-BD" sz="3200" b="1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শ্রেণি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b="1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ট্যালি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b="1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ঘটন</a:t>
                      </a:r>
                      <a:r>
                        <a:rPr lang="bn-BD" sz="3200" b="1" baseline="0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সংখ্যা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0879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20-29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||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0879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30-39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||||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4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0879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40-49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5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0879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50-59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||||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4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08238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60-69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NikoshBAN" panose="02000000000000000000" pitchFamily="2" charset="0"/>
                        <a:ea typeface="+mn-ea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7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90879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70-79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||</a:t>
                      </a:r>
                      <a:r>
                        <a:rPr kumimoji="0" lang="bn-BD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endParaRPr kumimoji="0" lang="en-U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NikoshBAN" panose="02000000000000000000" pitchFamily="2" charset="0"/>
                        <a:ea typeface="+mn-ea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2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90879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80-89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|||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3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90879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90-99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|||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3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90879"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মোট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30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1891" y="3261935"/>
            <a:ext cx="230513" cy="20888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/>
          <a:ex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125" y="4300578"/>
            <a:ext cx="461027" cy="267278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EA130-D42B-49D7-93B8-03B236E496C8}" type="slidenum">
              <a:rPr lang="en-US" b="1" smtClean="0">
                <a:latin typeface="NikoshBAN" panose="02000000000000000000" pitchFamily="2" charset="0"/>
                <a:cs typeface="NikoshBAN" panose="02000000000000000000" pitchFamily="2" charset="0"/>
              </a:rPr>
              <a:pPr/>
              <a:t>9</a:t>
            </a:fld>
            <a:endParaRPr lang="en-US" b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B5ED08FF-1178-49EE-962B-53E578E400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1982" y="1698357"/>
            <a:ext cx="3577172" cy="418193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lnSpc>
                <a:spcPct val="170000"/>
              </a:lnSpc>
              <a:buNone/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20, 40</a:t>
            </a:r>
            <a:r>
              <a:rPr lang="bn-BD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60, 69, 63, 26, 39, 38, 40, 49, 52, 58, 59, 63, 60, 72, 70, 83, 89, 86, 97, 90, 94, 44, 63, 39, 60, 59, 47, 38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0513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1302</Words>
  <Application>Microsoft Office PowerPoint</Application>
  <PresentationFormat>Custom</PresentationFormat>
  <Paragraphs>384</Paragraphs>
  <Slides>25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c~e©Ávb hvPvB</vt:lpstr>
      <vt:lpstr>PowerPoint Presentation</vt:lpstr>
      <vt:lpstr>একটি বিদ্যালয়ের অর্ধ বার্ষিকী পরীক্ষায়  30   জন ছাত্রের গণিতে প্রাপ্ত নম্বর নিম্নরুপ –  20, 40, 60, 69, 63, 26, 39, 38, 40, 49, 52, 58, 59, 63, 60, 72, 70 ,83, 89, 86, 97, 90, 94, 44, 63, 39, 60, 59, 47, 38 </vt:lpstr>
      <vt:lpstr>সমাধান </vt:lpstr>
      <vt:lpstr>20 থেকে শুরু করে শ্রেণিব্যাপ্তি 10  ধরে শ্রেণি গঠন করি এবং ট্যালি চিহ্ন দ্বারা নম্বরগুলোকে শ্রেণিভুক্ত করি</vt:lpstr>
      <vt:lpstr>সংক্ষিপ্ত পদ্ধতিতে গড় নির্ণয় কর।</vt:lpstr>
      <vt:lpstr>সংক্ষিপ্ত পদ্ধতিতে গড় (ধাপ বিচ্যুতি )নির্ণয়ের পদ্ধতি বিশ্লেষণ</vt:lpstr>
      <vt:lpstr>PowerPoint Presentation</vt:lpstr>
      <vt:lpstr>PowerPoint Presentation</vt:lpstr>
      <vt:lpstr>PowerPoint Presentation</vt:lpstr>
      <vt:lpstr> ক) এর সমাধান </vt:lpstr>
      <vt:lpstr>প্রচুরক নির্ণয় </vt:lpstr>
      <vt:lpstr>প্রচুরক নির্ণয়</vt:lpstr>
      <vt:lpstr>ক্রমযোজিত গনসংখ্যা সারনী তৈরি কর।</vt:lpstr>
      <vt:lpstr>সমস্যা   একটি বিদ্যালয়ের অর্ধ বার্ষিকী পরীক্ষায়  60   জন ছাত্রের গণিতে প্রাপ্ত নম্বর নিম্নরুপ –  </vt:lpstr>
      <vt:lpstr> ক) এর সমাধান </vt:lpstr>
      <vt:lpstr> মধ্যক নির্ণয় </vt:lpstr>
      <vt:lpstr>মধ্যক নির্ণয় </vt:lpstr>
      <vt:lpstr>মূল্যায়ন</vt:lpstr>
      <vt:lpstr>বাড়ির কাজ</vt:lpstr>
      <vt:lpstr>PowerPoint Presentation</vt:lpstr>
    </vt:vector>
  </TitlesOfParts>
  <Company>mintu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সাধারণ গণিত</dc:subject>
  <dc:creator>Fakir Mintu Ali</dc:creator>
  <dc:description>Teachers, students</dc:description>
  <cp:lastModifiedBy>user</cp:lastModifiedBy>
  <cp:revision>107</cp:revision>
  <dcterms:created xsi:type="dcterms:W3CDTF">2018-06-03T17:34:38Z</dcterms:created>
  <dcterms:modified xsi:type="dcterms:W3CDTF">2019-10-17T05:54:08Z</dcterms:modified>
  <cp:category>Mathematics</cp:category>
  <cp:contentStatus>দশম শ্রেণির  সাধারণ গণিতের ১৭ অধ্যায়ের পরিসংখ্যান</cp:contentStatus>
</cp:coreProperties>
</file>