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29"/>
  </p:notesMasterIdLst>
  <p:sldIdLst>
    <p:sldId id="257" r:id="rId2"/>
    <p:sldId id="278" r:id="rId3"/>
    <p:sldId id="258" r:id="rId4"/>
    <p:sldId id="290" r:id="rId5"/>
    <p:sldId id="259" r:id="rId6"/>
    <p:sldId id="260" r:id="rId7"/>
    <p:sldId id="262" r:id="rId8"/>
    <p:sldId id="263" r:id="rId9"/>
    <p:sldId id="291" r:id="rId10"/>
    <p:sldId id="311" r:id="rId11"/>
    <p:sldId id="282" r:id="rId12"/>
    <p:sldId id="283" r:id="rId13"/>
    <p:sldId id="300" r:id="rId14"/>
    <p:sldId id="286" r:id="rId15"/>
    <p:sldId id="309" r:id="rId16"/>
    <p:sldId id="293" r:id="rId17"/>
    <p:sldId id="288" r:id="rId18"/>
    <p:sldId id="289" r:id="rId19"/>
    <p:sldId id="281" r:id="rId20"/>
    <p:sldId id="310" r:id="rId21"/>
    <p:sldId id="302" r:id="rId22"/>
    <p:sldId id="308" r:id="rId23"/>
    <p:sldId id="307" r:id="rId24"/>
    <p:sldId id="304" r:id="rId25"/>
    <p:sldId id="305" r:id="rId26"/>
    <p:sldId id="275" r:id="rId27"/>
    <p:sldId id="299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86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C4F3E9-DD95-49B6-8E07-98F0AAD2557A}" type="datetimeFigureOut">
              <a:rPr lang="en-US" smtClean="0"/>
              <a:pPr/>
              <a:t>12-Sep-19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9C2AA-A30E-43D7-8E26-AF52DA9A02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952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370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370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370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370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370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370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00A1E7A8-ED48-47FB-BA37-62393700E6DD}" type="datetime1">
              <a:rPr lang="en-US" smtClean="0"/>
              <a:t>12-Sep-19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8815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00A1E7A8-ED48-47FB-BA37-62393700E6DD}" type="datetime1">
              <a:rPr lang="en-US" smtClean="0"/>
              <a:t>12-Sep-19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881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n-B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626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9C7C-FC3E-4279-97A6-3BEDDFEF189E}" type="datetime3">
              <a:rPr lang="en-US" smtClean="0"/>
              <a:t>12 September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66A6D-7AA8-4BB3-AAF4-A1129574743F}" type="datetime3">
              <a:rPr lang="en-US" smtClean="0"/>
              <a:t>12 September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60295-B623-403E-BED2-A60B2C6ABA01}" type="datetime3">
              <a:rPr lang="en-US" smtClean="0"/>
              <a:t>12 September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13264-A9D7-4C47-A5E4-1CC2FD7B7B05}" type="datetime3">
              <a:rPr lang="en-US" smtClean="0"/>
              <a:t>12 September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0EED2-9A74-49A2-8464-DC03BCAC2057}" type="datetime3">
              <a:rPr lang="en-US" smtClean="0"/>
              <a:t>12 September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690F-9E27-4BCA-9469-A1B069A7D879}" type="datetime3">
              <a:rPr lang="en-US" smtClean="0"/>
              <a:t>12 September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560E7-5EC8-411C-980D-8BEF2319FEB8}" type="datetime3">
              <a:rPr lang="en-US" smtClean="0"/>
              <a:t>12 September 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C24E5-FE6C-4A76-A660-255BB6F35769}" type="datetime3">
              <a:rPr lang="en-US" smtClean="0"/>
              <a:t>12 September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59C0C-9BBD-4D1C-83D9-C8382CE0B0A3}" type="datetime3">
              <a:rPr lang="en-US" smtClean="0"/>
              <a:t>12 September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026E7-70DA-4F4D-B5C5-21242DF6063D}" type="datetime3">
              <a:rPr lang="en-US" smtClean="0"/>
              <a:t>12 September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3F9F-C3FD-4475-ACE4-91E26BD35BC1}" type="datetime3">
              <a:rPr lang="en-US" smtClean="0"/>
              <a:t>12 September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7C1996A-A21D-4774-8B44-0FF6150D293E}" type="datetime3">
              <a:rPr lang="en-US" smtClean="0"/>
              <a:t>12 September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sldNum="0" hdr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0" y="228600"/>
            <a:ext cx="7543800" cy="1200329"/>
          </a:xfrm>
          <a:prstGeom prst="rect">
            <a:avLst/>
          </a:prstGeom>
          <a:solidFill>
            <a:srgbClr val="92D050"/>
          </a:solidFill>
          <a:ln>
            <a:solidFill>
              <a:schemeClr val="tx2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7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7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اهلا و سهلا </a:t>
            </a:r>
            <a:endParaRPr lang="en-US" sz="7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blipFill>
                <a:blip r:embed="rId2"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01450-5335-442A-9B37-21432325CD28}" type="datetime3">
              <a:rPr lang="en-US" smtClean="0"/>
              <a:t>12 September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540" y="1728782"/>
            <a:ext cx="5821260" cy="40624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5" y="1401349"/>
            <a:ext cx="2281572" cy="15922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28" y="4648200"/>
            <a:ext cx="2281572" cy="15922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28" y="1371600"/>
            <a:ext cx="2281572" cy="15922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858" y="4615543"/>
            <a:ext cx="2281572" cy="15922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5408462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59C0C-9BBD-4D1C-83D9-C8382CE0B0A3}" type="datetime3">
              <a:rPr lang="en-US" smtClean="0"/>
              <a:t>12 September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247179"/>
            <a:ext cx="3868842" cy="26202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39057"/>
            <a:ext cx="3920543" cy="260894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820057" y="410030"/>
            <a:ext cx="3810000" cy="5630757"/>
            <a:chOff x="820057" y="410030"/>
            <a:chExt cx="3810000" cy="563075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057" y="439057"/>
              <a:ext cx="3810000" cy="5601730"/>
            </a:xfrm>
            <a:prstGeom prst="rect">
              <a:avLst/>
            </a:prstGeom>
          </p:spPr>
        </p:pic>
        <p:sp>
          <p:nvSpPr>
            <p:cNvPr id="7" name="Flowchart: Summing Junction 6"/>
            <p:cNvSpPr/>
            <p:nvPr/>
          </p:nvSpPr>
          <p:spPr>
            <a:xfrm>
              <a:off x="2119086" y="410030"/>
              <a:ext cx="914400" cy="990598"/>
            </a:xfrm>
            <a:prstGeom prst="flowChartSummingJunction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4058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19200" y="457200"/>
            <a:ext cx="6477000" cy="1295400"/>
          </a:xfrm>
          <a:prstGeom prst="roundRect">
            <a:avLst>
              <a:gd name="adj" fmla="val 15378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3">
            <a:schemeClr val="lt1"/>
          </a:lnRef>
          <a:fillRef idx="1003">
            <a:schemeClr val="lt2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الاسئلة من الفقرةِ واجوبتها- </a:t>
            </a:r>
          </a:p>
          <a:p>
            <a:pPr algn="ctr"/>
            <a:r>
              <a:rPr lang="en-US" sz="40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অনুচ্ছেদ</a:t>
            </a:r>
            <a:r>
              <a:rPr lang="en-US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প্রশ্নোত্তর</a:t>
            </a:r>
            <a:endParaRPr lang="bn-BD" sz="40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09600" y="2133600"/>
            <a:ext cx="8052571" cy="12192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36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١) الى من احتكمه عمر (رضـ) وصاحب الفرس؟  </a:t>
            </a:r>
            <a:r>
              <a:rPr lang="en-US" sz="2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ওমর</a:t>
            </a:r>
            <a:r>
              <a:rPr lang="en-U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রাঃ</a:t>
            </a:r>
            <a:r>
              <a:rPr lang="en-U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ar-SA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 </a:t>
            </a:r>
            <a:r>
              <a:rPr lang="en-US" sz="2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ঘোড়ার</a:t>
            </a:r>
            <a:r>
              <a:rPr lang="en-U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মালিক</a:t>
            </a:r>
            <a:r>
              <a:rPr lang="en-U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নিকট</a:t>
            </a:r>
            <a:r>
              <a:rPr lang="en-U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বিচার</a:t>
            </a:r>
            <a:r>
              <a:rPr lang="en-U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চেয়েছেন</a:t>
            </a:r>
            <a:r>
              <a:rPr lang="en-U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ar-SA" sz="28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09600" y="3810000"/>
            <a:ext cx="8204971" cy="19050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الجواب:  اِحَ</a:t>
            </a:r>
            <a:r>
              <a:rPr lang="ar-SA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ت</a:t>
            </a:r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كمَ </a:t>
            </a:r>
            <a:r>
              <a:rPr lang="ar-SA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عمر وصاحب الفرس الى </a:t>
            </a:r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القاضى شريح-</a:t>
            </a:r>
            <a:endParaRPr lang="en-US" sz="40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algn="r"/>
            <a:endParaRPr lang="ar-SA" sz="40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F4A83-820B-417E-84A7-1BB82DD432BB}" type="datetime3">
              <a:rPr lang="en-US" smtClean="0"/>
              <a:t>12 September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5948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761998" y="381000"/>
            <a:ext cx="8052572" cy="11049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٢)  ماذا قال شُريح لعمر (رضـ)؟ </a:t>
            </a:r>
            <a:endParaRPr lang="en-US" sz="40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শুরাইহ</a:t>
            </a:r>
            <a:r>
              <a:rPr lang="en-US" sz="36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36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ওমর</a:t>
            </a:r>
            <a:r>
              <a:rPr lang="en-US" sz="36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রাঃ</a:t>
            </a:r>
            <a:r>
              <a:rPr lang="en-US" sz="36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36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6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বলেছেন</a:t>
            </a:r>
            <a:r>
              <a:rPr lang="en-US" sz="36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ar-SA" sz="24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Arial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69256" y="1676400"/>
            <a:ext cx="8052571" cy="1371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الجواب: قال شُريح لمعمر (رضـ) : هل اخذت الفرس صحيحا ياامير المؤمنين؟ </a:t>
            </a:r>
            <a:endParaRPr lang="ar-SA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23B7-FE76-47A2-BAB5-097F90635509}" type="datetime3">
              <a:rPr lang="en-US" smtClean="0"/>
              <a:t>12 September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209800" y="3429000"/>
            <a:ext cx="6569211" cy="11049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٣)  ماذا قضى شريح؟ وماذا- </a:t>
            </a:r>
          </a:p>
          <a:p>
            <a:pPr algn="ctr"/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ওমর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রাঃ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ঘোড়া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ফেরত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দিয়েছেন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ar-SA" sz="32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89279" y="4800600"/>
            <a:ext cx="8189732" cy="12192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الجواب: قال شريح لامير المؤمنين احتفظْ ما اشتريت او اعده كما اخذتهُ- وذلك لان هذا القضاء انصف واعدل لهما-  </a:t>
            </a:r>
          </a:p>
        </p:txBody>
      </p:sp>
    </p:spTree>
    <p:extLst>
      <p:ext uri="{BB962C8B-B14F-4D97-AF65-F5344CB8AC3E}">
        <p14:creationId xmlns:p14="http://schemas.microsoft.com/office/powerpoint/2010/main" val="33494892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23B7-FE76-47A2-BAB5-097F90635509}" type="datetime3">
              <a:rPr lang="en-US" smtClean="0"/>
              <a:t>12 September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47062" y="609600"/>
            <a:ext cx="8379550" cy="116205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٤) لماذا تعجَّبَ عمر بقضاء بريح؟ </a:t>
            </a:r>
          </a:p>
          <a:p>
            <a:pPr algn="ctr"/>
            <a:r>
              <a:rPr lang="en-US" sz="2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ওমর</a:t>
            </a:r>
            <a:r>
              <a:rPr lang="en-U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রাঃ</a:t>
            </a:r>
            <a:r>
              <a:rPr lang="en-U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শুরাইহের</a:t>
            </a:r>
            <a:r>
              <a:rPr lang="en-U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বিচারকার্যে</a:t>
            </a:r>
            <a:r>
              <a:rPr lang="en-U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বিস্মিত</a:t>
            </a:r>
            <a:r>
              <a:rPr lang="en-U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হন</a:t>
            </a:r>
            <a:r>
              <a:rPr lang="en-U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ar-SA" sz="28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47061" y="2438400"/>
            <a:ext cx="8649856" cy="24384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44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الجواب: تعجُّبَ عمر لان قضاء شريح قول فصل وحكم عدل- </a:t>
            </a:r>
            <a:endParaRPr lang="ar-SA" sz="44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5610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04800" y="2286000"/>
            <a:ext cx="8342857" cy="1447800"/>
          </a:xfrm>
          <a:prstGeom prst="roundRect">
            <a:avLst>
              <a:gd name="adj" fmla="val 15378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١) </a:t>
            </a:r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احتكم عمر وصاحب الفرس الى على (رضـ)</a:t>
            </a:r>
            <a:endParaRPr lang="ar-SA" sz="40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09600" y="381000"/>
            <a:ext cx="8229599" cy="14478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ar-SA" sz="4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كتابة الصحيح أو الخطأ مع تصحيح الخطأ:</a:t>
            </a:r>
          </a:p>
          <a:p>
            <a:pPr algn="ctr"/>
            <a:r>
              <a:rPr lang="en-US" sz="4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ভুল</a:t>
            </a:r>
            <a:r>
              <a:rPr lang="en-US" sz="4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সংশোধনসহ</a:t>
            </a:r>
            <a:r>
              <a:rPr lang="en-US" sz="4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4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4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ভুল</a:t>
            </a:r>
            <a:r>
              <a:rPr lang="en-US" sz="4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লিখন</a:t>
            </a:r>
            <a:r>
              <a:rPr lang="en-US" sz="4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ar-SA" sz="4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bn-BD" sz="44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CE89E-1211-4198-84FF-7FA4CFF73555}" type="datetime3">
              <a:rPr lang="en-US" smtClean="0"/>
              <a:t>12 September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993051" y="3962400"/>
            <a:ext cx="2601578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الجواب: خطأ-</a:t>
            </a:r>
            <a:endParaRPr lang="ar-SA" sz="40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28600" y="4800600"/>
            <a:ext cx="8366029" cy="7620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36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الصحيح </a:t>
            </a:r>
            <a:r>
              <a:rPr lang="ar-SA" sz="36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: احتكم عمر وصاحب الفرس الى </a:t>
            </a:r>
            <a:r>
              <a:rPr lang="ar-SA" sz="36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شريح- </a:t>
            </a:r>
            <a:endParaRPr lang="ar-SA" sz="36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0764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CE89E-1211-4198-84FF-7FA4CFF73555}" type="datetime3">
              <a:rPr lang="en-US" smtClean="0"/>
              <a:t>12 September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645886" y="457200"/>
            <a:ext cx="8204971" cy="706120"/>
          </a:xfrm>
          <a:prstGeom prst="roundRect">
            <a:avLst>
              <a:gd name="adj" fmla="val 15378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٢) </a:t>
            </a:r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سأل شريح عمر هل أخذ الفرس صحيحا؟ </a:t>
            </a:r>
            <a:endParaRPr lang="ar-SA" sz="40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221651" y="3733800"/>
            <a:ext cx="2601578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الجواب: خطأ-</a:t>
            </a:r>
            <a:endParaRPr lang="ar-SA" sz="40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99341" y="4572000"/>
            <a:ext cx="8366029" cy="1371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36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الصحيح </a:t>
            </a:r>
            <a:r>
              <a:rPr lang="ar-SA" sz="36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: قال شريح لعمر احتفظ الفرس او </a:t>
            </a:r>
            <a:r>
              <a:rPr lang="ar-SA" sz="36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اعده كما اخذته- </a:t>
            </a:r>
            <a:endParaRPr lang="ar-SA" sz="36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17485" y="2781300"/>
            <a:ext cx="8329743" cy="647700"/>
          </a:xfrm>
          <a:prstGeom prst="roundRect">
            <a:avLst>
              <a:gd name="adj" fmla="val 15378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36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٣)  </a:t>
            </a:r>
            <a:r>
              <a:rPr lang="ar-SA" sz="36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قال شريح لعمر احتفظ الفرس او اعد قيمته-</a:t>
            </a:r>
            <a:endParaRPr lang="ar-SA" sz="36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222240" y="1447800"/>
            <a:ext cx="3592331" cy="762000"/>
          </a:xfrm>
          <a:prstGeom prst="roundRect">
            <a:avLst>
              <a:gd name="adj" fmla="val 15378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36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الجواب: الصحيح</a:t>
            </a:r>
            <a:endParaRPr lang="ar-SA" sz="36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3774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 animBg="1"/>
      <p:bldP spid="12" grpId="0" animBg="1"/>
      <p:bldP spid="13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172200" y="6416675"/>
            <a:ext cx="2514600" cy="365125"/>
          </a:xfrm>
        </p:spPr>
        <p:txBody>
          <a:bodyPr/>
          <a:lstStyle/>
          <a:p>
            <a:fld id="{57A3CB41-1986-48A2-BE51-E3298731B478}" type="datetime3">
              <a:rPr lang="en-US" smtClean="0"/>
              <a:t>12 September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199" y="6416675"/>
            <a:ext cx="3352801" cy="365125"/>
          </a:xfrm>
        </p:spPr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219200" y="457200"/>
            <a:ext cx="7547265" cy="13335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٤) </a:t>
            </a:r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نظر عمر الى شريح معجبا- </a:t>
            </a:r>
            <a:endParaRPr lang="ar-SA" sz="40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656076" y="2076450"/>
            <a:ext cx="4168501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الجواب: </a:t>
            </a:r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صحيح</a:t>
            </a:r>
            <a:endParaRPr lang="ar-SA" sz="40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255486" y="3257550"/>
            <a:ext cx="7547265" cy="13335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٥) قال عمر: هل القضاء هكذا قول فصل وحكم عدل- </a:t>
            </a:r>
            <a:endParaRPr lang="ar-SA" sz="40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692362" y="4876800"/>
            <a:ext cx="4168501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الجواب: </a:t>
            </a:r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صحيح</a:t>
            </a:r>
            <a:endParaRPr lang="ar-SA" sz="40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4580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914400" y="349619"/>
            <a:ext cx="7315200" cy="836154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sz="4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সমার্থক</a:t>
            </a:r>
            <a:r>
              <a:rPr lang="en-US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r-SA" sz="4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الالفاظ المرادفة- </a:t>
            </a:r>
            <a:r>
              <a:rPr lang="en-US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48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81600" y="1600200"/>
            <a:ext cx="3352799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الكلمات المذكورة </a:t>
            </a:r>
            <a:endParaRPr lang="en-US" sz="48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514600"/>
            <a:ext cx="2057398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قائد</a:t>
            </a:r>
            <a:endParaRPr lang="en-US" sz="44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81600" y="2514601"/>
            <a:ext cx="3505200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40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নেতা</a:t>
            </a:r>
            <a:r>
              <a:rPr lang="en-US" sz="4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امير</a:t>
            </a:r>
            <a:endParaRPr lang="en-US" sz="44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9600" y="1600200"/>
            <a:ext cx="3352799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الالفاظ المرادفة</a:t>
            </a:r>
            <a:endParaRPr lang="en-US" sz="48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9600" y="3434658"/>
            <a:ext cx="2057398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فرح</a:t>
            </a:r>
            <a:endParaRPr lang="en-US" sz="44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81600" y="3434659"/>
            <a:ext cx="3505200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40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সন্তুষ্ট</a:t>
            </a:r>
            <a:r>
              <a:rPr lang="en-US" sz="4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-  </a:t>
            </a:r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رضىَ</a:t>
            </a:r>
            <a:endParaRPr lang="en-US" sz="44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9602" y="4412159"/>
            <a:ext cx="2057398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حديث</a:t>
            </a:r>
            <a:endParaRPr lang="en-US" sz="44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81600" y="4397514"/>
            <a:ext cx="33401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40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বাণী</a:t>
            </a:r>
            <a:r>
              <a:rPr lang="en-US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ar-SA" sz="4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قول</a:t>
            </a:r>
            <a:endParaRPr lang="en-US" sz="40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9602" y="5345138"/>
            <a:ext cx="2057398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انصاف</a:t>
            </a:r>
            <a:endParaRPr lang="en-US" sz="44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81600" y="5327340"/>
            <a:ext cx="3367313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4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ন্যায়বিচার</a:t>
            </a:r>
            <a:r>
              <a:rPr lang="en-US" sz="4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عدل</a:t>
            </a:r>
            <a:endParaRPr lang="en-US" sz="44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2857500" y="2899320"/>
            <a:ext cx="1524000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2857500" y="3819377"/>
            <a:ext cx="1524000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2857500" y="4697343"/>
            <a:ext cx="1524000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2857500" y="5729858"/>
            <a:ext cx="1524000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4BA3D-D867-49F9-B7A4-18ED82FB9065}" type="datetime3">
              <a:rPr lang="en-US" smtClean="0"/>
              <a:t>12 September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5260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4" grpId="0" animBg="1"/>
      <p:bldP spid="13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914400" y="349619"/>
            <a:ext cx="7315200" cy="836154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sz="4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বিপরীত</a:t>
            </a:r>
            <a:r>
              <a:rPr lang="en-US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r-SA" sz="4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الالفاظ </a:t>
            </a:r>
            <a:r>
              <a:rPr lang="ar-SA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المتضادة- </a:t>
            </a:r>
            <a:r>
              <a:rPr lang="en-US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48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47344" y="1600200"/>
            <a:ext cx="3733799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الكلمات المذكورة </a:t>
            </a:r>
            <a:endParaRPr lang="en-US" sz="48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514600"/>
            <a:ext cx="3086098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40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কন্যা</a:t>
            </a:r>
            <a:r>
              <a:rPr lang="en-US" sz="32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بنت- </a:t>
            </a:r>
            <a:endParaRPr lang="en-US" sz="44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68900" y="2514601"/>
            <a:ext cx="3670300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4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পুত্র</a:t>
            </a:r>
            <a:r>
              <a:rPr lang="en-US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ابن</a:t>
            </a:r>
            <a:endParaRPr lang="en-US" sz="44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8600" y="1600200"/>
            <a:ext cx="3352799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الالفاظ المتضادة</a:t>
            </a:r>
            <a:endParaRPr lang="en-US" sz="48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8600" y="3434658"/>
            <a:ext cx="3086098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24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অসন্তুষ্ট</a:t>
            </a:r>
            <a:r>
              <a:rPr lang="en-US" sz="2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غضب- </a:t>
            </a:r>
            <a:endParaRPr lang="en-US" sz="44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68900" y="3434659"/>
            <a:ext cx="3670300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36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সন্তুষ্ট</a:t>
            </a:r>
            <a:r>
              <a:rPr lang="en-US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r-SA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رضى</a:t>
            </a:r>
            <a:endParaRPr lang="en-US" sz="44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8600" y="4343399"/>
            <a:ext cx="3086098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36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রুগ্ন</a:t>
            </a:r>
            <a:r>
              <a:rPr lang="en-US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4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عليل- </a:t>
            </a:r>
            <a:endParaRPr lang="en-US" sz="20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68900" y="4343400"/>
            <a:ext cx="3670300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4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সুস্থ</a:t>
            </a:r>
            <a:r>
              <a:rPr lang="en-US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-  </a:t>
            </a:r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صحيح </a:t>
            </a:r>
            <a:endParaRPr lang="en-US" sz="44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8600" y="5257800"/>
            <a:ext cx="3124198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40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অত্যাচার</a:t>
            </a:r>
            <a:r>
              <a:rPr lang="en-US" sz="4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-  </a:t>
            </a:r>
            <a:r>
              <a:rPr lang="ar-SA" sz="4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ظلم</a:t>
            </a:r>
            <a:endParaRPr lang="en-US" sz="4000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07000" y="5257801"/>
            <a:ext cx="3670300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4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ন্যায়বিচার</a:t>
            </a:r>
            <a:r>
              <a:rPr lang="en-US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عدل</a:t>
            </a:r>
            <a:endParaRPr lang="en-US" sz="44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3505200" y="2899320"/>
            <a:ext cx="1524000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3505200" y="3819377"/>
            <a:ext cx="1524000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3505200" y="4728118"/>
            <a:ext cx="1524000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3505200" y="5646239"/>
            <a:ext cx="1524000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172200" y="6172200"/>
            <a:ext cx="2752726" cy="365125"/>
          </a:xfrm>
        </p:spPr>
        <p:txBody>
          <a:bodyPr/>
          <a:lstStyle/>
          <a:p>
            <a:fld id="{63F87D87-372A-443C-BBA8-9FC45AA4F790}" type="datetime3">
              <a:rPr lang="en-US" smtClean="0"/>
              <a:t>12 September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0824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4" grpId="0" animBg="1"/>
      <p:bldP spid="13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061764" y="152400"/>
            <a:ext cx="5108656" cy="8382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r>
              <a:rPr lang="ar-SA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عمل احد- </a:t>
            </a:r>
            <a:endParaRPr lang="bn-BD" sz="48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28600" y="1089838"/>
            <a:ext cx="8534400" cy="1043762"/>
          </a:xfrm>
          <a:prstGeom prst="roundRect">
            <a:avLst>
              <a:gd name="adj" fmla="val 15378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3">
            <a:schemeClr val="lt1"/>
          </a:lnRef>
          <a:fillRef idx="1003">
            <a:schemeClr val="lt2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ar-SA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* استخرج صيغ الماضى من الفقرة ثم حولها الى المضارع- </a:t>
            </a:r>
          </a:p>
          <a:p>
            <a:pPr algn="ctr"/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অনুচ্ছেদ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r-SA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ماضى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সীগাহসমূহ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r-SA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مضارع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রূপান্তর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bn-BD" sz="24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27601" y="2362200"/>
            <a:ext cx="3733799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الماضى</a:t>
            </a:r>
            <a:endParaRPr lang="en-US" sz="40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0625" y="3078889"/>
            <a:ext cx="308609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يحتكم</a:t>
            </a:r>
            <a:endParaRPr lang="en-US" sz="3600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20823" y="3078890"/>
            <a:ext cx="201676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احتكم</a:t>
            </a:r>
            <a:endParaRPr lang="en-US" sz="36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2482" y="2362200"/>
            <a:ext cx="3352799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المضارع</a:t>
            </a:r>
            <a:endParaRPr lang="en-US" sz="40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0625" y="3998947"/>
            <a:ext cx="308609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يرضى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20823" y="3998948"/>
            <a:ext cx="201676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رضِى</a:t>
            </a:r>
            <a:endParaRPr lang="en-US" sz="36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5992223" y="3463609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992223" y="4383666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4417422" y="3387411"/>
            <a:ext cx="1524000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4417422" y="4307468"/>
            <a:ext cx="1524000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5" name="Date Placeholder 3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861D9-3BC7-42A2-BF54-A22708AC1535}" type="datetime3">
              <a:rPr lang="en-US" smtClean="0"/>
              <a:t>12 September 2019</a:t>
            </a:fld>
            <a:endParaRPr lang="en-US"/>
          </a:p>
        </p:txBody>
      </p:sp>
      <p:sp>
        <p:nvSpPr>
          <p:cNvPr id="36" name="Footer Placeholder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Barakat</a:t>
            </a:r>
            <a:r>
              <a:rPr lang="en-US" dirty="0" smtClean="0"/>
              <a:t> </a:t>
            </a:r>
            <a:r>
              <a:rPr lang="en-US" dirty="0" err="1" smtClean="0"/>
              <a:t>Ullah</a:t>
            </a:r>
            <a:r>
              <a:rPr lang="en-US" dirty="0" smtClean="0"/>
              <a:t> 01714338932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810625" y="4794941"/>
            <a:ext cx="308609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يسمع</a:t>
            </a:r>
            <a:endParaRPr lang="en-US" sz="3600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20823" y="4794942"/>
            <a:ext cx="201676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سمع</a:t>
            </a:r>
            <a:endParaRPr lang="en-US" sz="36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10625" y="5714999"/>
            <a:ext cx="308609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يسأل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20823" y="5715000"/>
            <a:ext cx="201676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سأل</a:t>
            </a:r>
            <a:endParaRPr lang="en-US" sz="36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5992223" y="5179661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992223" y="6099718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4417422" y="5103463"/>
            <a:ext cx="1524000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4417422" y="6023520"/>
            <a:ext cx="1524000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50017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29884" y="405825"/>
            <a:ext cx="5723616" cy="769441"/>
          </a:xfrm>
          <a:prstGeom prst="rect">
            <a:avLst/>
          </a:prstGeom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ar-SA" sz="4400" b="1" dirty="0" smtClean="0">
                <a:latin typeface="NikoshBAN" pitchFamily="2" charset="0"/>
                <a:cs typeface="NikoshBAN" pitchFamily="2" charset="0"/>
              </a:rPr>
              <a:t>تعريف المعلم</a:t>
            </a:r>
            <a:r>
              <a:rPr lang="ar-SA" sz="4400" b="1" dirty="0" smtClean="0">
                <a:latin typeface="NikoshBAN" pitchFamily="2" charset="0"/>
              </a:rPr>
              <a:t> 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VIP\Pictures\Saved Pictures\received_208308798171572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2925084" cy="365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" y="4724400"/>
            <a:ext cx="8610600" cy="2000548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বরকত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উল্লাহ</a:t>
            </a:r>
            <a:r>
              <a:rPr lang="ar-SA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সহ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কা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মৌলভী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রামচন্দ্রপুর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কাসেমিয়া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ছিদ্দিকিয়া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ফাযিল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মাদ্রাসা</a:t>
            </a:r>
            <a:endParaRPr lang="bn-BD" sz="40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হাজিগঞ্জ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মোবাইল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নং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০১৭১৪৩৩৮৯৩২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- miazient.barakat@gmail.com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581400" y="1305074"/>
            <a:ext cx="5190216" cy="333956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SA" sz="3200" b="1" dirty="0" smtClean="0">
                <a:latin typeface="NikoshBAN" pitchFamily="2" charset="0"/>
                <a:cs typeface="NikoshBAN" pitchFamily="2" charset="0"/>
              </a:rPr>
              <a:t>محمد بركت الله</a:t>
            </a:r>
            <a:endParaRPr lang="ar-SA" sz="3200" dirty="0" smtClean="0"/>
          </a:p>
          <a:p>
            <a:pPr algn="r" rtl="1"/>
            <a:r>
              <a:rPr lang="ar-SA" sz="2800" b="1" dirty="0" smtClean="0">
                <a:latin typeface="NikoshBAN" pitchFamily="2" charset="0"/>
                <a:cs typeface="NikoshBAN" pitchFamily="2" charset="0"/>
              </a:rPr>
              <a:t>مساعد مؤلفى (العربى)</a:t>
            </a:r>
          </a:p>
          <a:p>
            <a:pPr algn="r" rtl="1"/>
            <a:r>
              <a:rPr lang="ar-SA" sz="2800" b="1" dirty="0" smtClean="0">
                <a:latin typeface="NikoshBAN" pitchFamily="2" charset="0"/>
                <a:cs typeface="NikoshBAN" pitchFamily="2" charset="0"/>
              </a:rPr>
              <a:t>المدرسة الفاضل القاسمية الصديقية </a:t>
            </a:r>
          </a:p>
          <a:p>
            <a:pPr algn="r" rtl="1"/>
            <a:r>
              <a:rPr lang="ar-SA" sz="2800" b="1" dirty="0" smtClean="0">
                <a:latin typeface="NikoshBAN" pitchFamily="2" charset="0"/>
                <a:cs typeface="NikoshBAN" pitchFamily="2" charset="0"/>
              </a:rPr>
              <a:t>برام ساندربور</a:t>
            </a:r>
          </a:p>
          <a:p>
            <a:pPr algn="r" rtl="1"/>
            <a:r>
              <a:rPr lang="ar-SA" sz="2800" b="1" dirty="0" smtClean="0">
                <a:latin typeface="NikoshBAN" pitchFamily="2" charset="0"/>
                <a:cs typeface="NikoshBAN" pitchFamily="2" charset="0"/>
              </a:rPr>
              <a:t>حاجى غنج- ساند بور-</a:t>
            </a:r>
          </a:p>
          <a:p>
            <a:pPr algn="r" rtl="1"/>
            <a:r>
              <a:rPr lang="ar-SA" sz="2800" b="1" dirty="0" smtClean="0">
                <a:latin typeface="NikoshBAN" pitchFamily="2" charset="0"/>
                <a:cs typeface="NikoshBAN" pitchFamily="2" charset="0"/>
              </a:rPr>
              <a:t>الجوال: </a:t>
            </a:r>
            <a:r>
              <a:rPr lang="ar-SA" sz="2800" b="1" dirty="0" smtClean="0">
                <a:latin typeface="Arial"/>
                <a:cs typeface="Arial"/>
              </a:rPr>
              <a:t>٠١٧١٤٣٣٨٩٣٢</a:t>
            </a:r>
          </a:p>
          <a:p>
            <a:pPr algn="r" rtl="1"/>
            <a:r>
              <a:rPr lang="ar-SA" sz="2800" b="1" dirty="0" smtClean="0">
                <a:latin typeface="Arial"/>
                <a:cs typeface="Arial"/>
              </a:rPr>
              <a:t>التاريخ: ١١-٠٩-٢٠١٩</a:t>
            </a:r>
            <a:endParaRPr lang="ar-SA" sz="28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2BF4F-96DD-4283-AE57-53953E64EF41}" type="datetime3">
              <a:rPr lang="en-US" smtClean="0"/>
              <a:t>12 September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37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008881" y="388165"/>
            <a:ext cx="3733799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الماضى</a:t>
            </a:r>
            <a:endParaRPr lang="en-US" sz="40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1905" y="1264508"/>
            <a:ext cx="308609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تأخذ</a:t>
            </a:r>
            <a:endParaRPr lang="en-US" sz="36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2103" y="1264509"/>
            <a:ext cx="201676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أخذتَ</a:t>
            </a:r>
            <a:endParaRPr lang="en-US" sz="36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73762" y="388165"/>
            <a:ext cx="3352799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المضارع</a:t>
            </a:r>
            <a:endParaRPr lang="en-US" sz="40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91905" y="2024912"/>
            <a:ext cx="308609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يجيب</a:t>
            </a:r>
            <a:endParaRPr lang="en-US" sz="36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02103" y="2024913"/>
            <a:ext cx="201676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اجاب</a:t>
            </a:r>
            <a:endParaRPr lang="en-US" sz="36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6073503" y="1649228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6073503" y="2409631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4498702" y="1573030"/>
            <a:ext cx="1524000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4498702" y="2333433"/>
            <a:ext cx="1524000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5" name="Date Placeholder 3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861D9-3BC7-42A2-BF54-A22708AC1535}" type="datetime3">
              <a:rPr lang="en-US" smtClean="0"/>
              <a:t>12 September 2019</a:t>
            </a:fld>
            <a:endParaRPr lang="en-US"/>
          </a:p>
        </p:txBody>
      </p:sp>
      <p:sp>
        <p:nvSpPr>
          <p:cNvPr id="36" name="Footer Placeholder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Barakat</a:t>
            </a:r>
            <a:r>
              <a:rPr lang="en-US" dirty="0" smtClean="0"/>
              <a:t> </a:t>
            </a:r>
            <a:r>
              <a:rPr lang="en-US" dirty="0" err="1" smtClean="0"/>
              <a:t>Ullah</a:t>
            </a:r>
            <a:r>
              <a:rPr lang="en-US" dirty="0" smtClean="0"/>
              <a:t> 01714338932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891905" y="2820906"/>
            <a:ext cx="308609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يقول</a:t>
            </a:r>
            <a:endParaRPr lang="en-US" sz="36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02103" y="2820907"/>
            <a:ext cx="201676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قال</a:t>
            </a:r>
            <a:endParaRPr lang="en-US" sz="36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78842" y="3657600"/>
            <a:ext cx="308609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ينظر</a:t>
            </a:r>
            <a:endParaRPr lang="en-US" sz="36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89040" y="3657601"/>
            <a:ext cx="201676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نظر</a:t>
            </a:r>
            <a:endParaRPr lang="en-US" sz="36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6073503" y="3205626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060440" y="4042319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4498702" y="3129428"/>
            <a:ext cx="1524000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4485639" y="3966121"/>
            <a:ext cx="1524000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904968" y="4497305"/>
            <a:ext cx="308609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اوَلّى</a:t>
            </a:r>
            <a:endParaRPr lang="en-US" sz="36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315166" y="4497306"/>
            <a:ext cx="201676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ولّيتُ</a:t>
            </a:r>
            <a:endParaRPr lang="en-US" sz="36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91905" y="5333999"/>
            <a:ext cx="308609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يلتفتُ</a:t>
            </a:r>
            <a:endParaRPr lang="en-US" sz="36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302103" y="5334000"/>
            <a:ext cx="201676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التفتَ</a:t>
            </a:r>
            <a:endParaRPr lang="en-US" sz="36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6086566" y="4882025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6073503" y="5718718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4511765" y="4805827"/>
            <a:ext cx="1524000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4498702" y="5642520"/>
            <a:ext cx="1524000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74286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33" grpId="0" animBg="1"/>
      <p:bldP spid="34" grpId="0" animBg="1"/>
      <p:bldP spid="37" grpId="0" animBg="1"/>
      <p:bldP spid="3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235856" y="304800"/>
            <a:ext cx="8534400" cy="1043762"/>
          </a:xfrm>
          <a:prstGeom prst="roundRect">
            <a:avLst>
              <a:gd name="adj" fmla="val 15378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3">
            <a:schemeClr val="lt1"/>
          </a:lnRef>
          <a:fillRef idx="1003">
            <a:schemeClr val="lt2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ar-SA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* استخرج </a:t>
            </a:r>
            <a:r>
              <a:rPr lang="ar-SA" sz="32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صيغ </a:t>
            </a:r>
            <a:r>
              <a:rPr lang="ar-SA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المضارع من الفقرة ثم </a:t>
            </a:r>
            <a:r>
              <a:rPr lang="ar-SA" sz="32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حولها </a:t>
            </a:r>
            <a:r>
              <a:rPr lang="ar-SA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الى الماضى - </a:t>
            </a:r>
          </a:p>
          <a:p>
            <a:pPr algn="ctr"/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অনুচ্ছেদ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r-SA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مضارع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সীগাহসমূহ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r-SA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ماضى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রূপান্তর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bn-BD" sz="24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27601" y="1600200"/>
            <a:ext cx="3733799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0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المضارع</a:t>
            </a:r>
            <a:endParaRPr lang="en-US" sz="40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2" y="2935069"/>
            <a:ext cx="308609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ما أخذتُ</a:t>
            </a:r>
            <a:endParaRPr lang="en-US" sz="3600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72200" y="2935070"/>
            <a:ext cx="201676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لا اخذُ</a:t>
            </a:r>
            <a:endParaRPr lang="en-US" sz="36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002" y="1600200"/>
            <a:ext cx="3352799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الماضى</a:t>
            </a:r>
            <a:endParaRPr lang="en-US" sz="44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2002" y="3855127"/>
            <a:ext cx="308609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حكمَ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72200" y="3855128"/>
            <a:ext cx="201676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يحكمُ</a:t>
            </a:r>
            <a:endParaRPr lang="en-US" sz="36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5943600" y="3319789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943600" y="4239846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943600" y="6285128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4368799" y="3243591"/>
            <a:ext cx="1524000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4368799" y="4163648"/>
            <a:ext cx="1524000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5" name="Date Placeholder 3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861D9-3BC7-42A2-BF54-A22708AC1535}" type="datetime3">
              <a:rPr lang="en-US" smtClean="0"/>
              <a:t>12 September 2019</a:t>
            </a:fld>
            <a:endParaRPr lang="en-US"/>
          </a:p>
        </p:txBody>
      </p:sp>
      <p:sp>
        <p:nvSpPr>
          <p:cNvPr id="36" name="Footer Placeholder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Barakat</a:t>
            </a:r>
            <a:r>
              <a:rPr lang="en-US" dirty="0" smtClean="0"/>
              <a:t> </a:t>
            </a:r>
            <a:r>
              <a:rPr lang="en-US" dirty="0" err="1" smtClean="0"/>
              <a:t>Ullah</a:t>
            </a:r>
            <a:r>
              <a:rPr lang="en-US" dirty="0" smtClean="0"/>
              <a:t> 01714338932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78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235856" y="304800"/>
            <a:ext cx="8534400" cy="1043762"/>
          </a:xfrm>
          <a:prstGeom prst="roundRect">
            <a:avLst>
              <a:gd name="adj" fmla="val 15378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3">
            <a:schemeClr val="lt1"/>
          </a:lnRef>
          <a:fillRef idx="1003">
            <a:schemeClr val="lt2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ar-SA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* املأ  الفراغات فى الجمل الاتية بكلمة مناسبة -</a:t>
            </a:r>
          </a:p>
          <a:p>
            <a:pPr algn="ctr"/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উপযু্ক্ত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শূন্যস্থানগুলো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পূরণ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endParaRPr lang="bn-BD" sz="24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5943600" y="6285128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5" name="Date Placeholder 3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861D9-3BC7-42A2-BF54-A22708AC1535}" type="datetime3">
              <a:rPr lang="en-US" smtClean="0"/>
              <a:t>12 September 2019</a:t>
            </a:fld>
            <a:endParaRPr lang="en-US"/>
          </a:p>
        </p:txBody>
      </p:sp>
      <p:sp>
        <p:nvSpPr>
          <p:cNvPr id="36" name="Footer Placeholder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Barakat</a:t>
            </a:r>
            <a:r>
              <a:rPr lang="en-US" dirty="0" smtClean="0"/>
              <a:t> </a:t>
            </a:r>
            <a:r>
              <a:rPr lang="en-US" dirty="0" err="1" smtClean="0"/>
              <a:t>Ullah</a:t>
            </a:r>
            <a:r>
              <a:rPr lang="en-US" dirty="0" smtClean="0"/>
              <a:t> 01714338932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457200" y="1981200"/>
            <a:ext cx="8204200" cy="5232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28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١. </a:t>
            </a:r>
            <a:r>
              <a:rPr lang="ar-SA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احتكم عمر بن الخطاب (رضـ) وصاحب                   الى شريح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57200" y="2731979"/>
            <a:ext cx="8229600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٢. </a:t>
            </a:r>
            <a:r>
              <a:rPr lang="ar-SA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لما سمع شريح قول الاعرابى              الى عمر (رضـ)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57200" y="3493979"/>
            <a:ext cx="8229600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٣</a:t>
            </a:r>
            <a:r>
              <a:rPr lang="ar-SA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. </a:t>
            </a:r>
            <a:r>
              <a:rPr lang="ar-SA" sz="32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سأل شريح عمر هل              الفرس </a:t>
            </a:r>
            <a:r>
              <a:rPr lang="ar-SA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صحيحا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57200" y="4267200"/>
            <a:ext cx="8229600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٤. </a:t>
            </a:r>
            <a:r>
              <a:rPr lang="ar-SA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اجاب عمر 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57200" y="5029200"/>
            <a:ext cx="8255000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٥. </a:t>
            </a:r>
            <a:r>
              <a:rPr lang="ar-SA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نظر عمر الى شريح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66686" y="1954068"/>
            <a:ext cx="148082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الفرس</a:t>
            </a:r>
            <a:endParaRPr lang="en-US" sz="3200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37144" y="2731979"/>
            <a:ext cx="148082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التفت</a:t>
            </a:r>
            <a:endParaRPr lang="en-US" sz="3200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82142" y="3447813"/>
            <a:ext cx="148082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أخذت</a:t>
            </a:r>
            <a:endParaRPr lang="en-US" sz="3200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29200" y="4267200"/>
            <a:ext cx="148082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نعم</a:t>
            </a:r>
            <a:endParaRPr lang="en-US" sz="3200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752301" y="5043714"/>
            <a:ext cx="148082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معجبا</a:t>
            </a:r>
            <a:endParaRPr lang="en-US" sz="3200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5737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3" grpId="0" animBg="1"/>
      <p:bldP spid="24" grpId="0" animBg="1"/>
      <p:bldP spid="29" grpId="0" animBg="1"/>
      <p:bldP spid="3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253999" y="1066800"/>
            <a:ext cx="8534400" cy="1043762"/>
          </a:xfrm>
          <a:prstGeom prst="roundRect">
            <a:avLst>
              <a:gd name="adj" fmla="val 15378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3">
            <a:schemeClr val="lt1"/>
          </a:lnRef>
          <a:fillRef idx="1003">
            <a:schemeClr val="lt2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ar-SA" sz="5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لخ</a:t>
            </a:r>
            <a:r>
              <a:rPr lang="ar-SA" sz="5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ّ</a:t>
            </a:r>
            <a:r>
              <a:rPr lang="ar-SA" sz="5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ص الفقرةَ المذكورةَ من عندك: </a:t>
            </a:r>
            <a:endParaRPr lang="bn-BD" sz="44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3048000"/>
            <a:ext cx="8280400" cy="255454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rtl="1"/>
            <a:r>
              <a:rPr lang="ar-SA" sz="4000" b="1" u="sng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خلاصة الفقرة </a:t>
            </a:r>
            <a:r>
              <a:rPr lang="ar-SA" sz="4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ar-SA" sz="4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احتكر عمر وصاحب الفرس الى شريح- قضى شريح بان يحتفظ امير المؤمنين بالفرس أو سعيده كما أخذ- تعجب عمر بقضاء شريح وولاه على قضاء الكوفة- </a:t>
            </a:r>
            <a:endParaRPr lang="en-US" sz="40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5943600" y="6285128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5" name="Date Placeholder 3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861D9-3BC7-42A2-BF54-A22708AC1535}" type="datetime3">
              <a:rPr lang="en-US" smtClean="0"/>
              <a:t>12 September 2019</a:t>
            </a:fld>
            <a:endParaRPr lang="en-US"/>
          </a:p>
        </p:txBody>
      </p:sp>
      <p:sp>
        <p:nvSpPr>
          <p:cNvPr id="36" name="Footer Placeholder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Barakat</a:t>
            </a:r>
            <a:r>
              <a:rPr lang="en-US" dirty="0" smtClean="0"/>
              <a:t> </a:t>
            </a:r>
            <a:r>
              <a:rPr lang="en-US" dirty="0" err="1" smtClean="0"/>
              <a:t>Ullah</a:t>
            </a:r>
            <a:r>
              <a:rPr lang="en-US" dirty="0" smtClean="0"/>
              <a:t> 01714338932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3252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47800" y="154446"/>
            <a:ext cx="6096000" cy="836154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দলগত কাজ</a:t>
            </a:r>
            <a:r>
              <a:rPr lang="ar-SA" sz="40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فريق العمل - </a:t>
            </a:r>
            <a:endParaRPr lang="bn-BD" sz="40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120723"/>
            <a:ext cx="31623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en-US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তাহকীক</a:t>
            </a:r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00800" y="6400800"/>
            <a:ext cx="2514600" cy="365125"/>
          </a:xfrm>
        </p:spPr>
        <p:txBody>
          <a:bodyPr/>
          <a:lstStyle/>
          <a:p>
            <a:fld id="{42DFA665-5784-4151-8EB2-38C1CAFEB4C3}" type="datetime3">
              <a:rPr lang="en-US" smtClean="0"/>
              <a:t>12 September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324600"/>
            <a:ext cx="3352801" cy="365125"/>
          </a:xfrm>
        </p:spPr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352800" y="1981200"/>
            <a:ext cx="5334000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صيغة : واحد مذكر غائب</a:t>
            </a:r>
            <a:endParaRPr lang="bn-BD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48400" y="1120724"/>
            <a:ext cx="2373992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 rtl="1"/>
            <a:r>
              <a:rPr lang="ar-SA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اِلْتَفَتَ </a:t>
            </a:r>
            <a:r>
              <a:rPr lang="ar-SA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endParaRPr lang="en-US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114550" y="2590800"/>
            <a:ext cx="6572250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بحث : اثبات فعل ماضى معروف</a:t>
            </a:r>
            <a:endParaRPr lang="bn-BD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343400" y="3200400"/>
            <a:ext cx="4343399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باب : </a:t>
            </a:r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افتعال</a:t>
            </a:r>
            <a:endParaRPr lang="bn-BD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462587" y="3810000"/>
            <a:ext cx="3286125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مصدر : </a:t>
            </a:r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الالتفاتُ</a:t>
            </a:r>
            <a:endParaRPr lang="bn-BD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462587" y="4419600"/>
            <a:ext cx="3286125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ماده : </a:t>
            </a:r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ل+ف+ت </a:t>
            </a:r>
            <a:endParaRPr lang="bn-BD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586288" y="5029200"/>
            <a:ext cx="4176712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جنس : صحيح</a:t>
            </a:r>
            <a:endParaRPr lang="bn-BD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575810" y="5664200"/>
            <a:ext cx="4176712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معنى : </a:t>
            </a:r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نَظَرَ</a:t>
            </a:r>
            <a:endParaRPr lang="bn-BD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8974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838200"/>
            <a:ext cx="31623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en-US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তাহকীক</a:t>
            </a:r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00800" y="6400800"/>
            <a:ext cx="2514600" cy="365125"/>
          </a:xfrm>
        </p:spPr>
        <p:txBody>
          <a:bodyPr/>
          <a:lstStyle/>
          <a:p>
            <a:fld id="{42DFA665-5784-4151-8EB2-38C1CAFEB4C3}" type="datetime3">
              <a:rPr lang="en-US" smtClean="0"/>
              <a:t>12 September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324600"/>
            <a:ext cx="3352801" cy="365125"/>
          </a:xfrm>
        </p:spPr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352800" y="1698677"/>
            <a:ext cx="5334000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صيغة : واحد </a:t>
            </a:r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مذكر حاضر</a:t>
            </a:r>
            <a:endParaRPr lang="bn-BD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64166" y="838201"/>
            <a:ext cx="2022634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 rtl="1"/>
            <a:r>
              <a:rPr lang="ar-SA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أَعِدْ: </a:t>
            </a:r>
            <a:endParaRPr lang="en-US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819400" y="2308277"/>
            <a:ext cx="5867400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بحث : </a:t>
            </a:r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امر حاضر معروف</a:t>
            </a:r>
            <a:endParaRPr lang="bn-BD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400674" y="2917877"/>
            <a:ext cx="3286125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باب : </a:t>
            </a:r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افعال</a:t>
            </a:r>
            <a:endParaRPr lang="bn-BD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462587" y="3527477"/>
            <a:ext cx="3286125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مصدر : </a:t>
            </a:r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الاعادة</a:t>
            </a:r>
            <a:endParaRPr lang="bn-BD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462587" y="4137077"/>
            <a:ext cx="3286125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ماده : </a:t>
            </a:r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ع+و+د </a:t>
            </a:r>
            <a:endParaRPr lang="bn-BD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586288" y="4746677"/>
            <a:ext cx="4176712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جنس : </a:t>
            </a:r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اجواف واوى</a:t>
            </a:r>
            <a:endParaRPr lang="ar-SA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575810" y="5381677"/>
            <a:ext cx="4176712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معنى : </a:t>
            </a:r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رَدَّ</a:t>
            </a:r>
            <a:endParaRPr lang="bn-BD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0534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00200" y="343132"/>
            <a:ext cx="6248400" cy="836154"/>
          </a:xfrm>
          <a:prstGeom prst="roundRect">
            <a:avLst>
              <a:gd name="adj" fmla="val 15378"/>
            </a:avLst>
          </a:prstGeom>
          <a:ln/>
        </p:spPr>
        <p:style>
          <a:lnRef idx="2">
            <a:schemeClr val="accent6"/>
          </a:lnRef>
          <a:fillRef idx="1003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r>
              <a:rPr lang="ar-SA" sz="4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الواجب المنزل  </a:t>
            </a:r>
            <a:endParaRPr lang="bn-BD" sz="44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97000" y="1676400"/>
            <a:ext cx="72492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اكتب الاجابات على الاسئلة المذكورة فى النص- </a:t>
            </a:r>
            <a:endParaRPr lang="en-US" sz="36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নসে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উল্লেখিত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Right Arrow 4"/>
          <p:cNvSpPr/>
          <p:nvPr/>
        </p:nvSpPr>
        <p:spPr>
          <a:xfrm>
            <a:off x="466076" y="1823574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686" y="2876729"/>
            <a:ext cx="4660114" cy="3490588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4222-6AF1-458B-817B-AFBAB1F11A04}" type="datetime3">
              <a:rPr lang="en-US" smtClean="0"/>
              <a:t>12 September 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6188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28888" y="569128"/>
            <a:ext cx="4086225" cy="1015663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2" descr="C:\Users\mr\Desktop\maria\Clipart_Rose_PNG_Pictu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948484" y="1509712"/>
            <a:ext cx="1883791" cy="4129088"/>
          </a:xfrm>
          <a:prstGeom prst="rect">
            <a:avLst/>
          </a:prstGeom>
          <a:noFill/>
        </p:spPr>
      </p:pic>
      <p:pic>
        <p:nvPicPr>
          <p:cNvPr id="5" name="Picture 2" descr="C:\Users\mr\Desktop\maria\Clipart_Rose_PNG_Pictu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809" y="1509712"/>
            <a:ext cx="1883791" cy="4129088"/>
          </a:xfrm>
          <a:prstGeom prst="rect">
            <a:avLst/>
          </a:prstGeom>
          <a:noFill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731B-BD65-453A-8AEA-532E85EF10BD}" type="datetime3">
              <a:rPr lang="en-US" smtClean="0"/>
              <a:t>12 September 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828800"/>
            <a:ext cx="4814884" cy="40700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41370" y="2437924"/>
            <a:ext cx="4616629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شكرا كثيرا</a:t>
            </a:r>
          </a:p>
          <a:p>
            <a:pPr algn="ctr"/>
            <a:r>
              <a:rPr lang="bn-BD" sz="11500" b="1" dirty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00" b="1" dirty="0">
              <a:ln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800" b="1" dirty="0">
              <a:ln/>
              <a:blipFill>
                <a:blip r:embed="rId4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4386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76400" y="787052"/>
            <a:ext cx="5793810" cy="830997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ar-SA" sz="4800" dirty="0" smtClean="0">
                <a:latin typeface="NikoshBAN" pitchFamily="2" charset="0"/>
                <a:cs typeface="NikoshBAN" pitchFamily="2" charset="0"/>
              </a:rPr>
              <a:t>تعريف الدرس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33399" y="2057400"/>
            <a:ext cx="4026647" cy="3733800"/>
          </a:xfrm>
          <a:prstGeom prst="ellipse">
            <a:avLst/>
          </a:prstGeom>
          <a:solidFill>
            <a:srgbClr val="00B0F0"/>
          </a:solidFill>
          <a:ln>
            <a:solidFill>
              <a:schemeClr val="tx2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দশম</a:t>
            </a:r>
            <a:endParaRPr lang="bn-IN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আরবি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১ম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পত্র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ar-SA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ইউনিট</a:t>
            </a:r>
            <a:endParaRPr lang="bn-IN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 – ৫০ মিনিট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724400" y="2057400"/>
            <a:ext cx="4026647" cy="3733800"/>
          </a:xfrm>
          <a:prstGeom prst="ellipse">
            <a:avLst/>
          </a:prstGeom>
          <a:solidFill>
            <a:srgbClr val="00B0F0"/>
          </a:solidFill>
          <a:ln>
            <a:solidFill>
              <a:schemeClr val="tx2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الصف  العاشر-</a:t>
            </a:r>
            <a:endParaRPr lang="bn-IN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r-SA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الموضوع: اللغة العربية الاتصالية-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 rtl="1"/>
            <a:r>
              <a:rPr lang="ar-SA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الوحدة الثانية-</a:t>
            </a:r>
            <a:endParaRPr lang="bn-IN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r-SA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الوقت : </a:t>
            </a:r>
            <a:r>
              <a:rPr lang="ar-SA" sz="3200" dirty="0" smtClean="0">
                <a:solidFill>
                  <a:schemeClr val="tx1"/>
                </a:solidFill>
                <a:latin typeface="Arial"/>
                <a:cs typeface="Arial"/>
              </a:rPr>
              <a:t>٥٠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2D1C5-4202-42F3-AEE1-1B5F5070F4AC}" type="datetime3">
              <a:rPr lang="en-US" smtClean="0"/>
              <a:t>12 September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Barakat</a:t>
            </a:r>
            <a:r>
              <a:rPr lang="en-US" dirty="0" smtClean="0"/>
              <a:t> </a:t>
            </a:r>
            <a:r>
              <a:rPr lang="en-US" dirty="0" err="1" smtClean="0"/>
              <a:t>Ullah</a:t>
            </a:r>
            <a:r>
              <a:rPr lang="en-US" dirty="0" smtClean="0"/>
              <a:t> 01714338932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3226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1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6A6D0-AB93-471D-A818-0893C149D02A}" type="datetime3">
              <a:rPr lang="en-US" smtClean="0"/>
              <a:t>12 September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pic>
        <p:nvPicPr>
          <p:cNvPr id="6" name="Picture 5" descr="Dakhil - 2019 - Class-9 arabic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7" t="10814" r="29520" b="21111"/>
          <a:stretch/>
        </p:blipFill>
        <p:spPr>
          <a:xfrm>
            <a:off x="457200" y="838200"/>
            <a:ext cx="3505200" cy="4668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Dakhil - 2019 - Class-9 arabic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70" t="18083" r="46825" b="27076"/>
          <a:stretch/>
        </p:blipFill>
        <p:spPr>
          <a:xfrm>
            <a:off x="4953000" y="838200"/>
            <a:ext cx="3429000" cy="462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4369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2747" y="316217"/>
            <a:ext cx="8626453" cy="707886"/>
          </a:xfrm>
          <a:prstGeom prst="rect">
            <a:avLst/>
          </a:prstGeom>
          <a:solidFill>
            <a:srgbClr val="00B050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b="1" dirty="0" err="1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bn-BD" sz="40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দেখে</a:t>
            </a:r>
            <a:r>
              <a:rPr lang="en-GB" sz="40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GB" sz="4000" b="1" dirty="0" err="1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GB" sz="40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ar-SA" sz="40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انظروا الى الصور و قولوا - </a:t>
            </a:r>
            <a:endParaRPr lang="en-US" sz="4000" b="1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81600" y="4419600"/>
            <a:ext cx="289560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বিচারক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BFB1F-E8F0-4A3E-9870-03033E81F196}" type="datetime3">
              <a:rPr lang="en-US" smtClean="0"/>
              <a:t>12 September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254270"/>
            <a:ext cx="4842522" cy="301292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10000"/>
            <a:ext cx="3352800" cy="167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30470"/>
            <a:ext cx="3382545" cy="225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5034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8652" y="3429000"/>
            <a:ext cx="7350947" cy="1446550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ar-SA" sz="4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العدل والانصاف</a:t>
            </a:r>
            <a:endParaRPr lang="en-US" sz="54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ct val="0"/>
              </a:spcBef>
            </a:pPr>
            <a:r>
              <a:rPr lang="en-US" sz="40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ন্যায়পরায়ণতা</a:t>
            </a:r>
            <a:r>
              <a:rPr lang="en-US" sz="4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ন্যায়বিচার</a:t>
            </a:r>
            <a:endParaRPr lang="ar-SA" sz="40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own Arrow Callout 3"/>
          <p:cNvSpPr/>
          <p:nvPr/>
        </p:nvSpPr>
        <p:spPr>
          <a:xfrm>
            <a:off x="1658526" y="533400"/>
            <a:ext cx="5791200" cy="2514600"/>
          </a:xfrm>
          <a:prstGeom prst="downArrowCallou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اعلان الدرس</a:t>
            </a:r>
            <a:endParaRPr lang="en-US" sz="4800" b="1" dirty="0" smtClean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8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66320-EA34-4963-9183-2B3FCDB4CDA5}" type="datetime3">
              <a:rPr lang="en-US" smtClean="0"/>
              <a:t>12 September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98" b="5547"/>
          <a:stretch/>
        </p:blipFill>
        <p:spPr>
          <a:xfrm>
            <a:off x="3581399" y="5029200"/>
            <a:ext cx="2466975" cy="121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9660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703552" y="2801590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89980" y="2734002"/>
            <a:ext cx="58014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يمكن ان يقول </a:t>
            </a:r>
            <a:r>
              <a:rPr lang="ar-S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القول جمل خاطئة وصحيحة- </a:t>
            </a:r>
            <a:endPara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শুদ্ধ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981199" y="304800"/>
            <a:ext cx="5791201" cy="836154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5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</a:t>
            </a:r>
            <a:r>
              <a:rPr lang="bn-BD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খনফল</a:t>
            </a:r>
            <a:r>
              <a:rPr lang="en-US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r-SA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تنافع العلم </a:t>
            </a:r>
            <a:endParaRPr lang="bn-BD" sz="48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703552" y="1514802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1.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13780" y="1438602"/>
            <a:ext cx="74778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يمكن ان يقول </a:t>
            </a:r>
            <a:r>
              <a:rPr lang="ar-S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الاجابة السؤال من النص- </a:t>
            </a:r>
            <a:endPara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নস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631118" y="4008733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76400" y="3981083"/>
            <a:ext cx="5562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يمكن ان يقول كلمات مترادفة و متضادة- </a:t>
            </a:r>
            <a:endPara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সমার্থক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25267-EB19-42DA-9A52-BD24810E024F}" type="datetime3">
              <a:rPr lang="en-US" smtClean="0"/>
              <a:t>12 September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631118" y="5209250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4.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76400" y="5181600"/>
            <a:ext cx="64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يمكن </a:t>
            </a:r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ان يقول </a:t>
            </a:r>
            <a:r>
              <a:rPr lang="ar-SA" sz="28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r-SA" sz="28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املأ  الفراغات فى الجمل الاتية بكلمة مناسبة من </a:t>
            </a:r>
            <a:r>
              <a:rPr lang="ar-SA" sz="28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الصندوق-</a:t>
            </a:r>
            <a:endParaRPr lang="ar-SA" sz="2800" b="1" dirty="0">
              <a:ln w="0"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2491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 animBg="1"/>
      <p:bldP spid="9" grpId="0" animBg="1"/>
      <p:bldP spid="10" grpId="0"/>
      <p:bldP spid="11" grpId="0" animBg="1"/>
      <p:bldP spid="12" grpId="0"/>
      <p:bldP spid="13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19200" y="228600"/>
            <a:ext cx="6477000" cy="836154"/>
          </a:xfrm>
          <a:prstGeom prst="roundRect">
            <a:avLst>
              <a:gd name="adj" fmla="val 15378"/>
            </a:avLst>
          </a:prstGeom>
          <a:ln/>
        </p:spPr>
        <p:style>
          <a:lnRef idx="2">
            <a:schemeClr val="accent6"/>
          </a:lnRef>
          <a:fillRef idx="1003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sz="4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পঠিত</a:t>
            </a:r>
            <a:r>
              <a:rPr lang="en-US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নস</a:t>
            </a:r>
            <a:r>
              <a:rPr lang="en-US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ar-SA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النص المدروس</a:t>
            </a:r>
            <a:endParaRPr lang="bn-BD" sz="48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D98EE-82D6-4D06-A8EE-A2ADD99F48A6}" type="datetime3">
              <a:rPr lang="en-US" smtClean="0"/>
              <a:t>12 September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762000" y="1397744"/>
            <a:ext cx="7848600" cy="4317256"/>
            <a:chOff x="1518557" y="1064755"/>
            <a:chExt cx="5878285" cy="2179187"/>
          </a:xfrm>
        </p:grpSpPr>
        <p:pic>
          <p:nvPicPr>
            <p:cNvPr id="3" name="Picture 2" descr="Dakhil - 2019 - Class-9 arabic.pdf - Adobe Reader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18" t="20442" r="25397" b="60204"/>
            <a:stretch/>
          </p:blipFill>
          <p:spPr>
            <a:xfrm>
              <a:off x="1518557" y="1064755"/>
              <a:ext cx="5878285" cy="952732"/>
            </a:xfrm>
            <a:prstGeom prst="rect">
              <a:avLst/>
            </a:prstGeom>
          </p:spPr>
        </p:pic>
        <p:pic>
          <p:nvPicPr>
            <p:cNvPr id="7" name="Picture 6" descr="Dakhil - 2019 - Class-9 arabic.pdf - Adobe Reader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18" t="70565" r="25397" b="3783"/>
            <a:stretch/>
          </p:blipFill>
          <p:spPr>
            <a:xfrm>
              <a:off x="1518557" y="1981200"/>
              <a:ext cx="5878285" cy="1262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494930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E30E6-0D08-47DF-A15F-A7A007C19149}" type="datetime3">
              <a:rPr lang="en-US" smtClean="0"/>
              <a:t>12 September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2" name="Flowchart: Alternate Process 1"/>
          <p:cNvSpPr/>
          <p:nvPr/>
        </p:nvSpPr>
        <p:spPr>
          <a:xfrm>
            <a:off x="457200" y="304800"/>
            <a:ext cx="8305800" cy="59436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অনুবাদঃ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আমীরুল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মু’নিমীন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ওমর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ইবনুল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খাত্তাব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রাঃ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ঘোড়ার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মালিক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শুরাইহ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রঃ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নিকট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বিচার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চাইলেন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শুরাইহ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বেদুইনের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বক্তব্য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শনে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ওমর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ইবনুল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খাত্তাব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রাঃ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তাকিয়ে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জিজ্ঞেস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করলেন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আপিনি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ত্রুটিমুক্ত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ঘোড়া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করেছিলেন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হে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আমীরুল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ম’মিনীন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ওমর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(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রাঃ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দিলেন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হ্যাঁ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অতঃপর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শুরাইহ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বলল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হে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আমীরুল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‍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মু’মিনীন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!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আপনি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করেছেন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করুন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কিংবা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যেমনটি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করেছেন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তেমনটি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ফিরিয়ে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ওমর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রাঃ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শুরাইহের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বিস্মিত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তাকালেন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বললেন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বিচরকার্য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এরূপ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সুস্পষ্ট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বক্তব্য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ন্যায়বিচার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আপনি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কুফায়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যান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আপনাকে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তথায়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বিচারক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দায়িত্ব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দিলাম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04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1592</TotalTime>
  <Words>1009</Words>
  <Application>Microsoft Office PowerPoint</Application>
  <PresentationFormat>On-screen Show (4:3)</PresentationFormat>
  <Paragraphs>255</Paragraphs>
  <Slides>27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PKM</dc:creator>
  <cp:lastModifiedBy>Miazi Computer</cp:lastModifiedBy>
  <cp:revision>461</cp:revision>
  <dcterms:created xsi:type="dcterms:W3CDTF">2015-05-23T05:54:04Z</dcterms:created>
  <dcterms:modified xsi:type="dcterms:W3CDTF">2019-09-12T16:37:36Z</dcterms:modified>
</cp:coreProperties>
</file>