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06" r:id="rId2"/>
    <p:sldId id="305" r:id="rId3"/>
    <p:sldId id="258" r:id="rId4"/>
    <p:sldId id="269" r:id="rId5"/>
    <p:sldId id="304" r:id="rId6"/>
    <p:sldId id="296" r:id="rId7"/>
    <p:sldId id="259" r:id="rId8"/>
    <p:sldId id="260" r:id="rId9"/>
    <p:sldId id="274" r:id="rId10"/>
    <p:sldId id="297" r:id="rId11"/>
    <p:sldId id="301" r:id="rId12"/>
    <p:sldId id="272" r:id="rId13"/>
    <p:sldId id="280" r:id="rId14"/>
    <p:sldId id="282" r:id="rId15"/>
    <p:sldId id="285" r:id="rId16"/>
    <p:sldId id="286" r:id="rId17"/>
    <p:sldId id="287" r:id="rId18"/>
    <p:sldId id="288" r:id="rId19"/>
    <p:sldId id="289" r:id="rId20"/>
    <p:sldId id="290" r:id="rId21"/>
    <p:sldId id="300" r:id="rId22"/>
    <p:sldId id="291" r:id="rId23"/>
    <p:sldId id="292" r:id="rId24"/>
    <p:sldId id="293" r:id="rId25"/>
    <p:sldId id="294" r:id="rId26"/>
    <p:sldId id="295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8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D6A17-A8C8-4BDD-A11E-BBA23E1ABF3C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B150-DCE9-4EB1-B4A4-8DA00BBF4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B150-DCE9-4EB1-B4A4-8DA00BBF4E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B150-DCE9-4EB1-B4A4-8DA00BBF4E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71600"/>
            <a:ext cx="3429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স্বাগতম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534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030"/>
            <a:ext cx="6019800" cy="5741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06" y="762000"/>
            <a:ext cx="2769394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5257800" cy="583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68680"/>
            <a:ext cx="297180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30"/>
            <a:ext cx="9144000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বিপণন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     পন্য-দ্রব্য বা সেবা সামগ্রী উৎপাদন  কারী থেকে ভোক্তা বা সরবরাহকারীর নিকট পৌঁছে দেওয়া পর্যন্ত সকল কাজকে বিপণন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 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বাজারজাতকরণ বলে গন্য করা হয়।অর্থাৎ  ক্রয়বিক্রয়,পরিবহন,গুদামজাতকরন,প্রমিতকরন,পড়জায়েটো,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যাবতীয় কাজের সমষ্টি হল বিপণন। </a:t>
            </a:r>
          </a:p>
        </p:txBody>
      </p:sp>
    </p:spTree>
    <p:extLst>
      <p:ext uri="{BB962C8B-B14F-4D97-AF65-F5344CB8AC3E}">
        <p14:creationId xmlns:p14="http://schemas.microsoft.com/office/powerpoint/2010/main" val="699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39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endParaRPr lang="bn-BD" sz="4000" dirty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bn-BD" sz="4000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bn-BD" sz="4000" dirty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ক্রয় </a:t>
            </a:r>
            <a:endParaRPr lang="bn-BD" sz="4000" dirty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বিক্রয়</a:t>
            </a:r>
            <a:endParaRPr lang="bn-BD" sz="4000" dirty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            </a:t>
            </a:r>
            <a:endParaRPr lang="bn-BD" sz="4000" dirty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  পরিবহণ</a:t>
            </a: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857250" indent="-857250">
              <a:buFont typeface="Wingdings" pitchFamily="2" charset="2"/>
              <a:buChar char="Ø"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sz="4000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dirty="0" smtClean="0">
                <a:solidFill>
                  <a:schemeClr val="bg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        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3810000" cy="1524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981200" y="1981200"/>
            <a:ext cx="2057400" cy="2286000"/>
          </a:xfrm>
          <a:prstGeom prst="rightArrow">
            <a:avLst>
              <a:gd name="adj1" fmla="val 50000"/>
              <a:gd name="adj2" fmla="val 4407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457700"/>
            <a:ext cx="2971800" cy="1485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14600" y="4800600"/>
            <a:ext cx="16764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304800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বিপণনের কার্যাবলী 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-1291074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itchFamily="2" charset="2"/>
              <a:buChar char="Ø"/>
            </a:pPr>
            <a:endParaRPr lang="as-IN" sz="5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গুদামজাতকরন</a:t>
            </a:r>
            <a:r>
              <a:rPr lang="bn-BD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endParaRPr lang="en-US" sz="36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56677"/>
            <a:ext cx="3048000" cy="174464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38600" y="2667000"/>
            <a:ext cx="1676400" cy="1371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9" y="0"/>
            <a:ext cx="91440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প্রমিতকরণ</a:t>
            </a:r>
            <a:endParaRPr lang="en-US" sz="66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71800" y="2667000"/>
            <a:ext cx="1828800" cy="12192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03" y="1905000"/>
            <a:ext cx="310279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23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পর্যায়িতকরণ</a:t>
            </a:r>
            <a:endParaRPr lang="en-US" sz="72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62400" y="2819400"/>
            <a:ext cx="1981200" cy="9906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57437"/>
            <a:ext cx="3048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itchFamily="34" charset="0"/>
                <a:cs typeface="Shonar Bangla" pitchFamily="34" charset="0"/>
              </a:rPr>
              <a:t>মোড়কীকরন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76600" y="2895600"/>
            <a:ext cx="1295400" cy="9906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16" y="2486025"/>
            <a:ext cx="336776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তথ্য সংগ্রহ</a:t>
            </a:r>
            <a:endParaRPr lang="en-US" sz="60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19400" y="2590800"/>
            <a:ext cx="2133600" cy="152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35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5715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এস(অনার্স),এম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এস,বি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এড,এম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এড</a:t>
            </a:r>
            <a:endParaRPr lang="en-US" sz="2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বলইবুনিয়া মাধ্যমিক বিদ্যালয়</a:t>
            </a:r>
          </a:p>
          <a:p>
            <a:r>
              <a:rPr lang="bn-IN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বেতাগী,বরগুনা।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মোবাইল নং - </a:t>
            </a:r>
            <a:r>
              <a:rPr lang="en-US" sz="4000" b="1" dirty="0">
                <a:cs typeface="NikoshBAN" pitchFamily="2" charset="0"/>
              </a:rPr>
              <a:t>01714-934906</a:t>
            </a:r>
            <a:r>
              <a:rPr lang="en-US" sz="3200" b="1" dirty="0"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TonnyBanglaMJ" pitchFamily="2" charset="0"/>
                <a:cs typeface="TonnyBanglaMJ" pitchFamily="2" charset="0"/>
              </a:rPr>
              <a:t>B-‡</a:t>
            </a:r>
            <a:r>
              <a:rPr lang="en-US" sz="3200" dirty="0" err="1">
                <a:latin typeface="TonnyBanglaMJ" pitchFamily="2" charset="0"/>
                <a:cs typeface="TonnyBanglaMJ" pitchFamily="2" charset="0"/>
              </a:rPr>
              <a:t>gBj</a:t>
            </a:r>
            <a:r>
              <a:rPr lang="en-US" sz="3200" dirty="0">
                <a:latin typeface="TonnyBanglaMJ" pitchFamily="2" charset="0"/>
                <a:cs typeface="TonnyBanglaMJ" pitchFamily="2" charset="0"/>
              </a:rPr>
              <a:t> t </a:t>
            </a:r>
            <a:r>
              <a:rPr lang="en-US" sz="3200" b="1" dirty="0">
                <a:cs typeface="TonnyBanglaMJ" pitchFamily="2" charset="0"/>
              </a:rPr>
              <a:t>mdmrahman17@gmail.com</a:t>
            </a:r>
            <a:endParaRPr lang="en-US" sz="3200" b="1" dirty="0">
              <a:latin typeface="TonnyBanglaMJ" pitchFamily="2" charset="0"/>
              <a:cs typeface="TonnyBanglaMJ" pitchFamily="2" charset="0"/>
            </a:endParaRPr>
          </a:p>
          <a:p>
            <a:endParaRPr lang="en-US" sz="28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"/>
            <a:ext cx="44196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পাঠ উপস্থাপনায়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 smtClean="0">
                <a:solidFill>
                  <a:schemeClr val="accent6"/>
                </a:solidFill>
                <a:latin typeface="Shonar Bangla" pitchFamily="34" charset="0"/>
                <a:cs typeface="Shonar Bangla" pitchFamily="34" charset="0"/>
              </a:rPr>
              <a:t>ভোক্তা বিশ্লেষণ</a:t>
            </a:r>
            <a:endParaRPr lang="en-US" sz="6600" dirty="0">
              <a:solidFill>
                <a:schemeClr val="accent6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62400" y="2819400"/>
            <a:ext cx="2133600" cy="1066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1981200"/>
            <a:ext cx="2619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6139" y="0"/>
            <a:ext cx="9144000" cy="6951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6605"/>
            <a:ext cx="6096000" cy="94399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বিপণন বিভাগ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5029200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বণ্টনকারী</a:t>
            </a:r>
            <a:endParaRPr lang="en-US" sz="4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33800" y="990600"/>
            <a:ext cx="685800" cy="685800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676400" y="2514600"/>
            <a:ext cx="876300" cy="100761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3522210"/>
            <a:ext cx="2743200" cy="9735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পাইকারি বিক্রেতা</a:t>
            </a:r>
            <a:endParaRPr lang="en-US" sz="4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10200" y="2514600"/>
            <a:ext cx="914400" cy="1007610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3522210"/>
            <a:ext cx="3048000" cy="9735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খুচরা বিক্রেতা</a:t>
            </a:r>
            <a:endParaRPr lang="en-US" sz="4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14550" y="4495800"/>
            <a:ext cx="781050" cy="99060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38800" y="4495800"/>
            <a:ext cx="838200" cy="99060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5486400"/>
            <a:ext cx="70104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ভোক্তা</a:t>
            </a:r>
            <a:endParaRPr lang="en-US" sz="4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বণ্টন প্রণালী ও বিভিন্ন পণ্যের বিপণন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১।সরাসরি ভোক্তার নিকট বিক্রয়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২।খুচরা ব্যবসায়ীর মাধ্যমে বিক্রয়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৩।পাইকার ও খুচরা ব্যবসায়ির মাধ্যমে বিক্রয়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৪।প্রতিনিধি বাএজেন্টের মাধ্যমে বিক্রয়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৫।প্রতিনিধি ও খুচরা বিক্রেতার মাধ্যমে  বিক্রয়।</a:t>
            </a:r>
            <a:endParaRPr lang="en-US" sz="540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60" y="0"/>
            <a:ext cx="9165862" cy="6924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2286000" cy="838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উৎপাদনকারি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0" y="457200"/>
            <a:ext cx="4876800" cy="685800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228600"/>
            <a:ext cx="1981200" cy="838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ভোক্তা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336" y="1533992"/>
            <a:ext cx="2298336" cy="82820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</a:rPr>
              <a:t>উৎপাদনকারী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336" y="3048000"/>
            <a:ext cx="2298336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উৎপাদনকারী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2336" y="4648200"/>
            <a:ext cx="2298335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উৎপাদনকারী</a:t>
            </a: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2133599" cy="761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উৎপাদনকারী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86000" y="1533993"/>
            <a:ext cx="1524000" cy="67580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0475" y="1533993"/>
            <a:ext cx="2209800" cy="8282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খুচরা  বিক্রেতা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19800" y="1533992"/>
            <a:ext cx="1143000" cy="675806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5661" y="1533992"/>
            <a:ext cx="1818339" cy="8282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ভোক্তা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86000" y="2895600"/>
            <a:ext cx="1371600" cy="9144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57600" y="3048000"/>
            <a:ext cx="19812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পাইকারী</a:t>
            </a:r>
            <a:endParaRPr lang="en-US" sz="36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1" y="3048000"/>
            <a:ext cx="1295399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খুচরা বিক্রেতা</a:t>
            </a:r>
            <a:endParaRPr lang="en-US" sz="20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638801" y="2924175"/>
            <a:ext cx="838200" cy="914400"/>
          </a:xfrm>
          <a:prstGeom prst="rightArrow">
            <a:avLst>
              <a:gd name="adj1" fmla="val 50000"/>
              <a:gd name="adj2" fmla="val 4821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flipV="1">
            <a:off x="7772400" y="2895600"/>
            <a:ext cx="476250" cy="914400"/>
          </a:xfrm>
          <a:prstGeom prst="rightArrow">
            <a:avLst>
              <a:gd name="adj1" fmla="val 50000"/>
              <a:gd name="adj2" fmla="val 3875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48650" y="3048000"/>
            <a:ext cx="89535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ভোক্তা</a:t>
            </a:r>
            <a:endParaRPr lang="en-US" sz="20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286000" y="4686300"/>
            <a:ext cx="1524000" cy="9144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10000" y="4648200"/>
            <a:ext cx="2743200" cy="9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প্রতিনিধি বা এজেন্ট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553200" y="4572000"/>
            <a:ext cx="1295400" cy="914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48601" y="4648200"/>
            <a:ext cx="12954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ভোক্তা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flipV="1">
            <a:off x="2133600" y="6248399"/>
            <a:ext cx="914400" cy="761999"/>
          </a:xfrm>
          <a:prstGeom prst="rightArrow">
            <a:avLst>
              <a:gd name="adj1" fmla="val 50000"/>
              <a:gd name="adj2" fmla="val 598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6096001"/>
            <a:ext cx="2209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প্রতিনিধি বা এজেন্ট</a:t>
            </a:r>
            <a:endParaRPr lang="en-US" sz="28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6248401"/>
            <a:ext cx="1066800" cy="609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48400" y="6096001"/>
            <a:ext cx="1447800" cy="761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খুচরা বিক্রেতা</a:t>
            </a:r>
            <a:endParaRPr lang="en-US" sz="24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667625" y="6315071"/>
            <a:ext cx="581025" cy="609600"/>
          </a:xfrm>
          <a:prstGeom prst="rightArrow">
            <a:avLst>
              <a:gd name="adj1" fmla="val 50000"/>
              <a:gd name="adj2" fmla="val 3313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48650" y="6096002"/>
            <a:ext cx="895352" cy="761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ভোক্তা</a:t>
            </a:r>
            <a:endParaRPr lang="en-US" sz="24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accent2"/>
                </a:solidFill>
                <a:latin typeface="Shonar Bangla" pitchFamily="34" charset="0"/>
                <a:cs typeface="Shonar Bangla" pitchFamily="34" charset="0"/>
              </a:rPr>
              <a:t>দলীয় কাজ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ব্যবসায়ের ক্ষেত্রে বিপণনের গুরুত্বগুলো  সনাক্ত কর। </a:t>
            </a:r>
            <a:endParaRPr lang="en-US" sz="80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sz="40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কিসের মাধ্যমে পন্য ও সেবার মালিকানাগত,স্থানগত ও সময়গত উপযোগ সৃষ্টি হয়।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৩।পণ্য সামগ্রিকে সুন্দর ও আকর্ষণীয় করা এবং নষ্ট বা ভেঙ্গে যাওয়া থেকে রক্ষার উদ্দেশ্য কিছু দ্বারা আবৃত করাকে কী বলা হয়?</a:t>
            </a:r>
            <a:endParaRPr lang="en-US" sz="19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34290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১।বিপনন কী?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52400"/>
            <a:ext cx="2895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বাড়ির কাজ</a:t>
            </a:r>
          </a:p>
          <a:p>
            <a:pPr algn="ctr"/>
            <a:r>
              <a:rPr lang="bn-BD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তোমার  পরিবারের নিত্য ব্যবহৃত দ্রব্য-সামগ্রির তালিকা প্রণয়ন এবং কোন বণ্টন প্রণালীতে সেগুলো ক্রয় করা হয়েছে তা লিখ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685800"/>
            <a:ext cx="63246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itchFamily="34" charset="0"/>
                <a:cs typeface="Shonar Bangla" pitchFamily="34" charset="0"/>
              </a:rPr>
              <a:t>সবাইকে ধন্যবাদ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64007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পাঠ পরিচিতি</a:t>
            </a:r>
          </a:p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বিষয়ঃ ব্যবসায় উদ্যোগ</a:t>
            </a:r>
          </a:p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আজকের পাঠঃ</a:t>
            </a:r>
            <a:r>
              <a:rPr lang="bn-BD" sz="7200" u="sng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বিপণন</a:t>
            </a:r>
            <a:endParaRPr lang="bn-BD" sz="5400" u="sng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শ্রেণিঃ দশম</a:t>
            </a:r>
          </a:p>
          <a:p>
            <a:pPr lvl="1"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সময়ঃ ৫০মিনিট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lvl="1"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তারিখঃ ১২ সেপ্টেম্বর,২০১৯খ্রিঃ</a:t>
            </a:r>
          </a:p>
          <a:p>
            <a:pPr algn="ctr"/>
            <a:endParaRPr lang="en-US" sz="4000" dirty="0">
              <a:solidFill>
                <a:schemeClr val="accent6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5257800" cy="4846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68680"/>
            <a:ext cx="35814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1"/>
            <a:ext cx="49530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1"/>
            <a:ext cx="3657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953000" cy="5406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199"/>
            <a:ext cx="3810000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2220"/>
            <a:ext cx="3810000" cy="28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পাঠ ঘোষণা</a:t>
            </a:r>
          </a:p>
          <a:p>
            <a:pPr algn="ctr"/>
            <a:r>
              <a:rPr lang="bn-BD" sz="13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আজকের পাঠঃ </a:t>
            </a:r>
            <a:r>
              <a:rPr lang="en-US" sz="13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                                    </a:t>
            </a:r>
            <a:r>
              <a:rPr lang="bn-BD" sz="13800" dirty="0" smtClean="0">
                <a:solidFill>
                  <a:srgbClr val="0000FF"/>
                </a:solidFill>
                <a:latin typeface="Shonar Bangla" pitchFamily="34" charset="0"/>
                <a:cs typeface="Shonar Bangla" pitchFamily="34" charset="0"/>
              </a:rPr>
              <a:t>বিপণন</a:t>
            </a:r>
            <a:r>
              <a:rPr lang="bn-BD" sz="72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bn-BD" sz="66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</a:p>
          <a:p>
            <a:pPr marL="342900" indent="-342900"/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১।বিপণনের ধারণা বর্ণনা করতে পারবে ।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২।বিপণনের কার্যাবলী ব্যাখ্যা করতে পারবে । </a:t>
            </a:r>
          </a:p>
          <a:p>
            <a:pPr>
              <a:tabLst>
                <a:tab pos="342900" algn="l"/>
              </a:tabLst>
            </a:pPr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৩।বন্টন প্রণালী্র ধারণা বর্ণনা করতে পারবে ।  </a:t>
            </a:r>
            <a:endParaRPr lang="en-US" sz="5400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tabLst>
                <a:tab pos="342900" algn="l"/>
              </a:tabLst>
            </a:pPr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৪।বিভিন্ন পণ্যের বিপণন পদ্ধতি বর্ণনা করতে পারবে ।</a:t>
            </a:r>
            <a:endParaRPr lang="en-US" sz="5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পাঠ উপস্থাপন</a:t>
            </a:r>
            <a:endParaRPr lang="en-US" sz="166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308</Words>
  <Application>Microsoft Office PowerPoint</Application>
  <PresentationFormat>On-screen Show (4:3)</PresentationFormat>
  <Paragraphs>93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BBHS</cp:lastModifiedBy>
  <cp:revision>240</cp:revision>
  <dcterms:created xsi:type="dcterms:W3CDTF">2006-08-16T00:00:00Z</dcterms:created>
  <dcterms:modified xsi:type="dcterms:W3CDTF">2019-10-17T06:41:03Z</dcterms:modified>
</cp:coreProperties>
</file>