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1" r:id="rId2"/>
    <p:sldId id="274" r:id="rId3"/>
    <p:sldId id="258" r:id="rId4"/>
    <p:sldId id="272" r:id="rId5"/>
    <p:sldId id="277" r:id="rId6"/>
    <p:sldId id="273" r:id="rId7"/>
    <p:sldId id="284" r:id="rId8"/>
    <p:sldId id="279" r:id="rId9"/>
    <p:sldId id="261" r:id="rId10"/>
    <p:sldId id="264" r:id="rId11"/>
    <p:sldId id="280" r:id="rId12"/>
    <p:sldId id="275" r:id="rId13"/>
    <p:sldId id="276" r:id="rId14"/>
    <p:sldId id="259" r:id="rId15"/>
    <p:sldId id="257" r:id="rId16"/>
    <p:sldId id="268" r:id="rId17"/>
    <p:sldId id="266" r:id="rId18"/>
    <p:sldId id="269" r:id="rId19"/>
    <p:sldId id="267" r:id="rId20"/>
    <p:sldId id="283" r:id="rId21"/>
    <p:sldId id="262" r:id="rId22"/>
    <p:sldId id="265" r:id="rId23"/>
    <p:sldId id="270" r:id="rId24"/>
    <p:sldId id="271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0D0D"/>
    <a:srgbClr val="1605F9"/>
    <a:srgbClr val="602322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935" autoAdjust="0"/>
  </p:normalViewPr>
  <p:slideViewPr>
    <p:cSldViewPr>
      <p:cViewPr>
        <p:scale>
          <a:sx n="60" d="100"/>
          <a:sy n="60" d="100"/>
        </p:scale>
        <p:origin x="-1656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1AAFFD-406F-48F5-96B4-5E8054015B2C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B52092-39CE-4C68-A4FF-F46120934E6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7943-A6C0-4ADD-9C0E-6AFFAE33E46E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7850-B61E-41C2-AE99-6FAE354DB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7943-A6C0-4ADD-9C0E-6AFFAE33E46E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7850-B61E-41C2-AE99-6FAE354DB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7943-A6C0-4ADD-9C0E-6AFFAE33E46E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7850-B61E-41C2-AE99-6FAE354DB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7943-A6C0-4ADD-9C0E-6AFFAE33E46E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7850-B61E-41C2-AE99-6FAE354DB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7943-A6C0-4ADD-9C0E-6AFFAE33E46E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7850-B61E-41C2-AE99-6FAE354DB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7943-A6C0-4ADD-9C0E-6AFFAE33E46E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7850-B61E-41C2-AE99-6FAE354DB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7943-A6C0-4ADD-9C0E-6AFFAE33E46E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7850-B61E-41C2-AE99-6FAE354DB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7943-A6C0-4ADD-9C0E-6AFFAE33E46E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7850-B61E-41C2-AE99-6FAE354DB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7943-A6C0-4ADD-9C0E-6AFFAE33E46E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7850-B61E-41C2-AE99-6FAE354DB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7943-A6C0-4ADD-9C0E-6AFFAE33E46E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7850-B61E-41C2-AE99-6FAE354DB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7943-A6C0-4ADD-9C0E-6AFFAE33E46E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E7850-B61E-41C2-AE99-6FAE354DB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37943-A6C0-4ADD-9C0E-6AFFAE33E46E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E7850-B61E-41C2-AE99-6FAE354DB1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nging garden 7.jpg"/>
          <p:cNvPicPr>
            <a:picLocks noChangeAspect="1"/>
          </p:cNvPicPr>
          <p:nvPr/>
        </p:nvPicPr>
        <p:blipFill>
          <a:blip r:embed="rId2"/>
          <a:srcRect l="26667"/>
          <a:stretch>
            <a:fillRect/>
          </a:stretch>
        </p:blipFill>
        <p:spPr>
          <a:xfrm>
            <a:off x="723331" y="609600"/>
            <a:ext cx="8039669" cy="5736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838200" y="685800"/>
            <a:ext cx="7848600" cy="5562600"/>
          </a:xfrm>
          <a:prstGeom prst="rect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981200" y="685800"/>
            <a:ext cx="50292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BD" sz="9600" b="1" dirty="0" smtClean="0">
                <a:ln/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dirty="0">
              <a:ln/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981200"/>
            <a:ext cx="3814763" cy="3814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B_IMG_15661202731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52400"/>
            <a:ext cx="1752600" cy="247584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2667000"/>
            <a:ext cx="7315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মোহাম্মদ মিজানুর রহমান এম,এস-সি,(গনিত),</a:t>
            </a:r>
            <a:r>
              <a:rPr lang="bn-BD" sz="24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24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 শিক্ষক,</a:t>
            </a:r>
            <a:b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লক্ষ্মীনারায়ণপুর উচ্চবিদ্যালয়,</a:t>
            </a:r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ইন্ডেক্স নম্বর-৩২১১৫৯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</a:t>
            </a:r>
            <a:b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200" b="1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মো্বাইল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নম্বরঃ০১৮১৮৬৩৮১০২,</a:t>
            </a:r>
            <a:r>
              <a:rPr lang="bn-BD" sz="32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2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</a:b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124200" y="304800"/>
            <a:ext cx="4953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endParaRPr lang="en-US" sz="32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জ্যামিতি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lang="en-US" sz="32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/>
          <p:cNvSpPr/>
          <p:nvPr/>
        </p:nvSpPr>
        <p:spPr>
          <a:xfrm>
            <a:off x="3048000" y="685800"/>
            <a:ext cx="3200400" cy="3581400"/>
          </a:xfrm>
          <a:prstGeom prst="rtTriangle">
            <a:avLst/>
          </a:prstGeom>
          <a:solidFill>
            <a:srgbClr val="FFFF00"/>
          </a:solidFill>
          <a:ln w="57150">
            <a:solidFill>
              <a:srgbClr val="1605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c 5"/>
          <p:cNvSpPr/>
          <p:nvPr/>
        </p:nvSpPr>
        <p:spPr>
          <a:xfrm>
            <a:off x="2362200" y="3581400"/>
            <a:ext cx="1325470" cy="1340996"/>
          </a:xfrm>
          <a:prstGeom prst="arc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581400" y="34290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90˚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19400" y="2286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172200" y="4191000"/>
            <a:ext cx="8382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B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819400" y="42672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590800" y="472440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কোণভেদে</a:t>
            </a:r>
            <a:r>
              <a:rPr lang="en-US" sz="28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28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28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ত্রিভূজ</a:t>
            </a:r>
            <a:r>
              <a:rPr lang="en-US" sz="28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en-US" sz="2800" b="1" dirty="0" smtClean="0">
                <a:solidFill>
                  <a:srgbClr val="1605F9"/>
                </a:solidFill>
              </a:rPr>
              <a:t> </a:t>
            </a:r>
            <a:endParaRPr lang="en-US" sz="2800" b="1" dirty="0">
              <a:solidFill>
                <a:srgbClr val="1605F9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00400" y="54102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সমকোণী</a:t>
            </a:r>
            <a:r>
              <a:rPr lang="en-US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ত্রিভূজ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/>
      <p:bldP spid="12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04800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সমকোণী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ত্রিভূজ়ের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2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144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602322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rgbClr val="602322"/>
                </a:solidFill>
                <a:latin typeface="NikoshBAN" pitchFamily="2" charset="0"/>
                <a:cs typeface="NikoshBAN" pitchFamily="2" charset="0"/>
              </a:rPr>
              <a:t>লম্ব,ভূমি</a:t>
            </a:r>
            <a:r>
              <a:rPr lang="en-US" sz="3200" b="1" dirty="0" smtClean="0">
                <a:solidFill>
                  <a:srgbClr val="602322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solidFill>
                  <a:srgbClr val="602322"/>
                </a:solidFill>
                <a:latin typeface="NikoshBAN" pitchFamily="2" charset="0"/>
                <a:cs typeface="NikoshBAN" pitchFamily="2" charset="0"/>
              </a:rPr>
              <a:t>অতিভূজ</a:t>
            </a:r>
            <a:endParaRPr lang="en-US" sz="3200" b="1" dirty="0">
              <a:solidFill>
                <a:srgbClr val="60232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Triangle 4"/>
          <p:cNvSpPr/>
          <p:nvPr/>
        </p:nvSpPr>
        <p:spPr>
          <a:xfrm>
            <a:off x="1447800" y="1828800"/>
            <a:ext cx="3124200" cy="3505200"/>
          </a:xfrm>
          <a:prstGeom prst="rtTriangle">
            <a:avLst/>
          </a:prstGeom>
          <a:solidFill>
            <a:srgbClr val="FFFF00"/>
          </a:solidFill>
          <a:ln w="57150">
            <a:solidFill>
              <a:srgbClr val="1605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0" y="35052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লম্ব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5600" y="31242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অতিভূজ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38400" y="53340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ভূমি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81200" y="45720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90˚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Arc 9"/>
          <p:cNvSpPr/>
          <p:nvPr/>
        </p:nvSpPr>
        <p:spPr>
          <a:xfrm>
            <a:off x="762000" y="4648200"/>
            <a:ext cx="1325470" cy="1340996"/>
          </a:xfrm>
          <a:prstGeom prst="arc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219200" y="13716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419600" y="52578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B</a:t>
            </a:r>
            <a:endParaRPr lang="en-US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143000" y="52578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8" grpId="0"/>
      <p:bldP spid="9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04800"/>
            <a:ext cx="3276600" cy="496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533400" y="5410200"/>
            <a:ext cx="434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পিথাগোরাস</a:t>
            </a:r>
            <a:endParaRPr lang="en-US" sz="4000" b="1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গ্রিক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দার্শনিক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গণিতবিদ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9600" y="2590800"/>
            <a:ext cx="327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জন্মঃ৫৭০ </a:t>
            </a:r>
            <a:r>
              <a:rPr lang="en-US" sz="32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খ্রিস্টপুর্ব</a:t>
            </a:r>
            <a:endParaRPr lang="en-US" sz="3200" b="1" dirty="0" smtClean="0">
              <a:solidFill>
                <a:srgbClr val="1605F9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মৃত্যুঃ৪৯৫খ্রিস্টপুর্ব</a:t>
            </a:r>
            <a:endParaRPr lang="en-US" sz="3200" b="1" dirty="0">
              <a:solidFill>
                <a:srgbClr val="1605F9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09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সমকোণী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ত্রিভূজের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উপপাদ্য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,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উপপাদ্যটির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0" y="1295400"/>
            <a:ext cx="495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পিথাগোরাসের</a:t>
            </a:r>
            <a:r>
              <a:rPr lang="en-US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উপপাদ্য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5146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চলো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আজ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পিথাগোরাসের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উপপাদ্যটি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প্রমাণ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3733800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বীজগণিতের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endParaRPr lang="en-US" sz="3600" b="1" dirty="0">
              <a:solidFill>
                <a:srgbClr val="1605F9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2050" name="Packager Shell Object" showAsIcon="1" r:id="rId3" imgW="914400" imgH="771480" progId="Package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90600" y="685800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করঃ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685800"/>
            <a:ext cx="8153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ঃ</a:t>
            </a:r>
            <a:endParaRPr lang="bn-IN" sz="48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এই পাঠ থেকে শিক্ষার্থীরা-</a:t>
            </a:r>
            <a:endParaRPr lang="en-US" sz="4000" b="1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১।সমকোণী </a:t>
            </a:r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ত্রিভূজ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অঙ্কন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সমকোণী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ত্রিভূজের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চিন্হিত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৩।পিথাগোরাসের </a:t>
            </a:r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উপপাদ্য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প্রমাণ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bn-IN" sz="3200" b="1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0" y="685800"/>
            <a:ext cx="4038600" cy="3810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229394" y="2590006"/>
            <a:ext cx="3810000" cy="1588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133600" y="685800"/>
            <a:ext cx="4038600" cy="1588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4267994" y="2590006"/>
            <a:ext cx="38100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133600" y="4495800"/>
            <a:ext cx="4037806" cy="794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657600" y="44958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a+b</a:t>
            </a:r>
            <a:endParaRPr lang="en-US" sz="3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810000" y="1524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a+b</a:t>
            </a:r>
            <a:endParaRPr lang="en-US" sz="3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248400" y="22860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a+b</a:t>
            </a:r>
            <a:endParaRPr lang="en-US" sz="3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295400" y="25908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a+b</a:t>
            </a:r>
            <a:endParaRPr lang="en-US" sz="3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676400" y="5562600"/>
            <a:ext cx="6934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বর্গক্ষেত্রের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3200" b="1" dirty="0" smtClean="0">
                <a:latin typeface="Calibri"/>
                <a:cs typeface="Calibri"/>
              </a:rPr>
              <a:t> = </a:t>
            </a:r>
          </a:p>
          <a:p>
            <a:r>
              <a:rPr lang="en-US" sz="3200" b="1" dirty="0" smtClean="0">
                <a:latin typeface="Calibri"/>
                <a:cs typeface="Calibri"/>
              </a:rPr>
              <a:t>                                  </a:t>
            </a:r>
          </a:p>
          <a:p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                           </a:t>
            </a:r>
            <a:endParaRPr lang="en-US" sz="3600" b="1" dirty="0" smtClean="0"/>
          </a:p>
          <a:p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00" y="5029200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কোন্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আকৃতির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95600" y="2133600"/>
            <a:ext cx="266700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(</a:t>
            </a:r>
            <a:r>
              <a:rPr lang="en-US" sz="3200" b="1" dirty="0" err="1" smtClean="0">
                <a:solidFill>
                  <a:srgbClr val="002060"/>
                </a:solidFill>
              </a:rPr>
              <a:t>a+</a:t>
            </a:r>
            <a:r>
              <a:rPr lang="en-US" sz="3200" b="1" dirty="0" err="1" smtClean="0">
                <a:solidFill>
                  <a:srgbClr val="002060"/>
                </a:solidFill>
                <a:latin typeface="Calibri"/>
                <a:cs typeface="Calibri"/>
              </a:rPr>
              <a:t>b</a:t>
            </a:r>
            <a:r>
              <a:rPr lang="en-US" sz="3200" b="1" dirty="0" smtClean="0">
                <a:solidFill>
                  <a:srgbClr val="002060"/>
                </a:solidFill>
                <a:latin typeface="Calibri"/>
                <a:cs typeface="Calibri"/>
              </a:rPr>
              <a:t>)²</a:t>
            </a:r>
          </a:p>
          <a:p>
            <a:r>
              <a:rPr lang="en-US" sz="3200" b="1" dirty="0" smtClean="0">
                <a:solidFill>
                  <a:srgbClr val="002060"/>
                </a:solidFill>
                <a:latin typeface="Calibri"/>
                <a:cs typeface="Calibri"/>
              </a:rPr>
              <a:t>=a²+2ab+b²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5400" y="49530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বর্গাকৃতির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083 -0.0562 L 0.22083 0.4877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" y="2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/>
      <p:bldP spid="13" grpId="0"/>
      <p:bldP spid="16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2209800"/>
            <a:ext cx="4114800" cy="4114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6023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18795748">
            <a:off x="2594869" y="2800267"/>
            <a:ext cx="2889367" cy="2933866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Right Triangle 3"/>
          <p:cNvSpPr/>
          <p:nvPr/>
        </p:nvSpPr>
        <p:spPr>
          <a:xfrm>
            <a:off x="1981200" y="4343400"/>
            <a:ext cx="2133600" cy="1981200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10800000">
            <a:off x="3962400" y="2209800"/>
            <a:ext cx="2133600" cy="1981200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 rot="16200000">
            <a:off x="4038600" y="4267200"/>
            <a:ext cx="2133600" cy="1981200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/>
          <p:cNvSpPr/>
          <p:nvPr/>
        </p:nvSpPr>
        <p:spPr>
          <a:xfrm rot="5400000">
            <a:off x="1866900" y="2324100"/>
            <a:ext cx="2133600" cy="1905000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819400" y="6273225"/>
            <a:ext cx="30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819400" y="1676400"/>
            <a:ext cx="22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524000" y="51054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096000" y="2971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096000" y="49530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24000" y="28956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53000" y="6273225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0" y="16764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19600" y="2895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572000" y="45720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2895600" y="46482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971800" y="29718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26" name="TextBox 1"/>
          <p:cNvSpPr txBox="1"/>
          <p:nvPr/>
        </p:nvSpPr>
        <p:spPr>
          <a:xfrm>
            <a:off x="0" y="228600"/>
            <a:ext cx="899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করঃ</a:t>
            </a:r>
            <a:endParaRPr lang="en-US" sz="32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ত্রিভূজ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বর্গক্ষেত্র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2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5000" y="76200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ত্রিভূজ</a:t>
            </a:r>
            <a:r>
              <a:rPr lang="en-US" sz="32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৪টি,বর্গক্ষেত্র ২টি</a:t>
            </a:r>
            <a:endParaRPr lang="en-US" sz="3200" b="1" dirty="0">
              <a:solidFill>
                <a:srgbClr val="1605F9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9" grpId="0" animBg="1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/>
        </p:nvSpPr>
        <p:spPr>
          <a:xfrm>
            <a:off x="2209800" y="2133600"/>
            <a:ext cx="3200400" cy="3581400"/>
          </a:xfrm>
          <a:prstGeom prst="rtTriangle">
            <a:avLst/>
          </a:prstGeom>
          <a:solidFill>
            <a:srgbClr val="FFFF00"/>
          </a:solidFill>
          <a:ln w="57150">
            <a:solidFill>
              <a:srgbClr val="1605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/>
          <p:cNvSpPr/>
          <p:nvPr/>
        </p:nvSpPr>
        <p:spPr>
          <a:xfrm>
            <a:off x="1524000" y="5029200"/>
            <a:ext cx="1401670" cy="1340996"/>
          </a:xfrm>
          <a:prstGeom prst="arc">
            <a:avLst>
              <a:gd name="adj1" fmla="val 15902649"/>
              <a:gd name="adj2" fmla="val 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743200" y="47244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90˚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2800" y="5638800"/>
            <a:ext cx="304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28800" y="3962400"/>
            <a:ext cx="453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b 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3657600" y="3505200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c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2895600" y="4038600"/>
            <a:ext cx="8899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cs typeface="Calibri"/>
              </a:rPr>
              <a:t>½ab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381000"/>
            <a:ext cx="8534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কাজঃ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সমকোণী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ত্রিভূজ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অঙ্কন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ভূমি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a‚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লম্ব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b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অতিভূজ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c।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38400" y="1676400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সমকোণী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ত্রিভূজের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½x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সমকোণ 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সংলগ্ন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বাহূদ্বয়ের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গুণফল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              =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½x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ab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81200" y="16764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981200" y="56388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</a:t>
            </a:r>
            <a:endParaRPr lang="en-US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334000" y="56388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B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9.71323E-7 L 0.325 -9.71323E-7 " pathEditMode="relative" ptsTypes="AA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8" grpId="0"/>
      <p:bldP spid="9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144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কাজঃ</a:t>
            </a:r>
            <a:endParaRPr lang="en-US" sz="40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32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অঙ্কন</a:t>
            </a:r>
            <a:r>
              <a:rPr lang="en-US" sz="32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32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2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32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প্রত্যেক</a:t>
            </a:r>
            <a:r>
              <a:rPr lang="en-US" sz="32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বাহুর</a:t>
            </a:r>
            <a:r>
              <a:rPr lang="en-US" sz="32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32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c</a:t>
            </a:r>
            <a:endParaRPr lang="en-US" sz="3200" b="1" dirty="0">
              <a:solidFill>
                <a:srgbClr val="1605F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2600" y="2514600"/>
            <a:ext cx="3048000" cy="2743200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752600" y="2514600"/>
            <a:ext cx="3048000" cy="1588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 flipH="1" flipV="1">
            <a:off x="3429000" y="3886200"/>
            <a:ext cx="2743200" cy="1588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752600" y="5257800"/>
            <a:ext cx="3048000" cy="1588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381000" y="3886200"/>
            <a:ext cx="2744788" cy="1588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895600" y="51054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c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24400" y="35814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c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95600" y="19812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c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71600" y="35814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c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352800" y="3505200"/>
            <a:ext cx="61106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cs typeface="Calibri"/>
              </a:rPr>
              <a:t>c²</a:t>
            </a:r>
            <a:endParaRPr lang="en-US" sz="4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876800" y="2590800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বর্গক্ষেত্রের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=(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বাহূ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)±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99537E-6 L 0.41667 -0.0004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15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838200"/>
            <a:ext cx="746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কাজঃসমকোণ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সংলগ্ন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যথাক্রমে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a ও b 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অতিভূজ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c 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চারটি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সমকোণী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ত্রিভূজ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অঙ্কন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ight Triangle 32"/>
          <p:cNvSpPr/>
          <p:nvPr/>
        </p:nvSpPr>
        <p:spPr>
          <a:xfrm>
            <a:off x="838200" y="685800"/>
            <a:ext cx="1981200" cy="1828800"/>
          </a:xfrm>
          <a:prstGeom prst="rtTriangl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685800" y="2286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457200" y="23622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</a:t>
            </a:r>
            <a:endParaRPr lang="en-US" sz="24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2895600" y="2286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14" name="Half Frame 13"/>
          <p:cNvSpPr/>
          <p:nvPr/>
        </p:nvSpPr>
        <p:spPr>
          <a:xfrm rot="5400000">
            <a:off x="876301" y="2324101"/>
            <a:ext cx="152398" cy="228600"/>
          </a:xfrm>
          <a:prstGeom prst="half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95800" y="609600"/>
            <a:ext cx="4038600" cy="3810000"/>
          </a:xfrm>
          <a:prstGeom prst="rect">
            <a:avLst/>
          </a:pr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stCxn id="13" idx="1"/>
          </p:cNvCxnSpPr>
          <p:nvPr/>
        </p:nvCxnSpPr>
        <p:spPr>
          <a:xfrm rot="10800000" flipH="1" flipV="1">
            <a:off x="4495800" y="2514600"/>
            <a:ext cx="1828800" cy="190500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3" idx="1"/>
          </p:cNvCxnSpPr>
          <p:nvPr/>
        </p:nvCxnSpPr>
        <p:spPr>
          <a:xfrm rot="10800000" flipH="1">
            <a:off x="4495800" y="609600"/>
            <a:ext cx="2133600" cy="190500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13" idx="3"/>
          </p:cNvCxnSpPr>
          <p:nvPr/>
        </p:nvCxnSpPr>
        <p:spPr>
          <a:xfrm flipV="1">
            <a:off x="6324600" y="2514600"/>
            <a:ext cx="2209800" cy="190500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13" idx="3"/>
          </p:cNvCxnSpPr>
          <p:nvPr/>
        </p:nvCxnSpPr>
        <p:spPr>
          <a:xfrm rot="16200000" flipH="1">
            <a:off x="6629400" y="609600"/>
            <a:ext cx="1905000" cy="190500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47800" y="2362200"/>
            <a:ext cx="386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114800" y="1371600"/>
            <a:ext cx="386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543800" y="0"/>
            <a:ext cx="386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8534400" y="3200400"/>
            <a:ext cx="386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105400" y="4343400"/>
            <a:ext cx="386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828800" y="11430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5410200" y="2971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239000" y="13716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7086600" y="2971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7239000" y="43434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</a:t>
            </a:r>
            <a:endParaRPr lang="en-US" sz="32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8534400" y="12954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</a:t>
            </a:r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4114800" y="33528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</a:t>
            </a:r>
            <a:endParaRPr lang="en-US" sz="32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105400" y="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</a:t>
            </a:r>
            <a:endParaRPr lang="en-US" sz="32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457200" y="14478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</a:t>
            </a:r>
            <a:endParaRPr lang="en-US" sz="32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5486400" y="1371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40" name="Rectangle 39"/>
          <p:cNvSpPr/>
          <p:nvPr/>
        </p:nvSpPr>
        <p:spPr>
          <a:xfrm>
            <a:off x="914400" y="1981200"/>
            <a:ext cx="4940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90˚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14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/>
          <p:cNvSpPr txBox="1"/>
          <p:nvPr/>
        </p:nvSpPr>
        <p:spPr>
          <a:xfrm>
            <a:off x="3429000" y="228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514600" y="1524000"/>
            <a:ext cx="4114800" cy="4114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18752311">
            <a:off x="3129431" y="2114082"/>
            <a:ext cx="2885127" cy="2933879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ight Triangle 4"/>
          <p:cNvSpPr/>
          <p:nvPr/>
        </p:nvSpPr>
        <p:spPr>
          <a:xfrm rot="5400000">
            <a:off x="2438400" y="1600200"/>
            <a:ext cx="2133600" cy="1981200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410200" y="17526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alibri"/>
                <a:cs typeface="Calibri"/>
              </a:rPr>
              <a:t>½ab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410200" y="16764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alibri"/>
                <a:cs typeface="Calibri"/>
              </a:rPr>
              <a:t>½ab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667000" y="167640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/>
                <a:cs typeface="Calibri"/>
              </a:rPr>
              <a:t>½ab</a:t>
            </a:r>
            <a:endParaRPr lang="en-US" sz="3200" b="1" dirty="0"/>
          </a:p>
        </p:txBody>
      </p:sp>
      <p:sp>
        <p:nvSpPr>
          <p:cNvPr id="11" name="Right Triangle 10"/>
          <p:cNvSpPr/>
          <p:nvPr/>
        </p:nvSpPr>
        <p:spPr>
          <a:xfrm rot="10800000">
            <a:off x="4495800" y="1524000"/>
            <a:ext cx="2133600" cy="1981200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/>
          </a:p>
        </p:txBody>
      </p:sp>
      <p:sp>
        <p:nvSpPr>
          <p:cNvPr id="12" name="Right Triangle 11"/>
          <p:cNvSpPr/>
          <p:nvPr/>
        </p:nvSpPr>
        <p:spPr>
          <a:xfrm rot="16200000">
            <a:off x="4572000" y="3581400"/>
            <a:ext cx="2133600" cy="1981200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/>
          <p:cNvSpPr/>
          <p:nvPr/>
        </p:nvSpPr>
        <p:spPr>
          <a:xfrm>
            <a:off x="2514600" y="3657600"/>
            <a:ext cx="2133600" cy="1981200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638800" y="1828800"/>
            <a:ext cx="8899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cs typeface="Calibri"/>
              </a:rPr>
              <a:t>½ab</a:t>
            </a:r>
            <a:endParaRPr lang="en-US" sz="3200" b="1" dirty="0"/>
          </a:p>
        </p:txBody>
      </p:sp>
      <p:sp>
        <p:nvSpPr>
          <p:cNvPr id="15" name="Rectangle 14"/>
          <p:cNvSpPr/>
          <p:nvPr/>
        </p:nvSpPr>
        <p:spPr>
          <a:xfrm>
            <a:off x="2819400" y="4800600"/>
            <a:ext cx="8899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cs typeface="Calibri"/>
              </a:rPr>
              <a:t>½ab</a:t>
            </a:r>
            <a:endParaRPr lang="en-US" sz="3200" b="1" dirty="0"/>
          </a:p>
        </p:txBody>
      </p:sp>
      <p:sp>
        <p:nvSpPr>
          <p:cNvPr id="16" name="Rectangle 15"/>
          <p:cNvSpPr/>
          <p:nvPr/>
        </p:nvSpPr>
        <p:spPr>
          <a:xfrm>
            <a:off x="5715000" y="4724400"/>
            <a:ext cx="8899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cs typeface="Calibri"/>
              </a:rPr>
              <a:t>½ab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267200" y="34290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/>
                <a:cs typeface="Calibri"/>
              </a:rPr>
              <a:t>c²</a:t>
            </a:r>
            <a:endParaRPr lang="en-US" sz="3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553200" y="22098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553200" y="44958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</a:t>
            </a:r>
            <a:endParaRPr lang="en-US" sz="3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209800" y="44958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562600" y="54102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429000" y="10668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410200" y="10668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</a:t>
            </a:r>
            <a:endParaRPr lang="en-US" sz="3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3429000" y="54864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</a:t>
            </a:r>
            <a:endParaRPr lang="en-US" sz="3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209800" y="2590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</a:t>
            </a:r>
            <a:endParaRPr lang="en-US" sz="3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352800" y="24384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257800" y="42672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429000" y="41148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5181600" y="22098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2514600" y="3048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সমন্বিত</a:t>
            </a:r>
            <a:r>
              <a:rPr lang="en-US" sz="28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28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28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করঃ</a:t>
            </a:r>
            <a:endParaRPr lang="en-US" sz="2800" b="1" dirty="0">
              <a:solidFill>
                <a:srgbClr val="1605F9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105400"/>
            <a:ext cx="7543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বর্গক্ষেত্রের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                            </a:t>
            </a:r>
          </a:p>
          <a:p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533400"/>
            <a:ext cx="4038600" cy="3810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38200" y="1295400"/>
            <a:ext cx="373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=(</a:t>
            </a:r>
            <a:r>
              <a:rPr lang="en-US" sz="3600" b="1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a+b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)±</a:t>
            </a:r>
          </a:p>
          <a:p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=a±+</a:t>
            </a:r>
            <a:r>
              <a:rPr lang="en-US" sz="3600" b="1" dirty="0" smtClean="0">
                <a:solidFill>
                  <a:srgbClr val="1605F9"/>
                </a:solidFill>
                <a:cs typeface="Calibri"/>
              </a:rPr>
              <a:t>2</a:t>
            </a:r>
            <a:r>
              <a:rPr lang="en-US" sz="3600" b="1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ab+b±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0800" y="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a+</a:t>
            </a:r>
            <a:r>
              <a:rPr lang="en-US" sz="3200" b="1" dirty="0" err="1" smtClean="0">
                <a:latin typeface="Calibri"/>
                <a:cs typeface="Calibri"/>
              </a:rPr>
              <a:t>b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1336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a+</a:t>
            </a:r>
            <a:r>
              <a:rPr lang="en-US" sz="3200" b="1" dirty="0" err="1" smtClean="0">
                <a:latin typeface="Calibri"/>
                <a:cs typeface="Calibri"/>
              </a:rPr>
              <a:t>b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514600" y="42672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a+</a:t>
            </a:r>
            <a:r>
              <a:rPr lang="en-US" sz="3200" b="1" dirty="0" err="1" smtClean="0">
                <a:latin typeface="Calibri"/>
                <a:cs typeface="Calibri"/>
              </a:rPr>
              <a:t>b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2133600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a+</a:t>
            </a:r>
            <a:r>
              <a:rPr lang="en-US" sz="3200" b="1" dirty="0" err="1" smtClean="0">
                <a:latin typeface="Calibri"/>
                <a:cs typeface="Calibri"/>
              </a:rPr>
              <a:t>b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084 0.0791 L 0.25417 0.5453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2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762000"/>
            <a:ext cx="2514600" cy="228600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95600" y="17526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524000" y="3048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31242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7526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17526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c²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429000" y="1828800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বর্গের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=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6 0.00185 L 0.56666 0.01295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" y="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/>
        </p:nvSpPr>
        <p:spPr>
          <a:xfrm>
            <a:off x="152400" y="838200"/>
            <a:ext cx="1981200" cy="1828800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533400" y="2133600"/>
            <a:ext cx="7620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Triangle 12"/>
          <p:cNvSpPr/>
          <p:nvPr/>
        </p:nvSpPr>
        <p:spPr>
          <a:xfrm>
            <a:off x="2438400" y="838200"/>
            <a:ext cx="1981200" cy="1828800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/>
          </a:p>
        </p:txBody>
      </p:sp>
      <p:sp>
        <p:nvSpPr>
          <p:cNvPr id="14" name="Right Triangle 13"/>
          <p:cNvSpPr/>
          <p:nvPr/>
        </p:nvSpPr>
        <p:spPr>
          <a:xfrm>
            <a:off x="4800600" y="838200"/>
            <a:ext cx="1981200" cy="1828800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/>
          </a:p>
        </p:txBody>
      </p:sp>
      <p:sp>
        <p:nvSpPr>
          <p:cNvPr id="15" name="Right Triangle 14"/>
          <p:cNvSpPr/>
          <p:nvPr/>
        </p:nvSpPr>
        <p:spPr>
          <a:xfrm>
            <a:off x="7010400" y="838200"/>
            <a:ext cx="1981200" cy="1828800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477000" y="1752600"/>
            <a:ext cx="30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+</a:t>
            </a:r>
            <a:endParaRPr lang="en-US" sz="3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905000" y="1752600"/>
            <a:ext cx="22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+</a:t>
            </a:r>
            <a:endParaRPr lang="en-US" sz="3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267200" y="1752600"/>
            <a:ext cx="30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+</a:t>
            </a:r>
            <a:endParaRPr lang="en-US" sz="3200" b="1" dirty="0"/>
          </a:p>
        </p:txBody>
      </p:sp>
      <p:sp>
        <p:nvSpPr>
          <p:cNvPr id="21" name="TextBox 20"/>
          <p:cNvSpPr txBox="1"/>
          <p:nvPr/>
        </p:nvSpPr>
        <p:spPr>
          <a:xfrm rot="10800000" flipV="1">
            <a:off x="609600" y="0"/>
            <a:ext cx="3581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চারটি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ত্রিভূজ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ক্ষেত্রের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 smtClean="0">
              <a:latin typeface="+mj-lt"/>
              <a:cs typeface="Calibri"/>
            </a:endParaRPr>
          </a:p>
          <a:p>
            <a:r>
              <a:rPr lang="en-US" sz="3200" b="1" dirty="0" smtClean="0">
                <a:latin typeface="Calibri"/>
                <a:cs typeface="Calibri"/>
              </a:rPr>
              <a:t>                                    </a:t>
            </a:r>
            <a:endParaRPr lang="en-US" sz="2800" b="1" dirty="0" smtClean="0">
              <a:latin typeface="Calibri"/>
              <a:cs typeface="Calibri"/>
            </a:endParaRPr>
          </a:p>
          <a:p>
            <a:r>
              <a:rPr lang="en-US" sz="3200" b="1" dirty="0" smtClean="0">
                <a:latin typeface="Calibri"/>
                <a:cs typeface="Calibri"/>
              </a:rPr>
              <a:t>   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167640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/>
                <a:cs typeface="Calibri"/>
              </a:rPr>
              <a:t>½ab</a:t>
            </a:r>
            <a:endParaRPr lang="en-US" sz="3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953000" y="167640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/>
                <a:cs typeface="Calibri"/>
              </a:rPr>
              <a:t>½ab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086600" y="167640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/>
                <a:cs typeface="Calibri"/>
              </a:rPr>
              <a:t>½ab</a:t>
            </a:r>
            <a:endParaRPr lang="en-US" sz="3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667000" y="167640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/>
                <a:cs typeface="Calibri"/>
              </a:rPr>
              <a:t>½ab</a:t>
            </a:r>
            <a:endParaRPr lang="en-US" sz="3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114800" y="3200400"/>
            <a:ext cx="22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+</a:t>
            </a:r>
            <a:endParaRPr lang="en-US" sz="3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324600" y="3200400"/>
            <a:ext cx="22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+</a:t>
            </a:r>
            <a:endParaRPr lang="en-US" sz="3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524000" y="3200400"/>
            <a:ext cx="22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+</a:t>
            </a:r>
            <a:endParaRPr lang="en-US" sz="3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85800" y="388620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/>
                <a:cs typeface="Calibri"/>
              </a:rPr>
              <a:t>=4x½xab=2ab</a:t>
            </a:r>
            <a:endParaRPr lang="en-US" sz="3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2971800" y="243840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209800" y="16002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/>
                <a:cs typeface="Calibri"/>
              </a:rPr>
              <a:t>b</a:t>
            </a:r>
            <a:endParaRPr lang="en-US" sz="3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85800" y="243840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5181600" y="243840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315200" y="2438400"/>
            <a:ext cx="22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0" y="17526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/>
                <a:cs typeface="Calibri"/>
              </a:rPr>
              <a:t>b</a:t>
            </a:r>
            <a:endParaRPr lang="en-US" sz="32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4572000" y="14478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/>
                <a:cs typeface="Calibri"/>
              </a:rPr>
              <a:t>b</a:t>
            </a:r>
            <a:endParaRPr lang="en-US" sz="32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6781800" y="14478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Calibri"/>
                <a:cs typeface="Calibri"/>
              </a:rPr>
              <a:t>b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-0.10916 L 0.00417 0.2238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-0.09806 L 0.00417 0.2238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-0.10916 L -0.00416 0.2238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 -0.1087 L -0.0033 0.22433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4" grpId="0" animBg="1"/>
      <p:bldP spid="15" grpId="0" animBg="1"/>
      <p:bldP spid="21" grpId="0"/>
      <p:bldP spid="11" grpId="0"/>
      <p:bldP spid="12" grpId="0"/>
      <p:bldP spid="20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838200"/>
            <a:ext cx="3505200" cy="3505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Isosceles Triangle 4"/>
          <p:cNvSpPr/>
          <p:nvPr/>
        </p:nvSpPr>
        <p:spPr>
          <a:xfrm>
            <a:off x="1295400" y="2819400"/>
            <a:ext cx="1828800" cy="1524000"/>
          </a:xfrm>
          <a:prstGeom prst="triangle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 rot="5400000">
            <a:off x="1143000" y="990600"/>
            <a:ext cx="1981200" cy="1676400"/>
          </a:xfrm>
          <a:prstGeom prst="triangle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/>
          </a:p>
        </p:txBody>
      </p:sp>
      <p:sp>
        <p:nvSpPr>
          <p:cNvPr id="7" name="Isosceles Triangle 6"/>
          <p:cNvSpPr/>
          <p:nvPr/>
        </p:nvSpPr>
        <p:spPr>
          <a:xfrm rot="16200000">
            <a:off x="3009900" y="2552700"/>
            <a:ext cx="1905000" cy="1676400"/>
          </a:xfrm>
          <a:prstGeom prst="triangle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/>
          <p:cNvSpPr/>
          <p:nvPr/>
        </p:nvSpPr>
        <p:spPr>
          <a:xfrm rot="10800000">
            <a:off x="2971800" y="838200"/>
            <a:ext cx="1828800" cy="1676400"/>
          </a:xfrm>
          <a:prstGeom prst="triangle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8582249">
            <a:off x="1795134" y="1370712"/>
            <a:ext cx="2546715" cy="248754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19400" y="22098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c²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209800" y="2971800"/>
            <a:ext cx="22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581400" y="30480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057400" y="16002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505200" y="1524000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038600" y="38862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00" y="6858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219200" y="14478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495800" y="32766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2192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219200" y="3048000"/>
            <a:ext cx="336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981200" y="609600"/>
            <a:ext cx="336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495800" y="1295400"/>
            <a:ext cx="336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3657600" y="990600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libri"/>
                <a:cs typeface="Calibri"/>
              </a:rPr>
              <a:t>½ab</a:t>
            </a:r>
            <a:endParaRPr lang="en-US" sz="24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3657600" y="3505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cs typeface="Calibri"/>
              </a:rPr>
              <a:t>½ab</a:t>
            </a:r>
            <a:endParaRPr lang="en-US" sz="2400" b="1" dirty="0"/>
          </a:p>
        </p:txBody>
      </p:sp>
      <p:sp>
        <p:nvSpPr>
          <p:cNvPr id="80" name="TextBox 79"/>
          <p:cNvSpPr txBox="1"/>
          <p:nvPr/>
        </p:nvSpPr>
        <p:spPr>
          <a:xfrm>
            <a:off x="1447800" y="35052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libri"/>
                <a:cs typeface="Calibri"/>
              </a:rPr>
              <a:t>½ab</a:t>
            </a:r>
            <a:endParaRPr lang="en-US" sz="2400" b="1" dirty="0"/>
          </a:p>
        </p:txBody>
      </p:sp>
      <p:sp>
        <p:nvSpPr>
          <p:cNvPr id="81" name="TextBox 80"/>
          <p:cNvSpPr txBox="1"/>
          <p:nvPr/>
        </p:nvSpPr>
        <p:spPr>
          <a:xfrm>
            <a:off x="1447800" y="9144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libri"/>
                <a:cs typeface="Calibri"/>
              </a:rPr>
              <a:t>½ab</a:t>
            </a:r>
            <a:endParaRPr lang="en-US" sz="2400" b="1" dirty="0"/>
          </a:p>
        </p:txBody>
      </p:sp>
      <p:sp>
        <p:nvSpPr>
          <p:cNvPr id="87" name="Right Brace 86"/>
          <p:cNvSpPr/>
          <p:nvPr/>
        </p:nvSpPr>
        <p:spPr>
          <a:xfrm rot="16200000">
            <a:off x="2895600" y="-1143000"/>
            <a:ext cx="304800" cy="3505200"/>
          </a:xfrm>
          <a:prstGeom prst="rightBrace">
            <a:avLst/>
          </a:prstGeom>
          <a:ln w="38100">
            <a:solidFill>
              <a:srgbClr val="0D0D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ight Brace 87"/>
          <p:cNvSpPr/>
          <p:nvPr/>
        </p:nvSpPr>
        <p:spPr>
          <a:xfrm>
            <a:off x="4876800" y="838200"/>
            <a:ext cx="228600" cy="3429000"/>
          </a:xfrm>
          <a:prstGeom prst="rightBrace">
            <a:avLst/>
          </a:prstGeom>
          <a:ln w="38100">
            <a:solidFill>
              <a:srgbClr val="0D0D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ight Brace 88"/>
          <p:cNvSpPr/>
          <p:nvPr/>
        </p:nvSpPr>
        <p:spPr>
          <a:xfrm rot="5400000">
            <a:off x="2895600" y="2819400"/>
            <a:ext cx="304800" cy="3505200"/>
          </a:xfrm>
          <a:prstGeom prst="rightBrace">
            <a:avLst/>
          </a:prstGeom>
          <a:ln w="38100">
            <a:solidFill>
              <a:srgbClr val="0D0D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ight Brace 89"/>
          <p:cNvSpPr/>
          <p:nvPr/>
        </p:nvSpPr>
        <p:spPr>
          <a:xfrm rot="10800000">
            <a:off x="838200" y="838200"/>
            <a:ext cx="381000" cy="3505200"/>
          </a:xfrm>
          <a:prstGeom prst="rightBrace">
            <a:avLst/>
          </a:prstGeom>
          <a:ln w="38100">
            <a:solidFill>
              <a:srgbClr val="0D0D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2667000" y="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a+</a:t>
            </a:r>
            <a:r>
              <a:rPr lang="en-US" sz="2400" b="1" dirty="0" err="1" smtClean="0">
                <a:latin typeface="Calibri"/>
                <a:cs typeface="Calibri"/>
              </a:rPr>
              <a:t>b</a:t>
            </a:r>
            <a:endParaRPr lang="en-US" sz="2400" b="1" dirty="0"/>
          </a:p>
        </p:txBody>
      </p:sp>
      <p:sp>
        <p:nvSpPr>
          <p:cNvPr id="92" name="Rectangle 91"/>
          <p:cNvSpPr/>
          <p:nvPr/>
        </p:nvSpPr>
        <p:spPr>
          <a:xfrm>
            <a:off x="2667000" y="4572000"/>
            <a:ext cx="152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a+</a:t>
            </a:r>
            <a:r>
              <a:rPr lang="en-US" sz="2400" b="1" dirty="0" err="1" smtClean="0">
                <a:cs typeface="Calibri"/>
              </a:rPr>
              <a:t>b</a:t>
            </a:r>
            <a:endParaRPr lang="en-US" sz="2400" b="1" dirty="0"/>
          </a:p>
        </p:txBody>
      </p:sp>
      <p:sp>
        <p:nvSpPr>
          <p:cNvPr id="93" name="Rectangle 92"/>
          <p:cNvSpPr/>
          <p:nvPr/>
        </p:nvSpPr>
        <p:spPr>
          <a:xfrm>
            <a:off x="0" y="2286000"/>
            <a:ext cx="6559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/>
              <a:t>a+</a:t>
            </a:r>
            <a:r>
              <a:rPr lang="en-US" sz="2400" b="1" dirty="0" err="1" smtClean="0">
                <a:cs typeface="Calibri"/>
              </a:rPr>
              <a:t>b</a:t>
            </a:r>
            <a:endParaRPr lang="en-US" sz="2400" b="1" dirty="0"/>
          </a:p>
        </p:txBody>
      </p:sp>
      <p:sp>
        <p:nvSpPr>
          <p:cNvPr id="94" name="Rectangle 93"/>
          <p:cNvSpPr/>
          <p:nvPr/>
        </p:nvSpPr>
        <p:spPr>
          <a:xfrm>
            <a:off x="5105400" y="2209800"/>
            <a:ext cx="6559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/>
              <a:t>a+</a:t>
            </a:r>
            <a:r>
              <a:rPr lang="en-US" sz="2400" b="1" dirty="0" err="1" smtClean="0">
                <a:cs typeface="Calibri"/>
              </a:rPr>
              <a:t>b</a:t>
            </a:r>
            <a:endParaRPr lang="en-US" sz="2400" b="1" dirty="0"/>
          </a:p>
        </p:txBody>
      </p:sp>
      <p:cxnSp>
        <p:nvCxnSpPr>
          <p:cNvPr id="99" name="Straight Connector 98"/>
          <p:cNvCxnSpPr/>
          <p:nvPr/>
        </p:nvCxnSpPr>
        <p:spPr>
          <a:xfrm rot="5400000" flipH="1" flipV="1">
            <a:off x="8305800" y="6172200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2362200" y="4876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+</a:t>
            </a:r>
            <a:endParaRPr lang="en-US" sz="2400" b="1" dirty="0"/>
          </a:p>
        </p:txBody>
      </p:sp>
      <p:sp>
        <p:nvSpPr>
          <p:cNvPr id="107" name="TextBox 106"/>
          <p:cNvSpPr txBox="1"/>
          <p:nvPr/>
        </p:nvSpPr>
        <p:spPr>
          <a:xfrm>
            <a:off x="1295400" y="48768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+</a:t>
            </a:r>
            <a:endParaRPr lang="en-US" sz="2400" b="1" dirty="0"/>
          </a:p>
        </p:txBody>
      </p:sp>
      <p:sp>
        <p:nvSpPr>
          <p:cNvPr id="108" name="TextBox 107"/>
          <p:cNvSpPr txBox="1"/>
          <p:nvPr/>
        </p:nvSpPr>
        <p:spPr>
          <a:xfrm>
            <a:off x="3352800" y="48768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+</a:t>
            </a:r>
            <a:endParaRPr lang="en-US" sz="2400" b="1" dirty="0"/>
          </a:p>
        </p:txBody>
      </p:sp>
      <p:sp>
        <p:nvSpPr>
          <p:cNvPr id="109" name="TextBox 108"/>
          <p:cNvSpPr txBox="1"/>
          <p:nvPr/>
        </p:nvSpPr>
        <p:spPr>
          <a:xfrm>
            <a:off x="2057400" y="5334000"/>
            <a:ext cx="4343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বা,</a:t>
            </a:r>
            <a:r>
              <a:rPr lang="en-US" sz="2400" b="1" dirty="0" smtClean="0">
                <a:latin typeface="Calibri"/>
                <a:cs typeface="Calibri"/>
              </a:rPr>
              <a:t>4x½ab+c²=a²+2ab+b²</a:t>
            </a:r>
          </a:p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বা,</a:t>
            </a:r>
            <a:r>
              <a:rPr lang="en-US" sz="2400" b="1" dirty="0" smtClean="0">
                <a:latin typeface="Calibri"/>
                <a:cs typeface="Calibri"/>
              </a:rPr>
              <a:t>2ab+c²=a²+2ab+b²</a:t>
            </a:r>
          </a:p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বা,</a:t>
            </a:r>
            <a:r>
              <a:rPr lang="en-US" sz="2400" b="1" dirty="0" smtClean="0">
                <a:latin typeface="Calibri"/>
                <a:cs typeface="Calibri"/>
              </a:rPr>
              <a:t>c²=a² + b²</a:t>
            </a:r>
            <a:endParaRPr lang="en-US" sz="2400" b="1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b="1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b="1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b="1" dirty="0"/>
          </a:p>
        </p:txBody>
      </p:sp>
      <p:cxnSp>
        <p:nvCxnSpPr>
          <p:cNvPr id="41" name="Straight Connector 40"/>
          <p:cNvCxnSpPr/>
          <p:nvPr/>
        </p:nvCxnSpPr>
        <p:spPr>
          <a:xfrm flipV="1">
            <a:off x="304800" y="5105400"/>
            <a:ext cx="7924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209800" y="55626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4267200" y="48768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+</a:t>
            </a:r>
            <a:endParaRPr lang="en-US" sz="2400" b="1" dirty="0"/>
          </a:p>
        </p:txBody>
      </p:sp>
      <p:sp>
        <p:nvSpPr>
          <p:cNvPr id="45" name="Rectangle 44"/>
          <p:cNvSpPr/>
          <p:nvPr/>
        </p:nvSpPr>
        <p:spPr>
          <a:xfrm>
            <a:off x="1752600" y="2286000"/>
            <a:ext cx="110639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cs typeface="Calibri"/>
              </a:rPr>
              <a:t>=(</a:t>
            </a:r>
            <a:r>
              <a:rPr lang="en-US" sz="2400" b="1" dirty="0" err="1" smtClean="0"/>
              <a:t>a+</a:t>
            </a:r>
            <a:r>
              <a:rPr lang="en-US" sz="2400" b="1" dirty="0" err="1" smtClean="0">
                <a:cs typeface="Calibri"/>
              </a:rPr>
              <a:t>b</a:t>
            </a:r>
            <a:r>
              <a:rPr lang="en-US" sz="2400" b="1" dirty="0" smtClean="0">
                <a:cs typeface="Calibri"/>
              </a:rPr>
              <a:t>)²</a:t>
            </a:r>
          </a:p>
          <a:p>
            <a:endParaRPr lang="en-US" sz="24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4953000" y="609600"/>
            <a:ext cx="434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এবার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একনজরে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উপপাদ্যটি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প্রমান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333 -0.01133 L -0.08333 0.577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584 0.03308 L -0.22084 0.5659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2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-0.00023 L -0.11667 0.1993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-0.02243 L 0.23333 0.19935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" y="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7 -0.14454 L 0.21667 0.388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2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8.0481E-7 L 0.41667 0.37743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1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71" grpId="0"/>
      <p:bldP spid="77" grpId="0"/>
      <p:bldP spid="80" grpId="0"/>
      <p:bldP spid="81" grpId="0"/>
      <p:bldP spid="109" grpId="0"/>
      <p:bldP spid="4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33400"/>
            <a:ext cx="815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এবার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নিম্নোক্ত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উপায়ে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উপপাদ্যটি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প্রমাণ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করিঃ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/>
        </p:nvSpPr>
        <p:spPr>
          <a:xfrm>
            <a:off x="533400" y="457200"/>
            <a:ext cx="1600200" cy="1981200"/>
          </a:xfrm>
          <a:prstGeom prst="rtTriangle">
            <a:avLst/>
          </a:prstGeom>
          <a:solidFill>
            <a:srgbClr val="FFFF00"/>
          </a:solidFill>
          <a:ln w="57150">
            <a:solidFill>
              <a:srgbClr val="1605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18809839">
            <a:off x="5118127" y="977356"/>
            <a:ext cx="2183857" cy="2233941"/>
          </a:xfrm>
          <a:prstGeom prst="rect">
            <a:avLst/>
          </a:prstGeom>
          <a:solidFill>
            <a:srgbClr val="00B0F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648200" y="533400"/>
            <a:ext cx="3124200" cy="3124200"/>
          </a:xfrm>
          <a:prstGeom prst="rect">
            <a:avLst/>
          </a:pr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/>
          <p:cNvSpPr/>
          <p:nvPr/>
        </p:nvSpPr>
        <p:spPr>
          <a:xfrm rot="5400000">
            <a:off x="4610100" y="571500"/>
            <a:ext cx="1600200" cy="1524000"/>
          </a:xfrm>
          <a:prstGeom prst="rtTriangle">
            <a:avLst/>
          </a:prstGeom>
          <a:solidFill>
            <a:srgbClr val="FFFF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18288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90˚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Arc 6"/>
          <p:cNvSpPr/>
          <p:nvPr/>
        </p:nvSpPr>
        <p:spPr>
          <a:xfrm>
            <a:off x="170592" y="2057400"/>
            <a:ext cx="743808" cy="741389"/>
          </a:xfrm>
          <a:prstGeom prst="arc">
            <a:avLst>
              <a:gd name="adj1" fmla="val 15902649"/>
              <a:gd name="adj2" fmla="val 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43000" y="2362200"/>
            <a:ext cx="38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 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1371600" y="1143000"/>
            <a:ext cx="38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c 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152400" y="1295400"/>
            <a:ext cx="38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b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057400" y="2362200"/>
            <a:ext cx="8382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B</a:t>
            </a:r>
            <a:endParaRPr lang="en-US" sz="2800" b="1" dirty="0"/>
          </a:p>
        </p:txBody>
      </p:sp>
      <p:sp>
        <p:nvSpPr>
          <p:cNvPr id="12" name="Right Triangle 11"/>
          <p:cNvSpPr/>
          <p:nvPr/>
        </p:nvSpPr>
        <p:spPr>
          <a:xfrm>
            <a:off x="4648200" y="2133600"/>
            <a:ext cx="1600200" cy="1524000"/>
          </a:xfrm>
          <a:prstGeom prst="rtTriangle">
            <a:avLst/>
          </a:prstGeom>
          <a:solidFill>
            <a:srgbClr val="FFFF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/>
          </a:p>
        </p:txBody>
      </p:sp>
      <p:sp>
        <p:nvSpPr>
          <p:cNvPr id="13" name="Right Triangle 12"/>
          <p:cNvSpPr/>
          <p:nvPr/>
        </p:nvSpPr>
        <p:spPr>
          <a:xfrm rot="10800000">
            <a:off x="6172200" y="533400"/>
            <a:ext cx="1600200" cy="1524000"/>
          </a:xfrm>
          <a:prstGeom prst="rtTriangle">
            <a:avLst/>
          </a:prstGeom>
          <a:solidFill>
            <a:srgbClr val="FFFF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/>
          </a:p>
        </p:txBody>
      </p:sp>
      <p:sp>
        <p:nvSpPr>
          <p:cNvPr id="14" name="Right Triangle 13"/>
          <p:cNvSpPr/>
          <p:nvPr/>
        </p:nvSpPr>
        <p:spPr>
          <a:xfrm rot="16200000">
            <a:off x="6210300" y="2095500"/>
            <a:ext cx="1600200" cy="1524000"/>
          </a:xfrm>
          <a:prstGeom prst="rtTriangle">
            <a:avLst/>
          </a:prstGeom>
          <a:solidFill>
            <a:srgbClr val="FFFF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04800" y="2438400"/>
            <a:ext cx="8382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</a:t>
            </a:r>
            <a:endParaRPr lang="en-US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04800" y="0"/>
            <a:ext cx="8382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</a:t>
            </a:r>
            <a:endParaRPr lang="en-US" sz="2800" b="1" dirty="0"/>
          </a:p>
        </p:txBody>
      </p:sp>
      <p:sp>
        <p:nvSpPr>
          <p:cNvPr id="18" name="Rectangle 17"/>
          <p:cNvSpPr/>
          <p:nvPr/>
        </p:nvSpPr>
        <p:spPr>
          <a:xfrm>
            <a:off x="152400" y="4114800"/>
            <a:ext cx="7086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মনেকরি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2800" b="1" dirty="0" smtClean="0">
                <a:cs typeface="NikoshBAN" pitchFamily="2" charset="0"/>
              </a:rPr>
              <a:t> ∆ABC- 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এ  </a:t>
            </a:r>
            <a:r>
              <a:rPr lang="en-US" sz="2800" b="1" dirty="0" smtClean="0">
                <a:cs typeface="NikoshBAN" pitchFamily="2" charset="0"/>
              </a:rPr>
              <a:t>C=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অতিভূজ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latin typeface="+mj-lt"/>
                <a:cs typeface="NikoshBAN" pitchFamily="2" charset="0"/>
              </a:rPr>
              <a:t>AB=c,</a:t>
            </a:r>
          </a:p>
          <a:p>
            <a:r>
              <a:rPr lang="en-US" sz="2800" b="1" dirty="0" smtClean="0">
                <a:latin typeface="+mj-lt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লম্ব,</a:t>
            </a:r>
            <a:r>
              <a:rPr lang="en-US" sz="2800" b="1" dirty="0" err="1" smtClean="0">
                <a:latin typeface="+mj-lt"/>
                <a:cs typeface="NikoshBAN" pitchFamily="2" charset="0"/>
              </a:rPr>
              <a:t>AC</a:t>
            </a:r>
            <a:r>
              <a:rPr lang="en-US" sz="2800" b="1" dirty="0" smtClean="0">
                <a:latin typeface="+mj-lt"/>
                <a:cs typeface="NikoshBAN" pitchFamily="2" charset="0"/>
              </a:rPr>
              <a:t>=</a:t>
            </a:r>
            <a:r>
              <a:rPr lang="en-US" sz="2800" b="1" dirty="0" err="1" smtClean="0">
                <a:latin typeface="+mj-lt"/>
                <a:cs typeface="NikoshBAN" pitchFamily="2" charset="0"/>
              </a:rPr>
              <a:t>b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,ভূমি,</a:t>
            </a:r>
            <a:r>
              <a:rPr lang="en-US" sz="2800" b="1" dirty="0" err="1" smtClean="0">
                <a:latin typeface="+mj-lt"/>
                <a:cs typeface="NikoshBAN" pitchFamily="2" charset="0"/>
              </a:rPr>
              <a:t>BC</a:t>
            </a:r>
            <a:r>
              <a:rPr lang="en-US" sz="2800" b="1" dirty="0" smtClean="0">
                <a:latin typeface="+mj-lt"/>
                <a:cs typeface="NikoshBAN" pitchFamily="2" charset="0"/>
              </a:rPr>
              <a:t>=a</a:t>
            </a:r>
          </a:p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প্রমাণ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যে,</a:t>
            </a:r>
            <a:r>
              <a:rPr lang="en-US" sz="2800" b="1" dirty="0" smtClean="0">
                <a:latin typeface="+mj-lt"/>
                <a:cs typeface="NikoshBAN" pitchFamily="2" charset="0"/>
              </a:rPr>
              <a:t>AB² =AC²+BC² 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অর্থা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2800" b="1" dirty="0" smtClean="0">
                <a:cs typeface="NikoshBAN" pitchFamily="2" charset="0"/>
              </a:rPr>
              <a:t>c²=a²+b²</a:t>
            </a:r>
          </a:p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অঙ্কনঃপ্রদত্ত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ত্রিভূজটির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চারটি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ত্রিভূজ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প্রদর্শিত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উপায়ে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আঁকি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38400" y="4114800"/>
            <a:ext cx="45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Calibri"/>
                <a:cs typeface="Calibri"/>
              </a:rPr>
              <a:t>└</a:t>
            </a:r>
            <a:endParaRPr lang="en-US" sz="4000" dirty="0"/>
          </a:p>
        </p:txBody>
      </p:sp>
      <p:sp>
        <p:nvSpPr>
          <p:cNvPr id="20" name="Rectangle 19"/>
          <p:cNvSpPr/>
          <p:nvPr/>
        </p:nvSpPr>
        <p:spPr>
          <a:xfrm>
            <a:off x="7772400" y="2667000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781800" y="152400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5257800" y="3657600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5257800" y="152400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b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4267200" y="1066800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5334000" y="121920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c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6705600" y="259080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c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5334000" y="251460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c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6705600" y="129540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c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267200" y="2819400"/>
            <a:ext cx="30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b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7772400" y="1066800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b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7010400" y="3657600"/>
            <a:ext cx="33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 animBg="1"/>
      <p:bldP spid="12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10800000" flipV="1">
            <a:off x="609600" y="1600200"/>
            <a:ext cx="8153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চারটি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ত্রিভূজ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ক্ষেত্রের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latin typeface="+mj-lt"/>
                <a:cs typeface="NikoshBAN" pitchFamily="2" charset="0"/>
              </a:rPr>
              <a:t>=</a:t>
            </a:r>
            <a:r>
              <a:rPr lang="en-US" sz="2800" b="1" dirty="0" smtClean="0">
                <a:latin typeface="+mj-lt"/>
                <a:cs typeface="Calibri"/>
              </a:rPr>
              <a:t>½ab+½ab+½ab+½</a:t>
            </a:r>
          </a:p>
          <a:p>
            <a:r>
              <a:rPr lang="en-US" sz="3200" b="1" dirty="0" smtClean="0">
                <a:latin typeface="Calibri"/>
                <a:cs typeface="Calibri"/>
              </a:rPr>
              <a:t>                                    </a:t>
            </a:r>
            <a:r>
              <a:rPr lang="en-US" sz="2800" b="1" dirty="0" smtClean="0">
                <a:latin typeface="Calibri"/>
                <a:cs typeface="Calibri"/>
              </a:rPr>
              <a:t>=4x½ab</a:t>
            </a:r>
          </a:p>
          <a:p>
            <a:endParaRPr lang="en-US" sz="3200" b="1" dirty="0" smtClean="0">
              <a:latin typeface="Calibri"/>
              <a:cs typeface="Calibri"/>
            </a:endParaRPr>
          </a:p>
          <a:p>
            <a:endParaRPr lang="en-US" sz="3200" b="1" dirty="0" smtClean="0">
              <a:latin typeface="Calibri"/>
              <a:cs typeface="Calibri"/>
            </a:endParaRPr>
          </a:p>
          <a:p>
            <a:r>
              <a:rPr lang="en-US" sz="3200" b="1" dirty="0" smtClean="0">
                <a:latin typeface="Calibri"/>
                <a:cs typeface="Calibri"/>
              </a:rPr>
              <a:t>   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3962400"/>
            <a:ext cx="6858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বর্গের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cs typeface="NikoshBAN" pitchFamily="2" charset="0"/>
              </a:rPr>
              <a:t>=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চারটি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ক্ষেত্রের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ক্ষেত্রফল+ছোট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বর্গের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অর্থা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ৎ ,</a:t>
            </a:r>
            <a:r>
              <a:rPr lang="en-US" sz="2800" b="1" dirty="0" smtClean="0">
                <a:latin typeface="Calibri"/>
                <a:cs typeface="Calibri"/>
              </a:rPr>
              <a:t>a²+2ab +b² =2ab+c²</a:t>
            </a:r>
          </a:p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smtClean="0">
                <a:latin typeface="Calibri"/>
                <a:cs typeface="Calibri"/>
              </a:rPr>
              <a:t>a²+b²=c²</a:t>
            </a:r>
          </a:p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সুতরাং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latin typeface="Calibri"/>
                <a:cs typeface="Calibri"/>
              </a:rPr>
              <a:t>c²=a²+b² 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                                           (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প্রমাণিত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)</a:t>
            </a:r>
            <a:endParaRPr lang="en-US" sz="2800" b="1" dirty="0" smtClean="0">
              <a:latin typeface="Calibri"/>
              <a:cs typeface="Calibri"/>
            </a:endParaRPr>
          </a:p>
          <a:p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990600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চতুর্ভুজ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ক্ষেত্রটি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বর্গক্ষেত্র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2800" b="1" dirty="0" smtClean="0">
                <a:latin typeface="+mj-lt"/>
                <a:cs typeface="NikoshBAN" pitchFamily="2" charset="0"/>
              </a:rPr>
              <a:t>c±</a:t>
            </a:r>
            <a:endParaRPr lang="en-US" sz="2800" b="1" dirty="0">
              <a:latin typeface="+mj-lt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4572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অঙ্কিত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ক্ষেত্রটি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বর্গক্ষেত্র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ar-AE" sz="2800" b="1" dirty="0" smtClean="0">
                <a:latin typeface="NikoshBAN" pitchFamily="2" charset="0"/>
              </a:rPr>
              <a:t>؞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এরক্ষেত্রফল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=(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a+b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)±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2667000"/>
            <a:ext cx="9172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cs typeface="Calibri"/>
              </a:rPr>
              <a:t>=2ab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86400" y="762000"/>
            <a:ext cx="2971800" cy="2820758"/>
          </a:xfrm>
          <a:prstGeom prst="rect">
            <a:avLst/>
          </a:prstGeom>
          <a:noFill/>
          <a:ln w="38100">
            <a:solidFill>
              <a:srgbClr val="6023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5486400" y="762000"/>
            <a:ext cx="2971800" cy="281940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934200" y="3505200"/>
            <a:ext cx="30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 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8458200" y="1905000"/>
            <a:ext cx="22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 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6781800" y="304800"/>
            <a:ext cx="30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 </a:t>
            </a:r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>
            <a:off x="5105400" y="1981200"/>
            <a:ext cx="30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 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2971800" y="1524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Arc 19"/>
          <p:cNvSpPr/>
          <p:nvPr/>
        </p:nvSpPr>
        <p:spPr>
          <a:xfrm rot="5400000">
            <a:off x="4991100" y="266700"/>
            <a:ext cx="990600" cy="1066800"/>
          </a:xfrm>
          <a:prstGeom prst="arc">
            <a:avLst>
              <a:gd name="adj1" fmla="val 15902649"/>
              <a:gd name="adj2" fmla="val 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c 20"/>
          <p:cNvSpPr/>
          <p:nvPr/>
        </p:nvSpPr>
        <p:spPr>
          <a:xfrm rot="21384937">
            <a:off x="5069485" y="3085181"/>
            <a:ext cx="990600" cy="1066800"/>
          </a:xfrm>
          <a:prstGeom prst="arc">
            <a:avLst>
              <a:gd name="adj1" fmla="val 15902649"/>
              <a:gd name="adj2" fmla="val 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c 21"/>
          <p:cNvSpPr/>
          <p:nvPr/>
        </p:nvSpPr>
        <p:spPr>
          <a:xfrm rot="16200000">
            <a:off x="7962900" y="3009900"/>
            <a:ext cx="990600" cy="1066800"/>
          </a:xfrm>
          <a:prstGeom prst="arc">
            <a:avLst>
              <a:gd name="adj1" fmla="val 15902649"/>
              <a:gd name="adj2" fmla="val 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/>
          <p:cNvSpPr/>
          <p:nvPr/>
        </p:nvSpPr>
        <p:spPr>
          <a:xfrm rot="10552347">
            <a:off x="7885708" y="186667"/>
            <a:ext cx="990600" cy="1066800"/>
          </a:xfrm>
          <a:prstGeom prst="arc">
            <a:avLst>
              <a:gd name="adj1" fmla="val 15902649"/>
              <a:gd name="adj2" fmla="val 0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867400" y="9906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90˚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67400" y="28194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90˚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43800" y="28194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90˚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67600" y="10668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90˚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flipH="1">
            <a:off x="457200" y="838200"/>
            <a:ext cx="4800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চতুর্ভূজটি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আকৃতি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কেমন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4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প্রত্যেক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পরিমাণ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৩।প্রত্যেক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কর্ণ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বর্গকে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সমকোণী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ত্রিভূজে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4।</a:t>
            </a:r>
            <a:r>
              <a:rPr lang="en-US" sz="2400" b="1" dirty="0" smtClean="0">
                <a:latin typeface="Calibri"/>
                <a:cs typeface="Calibri"/>
              </a:rPr>
              <a:t>∆ABC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৫।</a:t>
            </a:r>
            <a:r>
              <a:rPr lang="en-US" sz="2400" b="1" dirty="0" smtClean="0">
                <a:latin typeface="Calibri"/>
                <a:cs typeface="Calibri"/>
              </a:rPr>
              <a:t>∆ABC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ক)</a:t>
            </a:r>
            <a:r>
              <a:rPr lang="en-US" sz="2400" b="1" dirty="0" smtClean="0">
                <a:latin typeface="Calibri"/>
                <a:cs typeface="Calibri"/>
              </a:rPr>
              <a:t>AB²=AC²+BC²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খ)</a:t>
            </a:r>
            <a:r>
              <a:rPr lang="en-US" sz="2400" b="1" dirty="0" smtClean="0">
                <a:latin typeface="Calibri"/>
                <a:cs typeface="Calibri"/>
              </a:rPr>
              <a:t>AC²=AB²+BC²</a:t>
            </a:r>
          </a:p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গ)</a:t>
            </a:r>
            <a:r>
              <a:rPr lang="en-US" sz="2400" b="1" dirty="0" smtClean="0">
                <a:latin typeface="Calibri"/>
                <a:cs typeface="Calibri"/>
              </a:rPr>
              <a:t>AC²=AB²−BC²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ঘ)</a:t>
            </a:r>
            <a:r>
              <a:rPr lang="en-US" sz="2400" b="1" dirty="0" smtClean="0">
                <a:latin typeface="Calibri"/>
                <a:cs typeface="Calibri"/>
              </a:rPr>
              <a:t>AC²+BC²=AB²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82000" y="381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</a:t>
            </a:r>
            <a:endParaRPr lang="en-US" sz="2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8382000" y="35052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</a:t>
            </a:r>
            <a:endParaRPr lang="en-US" sz="2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257800" y="35814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181600" y="381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04800"/>
            <a:ext cx="7772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কাজঃ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∆</a:t>
            </a:r>
            <a:r>
              <a:rPr lang="en-US" sz="3200" b="1" dirty="0" smtClean="0">
                <a:latin typeface="Calibri"/>
                <a:cs typeface="Calibri"/>
              </a:rPr>
              <a:t>ABC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-এ </a:t>
            </a:r>
            <a:r>
              <a:rPr lang="en-US" sz="3200" b="1" dirty="0" smtClean="0">
                <a:latin typeface="Calibri"/>
                <a:cs typeface="Calibri"/>
              </a:rPr>
              <a:t>∟B=1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সমকোণ </a:t>
            </a:r>
          </a:p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পিথাগোরাসের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উপপাদ্যটি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বিবৃত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প্রমাণ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করযে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smtClean="0">
                <a:latin typeface="Calibri"/>
                <a:cs typeface="Calibri"/>
              </a:rPr>
              <a:t>AC²=AB²+BC²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 smtClean="0">
              <a:latin typeface="Calibri"/>
              <a:cs typeface="Calibri"/>
            </a:endParaRPr>
          </a:p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গ) </a:t>
            </a:r>
            <a:r>
              <a:rPr lang="en-US" sz="3200" b="1" dirty="0" smtClean="0">
                <a:latin typeface="Calibri"/>
                <a:cs typeface="Calibri"/>
              </a:rPr>
              <a:t>AB²+BC²=AC²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হলে,প্রমাণ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করযে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smtClean="0">
                <a:latin typeface="Calibri"/>
                <a:cs typeface="Calibri"/>
              </a:rPr>
              <a:t>∟B=</a:t>
            </a:r>
            <a:r>
              <a:rPr lang="en-US" sz="3200" b="1" smtClean="0">
                <a:latin typeface="+mj-lt"/>
                <a:cs typeface="NikoshBAN" pitchFamily="2" charset="0"/>
              </a:rPr>
              <a:t>1</a:t>
            </a:r>
            <a:r>
              <a:rPr lang="en-US" sz="3200" b="1" smtClean="0"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67200" y="228600"/>
            <a:ext cx="4495800" cy="3200400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prstTxWarp prst="textWave2">
              <a:avLst>
                <a:gd name="adj1" fmla="val 20000"/>
                <a:gd name="adj2" fmla="val 95"/>
              </a:avLst>
            </a:prstTxWarp>
            <a:spAutoFit/>
          </a:bodyPr>
          <a:lstStyle/>
          <a:p>
            <a:pPr algn="ctr"/>
            <a:r>
              <a:rPr lang="bn-IN" sz="11500" dirty="0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 smtClean="0">
              <a:solidFill>
                <a:srgbClr val="1605F9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11500" dirty="0" err="1" smtClean="0">
                <a:solidFill>
                  <a:srgbClr val="1605F9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11500" dirty="0">
              <a:solidFill>
                <a:srgbClr val="1605F9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G:\rose 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3962794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3581400"/>
            <a:ext cx="3809999" cy="24522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05400" y="449580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আল্লাহ্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হাফেজ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2590</TotalTime>
  <Words>623</Words>
  <Application>Microsoft Office PowerPoint</Application>
  <PresentationFormat>On-screen Show (4:3)</PresentationFormat>
  <Paragraphs>255</Paragraphs>
  <Slides>25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success</dc:creator>
  <cp:lastModifiedBy>success</cp:lastModifiedBy>
  <cp:revision>309</cp:revision>
  <dcterms:created xsi:type="dcterms:W3CDTF">2019-08-21T01:55:47Z</dcterms:created>
  <dcterms:modified xsi:type="dcterms:W3CDTF">2019-10-17T06:10:51Z</dcterms:modified>
</cp:coreProperties>
</file>