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4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5ECE3-8A51-4887-8424-E4CC04ECB3E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4096D-11FA-42D7-A2A5-D5B98E3417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C1C16-0EF1-4923-A844-30C41D03F4F4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0AC3C-CE9D-4679-BE96-D9C1A792A0D1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034C5-749D-4CDF-9084-62353F853A1A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FAFC-701A-4C99-BF0A-3E39F6D5FB4A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D8020-D229-4DA9-A47F-9CC494129C14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D768-1B41-417C-8F41-A0108C6C4E76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E01C-8B6E-4BDF-B116-0F694BE3DC20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CEC1-219B-43FA-A269-1F725197785A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9AF28-146D-4FE8-912F-AD32256A5E19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5368B-4BCA-4CC6-AA34-06BB9BA438B5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E7E9-BEB5-4D16-B0E6-24A53C1CC0A9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6A966D-54D7-42FC-A4AA-03804FBDEF63}" type="datetime1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6AF4B2-9EFA-4A52-BEDD-AD89E669FDA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 for garde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7696200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609600"/>
            <a:ext cx="7620000" cy="1015663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sz="5400" b="1" dirty="0" smtClean="0">
                <a:ln w="381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Good Morning Students</a:t>
            </a:r>
            <a:endParaRPr lang="en-US" sz="5400" b="1" dirty="0">
              <a:ln w="381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543800" cy="1219200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en-US" sz="72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Personal Identity</a:t>
            </a:r>
            <a:endParaRPr lang="en-US" sz="72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Picture 2" descr="H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71800" y="2514600"/>
            <a:ext cx="2368378" cy="1752600"/>
          </a:xfrm>
          <a:prstGeom prst="rect">
            <a:avLst/>
          </a:prstGeom>
        </p:spPr>
      </p:pic>
      <p:pic>
        <p:nvPicPr>
          <p:cNvPr id="4" name="Picture 3" descr="Flower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95400"/>
            <a:ext cx="7467600" cy="3733800"/>
          </a:xfrm>
          <a:prstGeom prst="rect">
            <a:avLst/>
          </a:prstGeom>
        </p:spPr>
      </p:pic>
      <p:pic>
        <p:nvPicPr>
          <p:cNvPr id="5" name="Picture 4" descr="H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133600"/>
            <a:ext cx="2209800" cy="1828800"/>
          </a:xfrm>
          <a:prstGeom prst="ellipse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51054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MD. </a:t>
            </a:r>
            <a:r>
              <a:rPr lang="en-US" sz="2400" b="1" dirty="0" err="1" smtClean="0">
                <a:solidFill>
                  <a:srgbClr val="7030A0"/>
                </a:solidFill>
              </a:rPr>
              <a:t>Norul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</a:rPr>
              <a:t>Haque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Headmaster, </a:t>
            </a:r>
            <a:r>
              <a:rPr lang="en-US" sz="2400" b="1" dirty="0" err="1" smtClean="0">
                <a:solidFill>
                  <a:srgbClr val="7030A0"/>
                </a:solidFill>
              </a:rPr>
              <a:t>Hazi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</a:rPr>
              <a:t>Rahmatullah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</a:rPr>
              <a:t>Forquania</a:t>
            </a:r>
            <a:r>
              <a:rPr lang="en-US" sz="2400" b="1" dirty="0" smtClean="0">
                <a:solidFill>
                  <a:srgbClr val="7030A0"/>
                </a:solidFill>
              </a:rPr>
              <a:t> High School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South </a:t>
            </a:r>
            <a:r>
              <a:rPr lang="en-US" sz="2400" b="1" dirty="0" err="1" smtClean="0">
                <a:solidFill>
                  <a:srgbClr val="7030A0"/>
                </a:solidFill>
              </a:rPr>
              <a:t>Tengra</a:t>
            </a:r>
            <a:r>
              <a:rPr lang="en-US" sz="2400" b="1" dirty="0" smtClean="0">
                <a:solidFill>
                  <a:srgbClr val="7030A0"/>
                </a:solidFill>
              </a:rPr>
              <a:t>, </a:t>
            </a:r>
            <a:r>
              <a:rPr lang="en-US" sz="2400" b="1" dirty="0" err="1" smtClean="0">
                <a:solidFill>
                  <a:srgbClr val="7030A0"/>
                </a:solidFill>
              </a:rPr>
              <a:t>Sarulia</a:t>
            </a:r>
            <a:r>
              <a:rPr lang="en-US" sz="2400" b="1" dirty="0" smtClean="0">
                <a:solidFill>
                  <a:srgbClr val="7030A0"/>
                </a:solidFill>
              </a:rPr>
              <a:t>, </a:t>
            </a:r>
            <a:r>
              <a:rPr lang="en-US" sz="2400" b="1" dirty="0" err="1" smtClean="0">
                <a:solidFill>
                  <a:srgbClr val="7030A0"/>
                </a:solidFill>
              </a:rPr>
              <a:t>Demra</a:t>
            </a:r>
            <a:r>
              <a:rPr lang="en-US" sz="2400" b="1" dirty="0" smtClean="0">
                <a:solidFill>
                  <a:srgbClr val="7030A0"/>
                </a:solidFill>
              </a:rPr>
              <a:t>, Dhaka.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pic>
        <p:nvPicPr>
          <p:cNvPr id="3" name="Picture 2" descr="weath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371600"/>
            <a:ext cx="3400425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17526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It is very cold today, </a:t>
            </a:r>
            <a:r>
              <a:rPr lang="en-US" sz="2800" b="1" u="sng" dirty="0" smtClean="0">
                <a:solidFill>
                  <a:srgbClr val="7030A0"/>
                </a:solidFill>
              </a:rPr>
              <a:t>isn’t it </a:t>
            </a:r>
            <a:r>
              <a:rPr lang="en-US" sz="2800" b="1" dirty="0" smtClean="0">
                <a:solidFill>
                  <a:srgbClr val="7030A0"/>
                </a:solidFill>
              </a:rPr>
              <a:t>?</a:t>
            </a: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 descr="rain weat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590800"/>
            <a:ext cx="3429000" cy="129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29718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There rains heavily, </a:t>
            </a:r>
            <a:r>
              <a:rPr lang="en-US" sz="2400" b="1" u="sng" dirty="0" smtClean="0">
                <a:solidFill>
                  <a:srgbClr val="7030A0"/>
                </a:solidFill>
              </a:rPr>
              <a:t>doesn’t there ?</a:t>
            </a:r>
            <a:endParaRPr lang="en-US" sz="2400" b="1" u="sng" dirty="0">
              <a:solidFill>
                <a:srgbClr val="7030A0"/>
              </a:solidFill>
            </a:endParaRPr>
          </a:p>
        </p:txBody>
      </p:sp>
      <p:pic>
        <p:nvPicPr>
          <p:cNvPr id="7" name="Picture 6" descr="mother's lov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2600" y="4038600"/>
            <a:ext cx="3352800" cy="1295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4572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The mother rose in her, </a:t>
            </a:r>
            <a:r>
              <a:rPr lang="en-US" sz="2400" b="1" u="sng" dirty="0" smtClean="0">
                <a:solidFill>
                  <a:srgbClr val="7030A0"/>
                </a:solidFill>
              </a:rPr>
              <a:t>didn’t it </a:t>
            </a:r>
            <a:r>
              <a:rPr lang="en-US" sz="2400" b="1" dirty="0" smtClean="0">
                <a:solidFill>
                  <a:srgbClr val="7030A0"/>
                </a:solidFill>
              </a:rPr>
              <a:t>?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9" name="Down Ribbon 8"/>
          <p:cNvSpPr/>
          <p:nvPr/>
        </p:nvSpPr>
        <p:spPr>
          <a:xfrm>
            <a:off x="381000" y="304800"/>
            <a:ext cx="8305800" cy="914400"/>
          </a:xfrm>
          <a:prstGeom prst="ribb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Think about the pictures </a:t>
            </a:r>
            <a:r>
              <a:rPr lang="en-US" sz="3200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5257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Can you guess what the uses of the underlined  part  in the above  sentences are?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62484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Ans</a:t>
            </a:r>
            <a:r>
              <a:rPr lang="en-US" sz="2800" b="1" dirty="0" smtClean="0">
                <a:solidFill>
                  <a:srgbClr val="00B050"/>
                </a:solidFill>
              </a:rPr>
              <a:t> : Yes, they  are called tag questions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76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Yes ! Our Today’s Lesson is on 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667000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Tag Questions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Unit : 09  Lesson : 05</a:t>
            </a:r>
          </a:p>
          <a:p>
            <a:r>
              <a:rPr lang="en-US" sz="4800" b="1" dirty="0" smtClean="0">
                <a:solidFill>
                  <a:srgbClr val="00B050"/>
                </a:solidFill>
              </a:rPr>
              <a:t>For class 9 &amp; 10</a:t>
            </a:r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0"/>
            <a:ext cx="7848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Students will be able to –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FF0000"/>
                </a:solidFill>
              </a:rPr>
              <a:t> know the use of tag questions clearly.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FF0000"/>
                </a:solidFill>
              </a:rPr>
              <a:t> use  the questions in their real life.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FF0000"/>
                </a:solidFill>
              </a:rPr>
              <a:t> apply  them  in dialogue  making.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609600" y="381000"/>
            <a:ext cx="7696200" cy="1752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FFC000"/>
                </a:solidFill>
              </a:rPr>
              <a:t>Objectives</a:t>
            </a:r>
            <a:endParaRPr lang="en-US" sz="7200" dirty="0"/>
          </a:p>
        </p:txBody>
      </p:sp>
      <p:pic>
        <p:nvPicPr>
          <p:cNvPr id="5" name="Picture 4" descr="Flower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609600" y="4495800"/>
            <a:ext cx="7620000" cy="17526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457200" y="0"/>
            <a:ext cx="8153400" cy="1676400"/>
          </a:xfrm>
          <a:prstGeom prst="horizontalScroll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Let us see a video on using tag </a:t>
            </a:r>
            <a:r>
              <a:rPr lang="en-US" sz="3600" b="1" dirty="0" smtClean="0">
                <a:solidFill>
                  <a:srgbClr val="7030A0"/>
                </a:solidFill>
              </a:rPr>
              <a:t>questions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752600"/>
            <a:ext cx="8077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Now, we are  inspired to learn tag questions, aren’t we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362201"/>
            <a:ext cx="8077200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Tag questions are used for justifying the whole statement whether they are true or false. 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810000"/>
            <a:ext cx="7696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After the statement  you should use –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50"/>
                </a:solidFill>
              </a:rPr>
              <a:t> a comma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50"/>
                </a:solidFill>
              </a:rPr>
              <a:t> auxiliary verb/operator  of the statement.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50"/>
                </a:solidFill>
              </a:rPr>
              <a:t> pronoun form of the subject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00B050"/>
                </a:solidFill>
              </a:rPr>
              <a:t> a note of interrogation mark.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                But when there is an affirmative statement, the tag question will be negative. Then short negative auxiliary  form  will be used such </a:t>
            </a:r>
            <a:r>
              <a:rPr lang="en-US" sz="2000" dirty="0" smtClean="0"/>
              <a:t>as-</a:t>
            </a:r>
            <a:r>
              <a:rPr lang="en-US" sz="2000" b="1" dirty="0" err="1" smtClean="0">
                <a:solidFill>
                  <a:srgbClr val="7030A0"/>
                </a:solidFill>
              </a:rPr>
              <a:t>Rina</a:t>
            </a:r>
            <a:r>
              <a:rPr lang="en-US" sz="2000" b="1" dirty="0" smtClean="0">
                <a:solidFill>
                  <a:srgbClr val="7030A0"/>
                </a:solidFill>
              </a:rPr>
              <a:t> is a student, </a:t>
            </a:r>
            <a:r>
              <a:rPr lang="en-US" sz="2000" b="1" u="sng" dirty="0" smtClean="0">
                <a:solidFill>
                  <a:srgbClr val="7030A0"/>
                </a:solidFill>
              </a:rPr>
              <a:t>isn’t she </a:t>
            </a:r>
            <a:r>
              <a:rPr lang="en-US" sz="2000" b="1" dirty="0" smtClean="0">
                <a:solidFill>
                  <a:srgbClr val="7030A0"/>
                </a:solidFill>
              </a:rPr>
              <a:t>?</a:t>
            </a:r>
            <a:endParaRPr lang="en-US" sz="2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276600"/>
            <a:ext cx="723900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to make tag questions  generally</a:t>
            </a:r>
            <a:endParaRPr lang="en-US" sz="2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19800" y="838200"/>
          <a:ext cx="914400" cy="771525"/>
        </p:xfrm>
        <a:graphic>
          <a:graphicData uri="http://schemas.openxmlformats.org/presentationml/2006/ole">
            <p:oleObj spid="_x0000_s1027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252115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I am a student,...................?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Fire burns,.....................?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Everybody believes him,......?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The  father rose in him,.......?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He will explain it,......?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Something happened,.........?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The moon shines at night,....?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What a nice bird it is,...?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To tell a lie is a great sin,......?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Walking is a good exercise,..?</a:t>
            </a:r>
          </a:p>
          <a:p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2057400"/>
            <a:ext cx="4038600" cy="3947315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She is not a student,............?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I haven’t gone there,............?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Nobody believes  him,......?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There was nothing,........?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He won’t visit  it,................?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Nothing happened,..........?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We must not do it,....?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They  ought to do it,...?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No nation can  prosper without education,......?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</a:rPr>
              <a:t>Nothing has been seen,..?</a:t>
            </a:r>
          </a:p>
          <a:p>
            <a:endParaRPr lang="en-US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7200" b="1" dirty="0" smtClean="0">
                <a:solidFill>
                  <a:srgbClr val="7030A0"/>
                </a:solidFill>
              </a:rPr>
              <a:t>Group Work</a:t>
            </a:r>
            <a:endParaRPr lang="en-US" sz="72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447800"/>
            <a:ext cx="82296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Try to add tag questions on the following statements :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676400"/>
            <a:ext cx="4040188" cy="468392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I am a student, </a:t>
            </a:r>
            <a:r>
              <a:rPr lang="en-US" sz="1900" u="sng" dirty="0" smtClean="0">
                <a:solidFill>
                  <a:srgbClr val="FF0000"/>
                </a:solidFill>
              </a:rPr>
              <a:t>aren’t I?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Fire burns, </a:t>
            </a:r>
            <a:r>
              <a:rPr lang="en-US" sz="1900" u="sng" dirty="0" smtClean="0">
                <a:solidFill>
                  <a:srgbClr val="FF0000"/>
                </a:solidFill>
              </a:rPr>
              <a:t>doesn’t it</a:t>
            </a:r>
            <a:r>
              <a:rPr lang="en-US" sz="1900" dirty="0" smtClean="0">
                <a:solidFill>
                  <a:srgbClr val="FF0000"/>
                </a:solidFill>
              </a:rPr>
              <a:t>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Everybody believes  him, </a:t>
            </a:r>
            <a:r>
              <a:rPr lang="en-US" sz="1900" u="sng" dirty="0" smtClean="0">
                <a:solidFill>
                  <a:srgbClr val="FF0000"/>
                </a:solidFill>
              </a:rPr>
              <a:t>don’t they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The  father rose in him, </a:t>
            </a:r>
            <a:r>
              <a:rPr lang="en-US" sz="1900" u="sng" dirty="0" smtClean="0">
                <a:solidFill>
                  <a:srgbClr val="FF0000"/>
                </a:solidFill>
              </a:rPr>
              <a:t>didn’t it?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He will explain it, </a:t>
            </a:r>
            <a:r>
              <a:rPr lang="en-US" sz="1900" u="sng" dirty="0" smtClean="0">
                <a:solidFill>
                  <a:srgbClr val="FF0000"/>
                </a:solidFill>
              </a:rPr>
              <a:t>won’t he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Something happened, </a:t>
            </a:r>
            <a:r>
              <a:rPr lang="en-US" sz="1900" u="sng" dirty="0" smtClean="0">
                <a:solidFill>
                  <a:srgbClr val="FF0000"/>
                </a:solidFill>
              </a:rPr>
              <a:t>didn’t it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The moon shines at night, </a:t>
            </a:r>
            <a:r>
              <a:rPr lang="en-US" sz="1900" u="sng" dirty="0" smtClean="0">
                <a:solidFill>
                  <a:srgbClr val="FF0000"/>
                </a:solidFill>
              </a:rPr>
              <a:t>doesn’t she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What a nice bird it is, </a:t>
            </a:r>
            <a:r>
              <a:rPr lang="en-US" sz="1900" u="sng" dirty="0" smtClean="0">
                <a:solidFill>
                  <a:srgbClr val="FF0000"/>
                </a:solidFill>
              </a:rPr>
              <a:t>isn’t it 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To tell a lie is a great sin, </a:t>
            </a:r>
            <a:r>
              <a:rPr lang="en-US" sz="1900" u="sng" dirty="0" smtClean="0">
                <a:solidFill>
                  <a:srgbClr val="FF0000"/>
                </a:solidFill>
              </a:rPr>
              <a:t>isn’t it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900" dirty="0" smtClean="0">
                <a:solidFill>
                  <a:srgbClr val="FF0000"/>
                </a:solidFill>
              </a:rPr>
              <a:t>Walking is a good exercise,</a:t>
            </a:r>
            <a:r>
              <a:rPr lang="en-US" sz="1900" u="sng" dirty="0" smtClean="0">
                <a:solidFill>
                  <a:srgbClr val="FF0000"/>
                </a:solidFill>
              </a:rPr>
              <a:t> isn’t it</a:t>
            </a:r>
            <a:r>
              <a:rPr lang="en-US" sz="1900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00200"/>
            <a:ext cx="4041775" cy="4760120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She is not a student, </a:t>
            </a:r>
            <a:r>
              <a:rPr lang="en-US" sz="2400" b="1" u="sng" dirty="0" smtClean="0">
                <a:solidFill>
                  <a:srgbClr val="FF0000"/>
                </a:solidFill>
              </a:rPr>
              <a:t>is she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I haven’t gone there, </a:t>
            </a:r>
            <a:r>
              <a:rPr lang="en-US" sz="2400" b="1" u="sng" dirty="0" smtClean="0">
                <a:solidFill>
                  <a:srgbClr val="FF0000"/>
                </a:solidFill>
              </a:rPr>
              <a:t>have I?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Nobody believes  him, </a:t>
            </a:r>
            <a:r>
              <a:rPr lang="en-US" sz="2400" b="1" u="sng" dirty="0" smtClean="0">
                <a:solidFill>
                  <a:srgbClr val="FF0000"/>
                </a:solidFill>
              </a:rPr>
              <a:t>do they?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There was nothing, </a:t>
            </a:r>
            <a:r>
              <a:rPr lang="en-US" sz="2400" b="1" u="sng" dirty="0" smtClean="0">
                <a:solidFill>
                  <a:srgbClr val="FF0000"/>
                </a:solidFill>
              </a:rPr>
              <a:t>was there?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He won’t visit  it, </a:t>
            </a:r>
            <a:r>
              <a:rPr lang="en-US" sz="2400" b="1" u="sng" dirty="0" smtClean="0">
                <a:solidFill>
                  <a:srgbClr val="FF0000"/>
                </a:solidFill>
              </a:rPr>
              <a:t>will he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Nothing happened, </a:t>
            </a:r>
            <a:r>
              <a:rPr lang="en-US" sz="2400" b="1" u="sng" dirty="0" smtClean="0">
                <a:solidFill>
                  <a:srgbClr val="FF0000"/>
                </a:solidFill>
              </a:rPr>
              <a:t>did it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We must not do it, </a:t>
            </a:r>
            <a:r>
              <a:rPr lang="en-US" sz="2400" b="1" u="sng" dirty="0" smtClean="0">
                <a:solidFill>
                  <a:srgbClr val="FF0000"/>
                </a:solidFill>
              </a:rPr>
              <a:t>must we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They  ought to do it, </a:t>
            </a:r>
            <a:r>
              <a:rPr lang="en-US" sz="2400" b="1" u="sng" dirty="0" smtClean="0">
                <a:solidFill>
                  <a:srgbClr val="FF0000"/>
                </a:solidFill>
              </a:rPr>
              <a:t>oughtn’t they?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No nation can  prosper without education, </a:t>
            </a:r>
            <a:r>
              <a:rPr lang="en-US" sz="2400" b="1" u="sng" dirty="0" smtClean="0">
                <a:solidFill>
                  <a:srgbClr val="FF0000"/>
                </a:solidFill>
              </a:rPr>
              <a:t>can they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Nothing has been seen, </a:t>
            </a:r>
            <a:r>
              <a:rPr lang="en-US" sz="2400" b="1" u="sng" dirty="0" smtClean="0">
                <a:solidFill>
                  <a:srgbClr val="FF0000"/>
                </a:solidFill>
              </a:rPr>
              <a:t>has it?</a:t>
            </a:r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Let us see the answers 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905000" y="381000"/>
            <a:ext cx="47244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Let us think about imperative tag questions</a:t>
            </a: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14478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Imperative sentences  &amp; Tag forms 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19812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>
                <a:solidFill>
                  <a:srgbClr val="FF0000"/>
                </a:solidFill>
              </a:rPr>
              <a:t>Verb +Extension, </a:t>
            </a:r>
            <a:r>
              <a:rPr lang="en-US" sz="2400" b="1" u="sng" dirty="0" smtClean="0">
                <a:solidFill>
                  <a:srgbClr val="FF0000"/>
                </a:solidFill>
              </a:rPr>
              <a:t>won’t you 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Don’t/Do not/never +verb+ Extension, </a:t>
            </a:r>
            <a:r>
              <a:rPr lang="en-US" sz="2400" b="1" u="sng" dirty="0" smtClean="0">
                <a:solidFill>
                  <a:srgbClr val="FF0000"/>
                </a:solidFill>
              </a:rPr>
              <a:t>will you 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Please/</a:t>
            </a:r>
            <a:r>
              <a:rPr lang="en-US" sz="2400" b="1" dirty="0" err="1" smtClean="0">
                <a:solidFill>
                  <a:srgbClr val="FF0000"/>
                </a:solidFill>
              </a:rPr>
              <a:t>kindly+verb+Extension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u="sng" dirty="0" smtClean="0">
                <a:solidFill>
                  <a:srgbClr val="FF0000"/>
                </a:solidFill>
              </a:rPr>
              <a:t>will you 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Let+me</a:t>
            </a:r>
            <a:r>
              <a:rPr lang="en-US" sz="2400" b="1" dirty="0" smtClean="0">
                <a:solidFill>
                  <a:srgbClr val="FF0000"/>
                </a:solidFill>
              </a:rPr>
              <a:t>/him/her/</a:t>
            </a:r>
            <a:r>
              <a:rPr lang="en-US" sz="2400" b="1" dirty="0" err="1" smtClean="0">
                <a:solidFill>
                  <a:srgbClr val="FF0000"/>
                </a:solidFill>
              </a:rPr>
              <a:t>them+verb+Extension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u="sng" dirty="0" smtClean="0">
                <a:solidFill>
                  <a:srgbClr val="FF0000"/>
                </a:solidFill>
              </a:rPr>
              <a:t>will you </a:t>
            </a:r>
            <a:r>
              <a:rPr lang="en-US" sz="2400" b="1" dirty="0" smtClean="0">
                <a:solidFill>
                  <a:srgbClr val="FF0000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</a:rPr>
              <a:t> Let’s/let </a:t>
            </a:r>
            <a:r>
              <a:rPr lang="en-US" sz="2400" b="1" dirty="0" err="1" smtClean="0">
                <a:solidFill>
                  <a:srgbClr val="FF0000"/>
                </a:solidFill>
              </a:rPr>
              <a:t>us+verb+Extension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u="sng" dirty="0" smtClean="0">
                <a:solidFill>
                  <a:srgbClr val="FF0000"/>
                </a:solidFill>
              </a:rPr>
              <a:t>will you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4038600"/>
            <a:ext cx="7620000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Examples 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</a:rPr>
              <a:t>Take care of your health, won’t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</a:rPr>
              <a:t>Never gossip in the class,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</a:rPr>
              <a:t>Please , help me,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</a:rPr>
              <a:t>Let him do it,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00B050"/>
                </a:solidFill>
              </a:rPr>
              <a:t>Let’s go now, shall we ?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05000" y="914400"/>
            <a:ext cx="5562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Group Work 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057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Now, add tag questions  on the following  imperative statements 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Follow the examples.............?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Change  the voices,.........?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Don’t  tell a lie,.............?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Please , go to your seat,..............?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Let me go now,.............?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Let’s discuss us,..............?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030A0"/>
                </a:solidFill>
              </a:rPr>
              <a:t>Work hard,.............?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00200" y="990600"/>
            <a:ext cx="548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Match your answers :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2133600"/>
            <a:ext cx="6400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Follow the examples, </a:t>
            </a:r>
            <a:r>
              <a:rPr lang="en-US" sz="2800" u="sng" dirty="0" smtClean="0">
                <a:solidFill>
                  <a:srgbClr val="7030A0"/>
                </a:solidFill>
              </a:rPr>
              <a:t>won’t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Change  the voices, </a:t>
            </a:r>
            <a:r>
              <a:rPr lang="en-US" sz="2800" u="sng" dirty="0" smtClean="0">
                <a:solidFill>
                  <a:srgbClr val="7030A0"/>
                </a:solidFill>
              </a:rPr>
              <a:t>won’t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Don’t  tell a lie, </a:t>
            </a:r>
            <a:r>
              <a:rPr lang="en-US" sz="2800" u="sng" dirty="0" smtClean="0">
                <a:solidFill>
                  <a:srgbClr val="7030A0"/>
                </a:solidFill>
              </a:rPr>
              <a:t>will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Please , go to your seat, </a:t>
            </a:r>
            <a:r>
              <a:rPr lang="en-US" sz="2800" u="sng" dirty="0" smtClean="0">
                <a:solidFill>
                  <a:srgbClr val="7030A0"/>
                </a:solidFill>
              </a:rPr>
              <a:t>will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Let me go now, </a:t>
            </a:r>
            <a:r>
              <a:rPr lang="en-US" sz="2800" u="sng" dirty="0" smtClean="0">
                <a:solidFill>
                  <a:srgbClr val="7030A0"/>
                </a:solidFill>
              </a:rPr>
              <a:t>will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Let’s discuss us, </a:t>
            </a:r>
            <a:r>
              <a:rPr lang="en-US" sz="2800" u="sng" dirty="0" smtClean="0">
                <a:solidFill>
                  <a:srgbClr val="7030A0"/>
                </a:solidFill>
              </a:rPr>
              <a:t>shall we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solidFill>
                  <a:srgbClr val="7030A0"/>
                </a:solidFill>
              </a:rPr>
              <a:t>Work hard, </a:t>
            </a:r>
            <a:r>
              <a:rPr lang="en-US" sz="2800" u="sng" dirty="0" smtClean="0">
                <a:solidFill>
                  <a:srgbClr val="7030A0"/>
                </a:solidFill>
              </a:rPr>
              <a:t>won’t you</a:t>
            </a:r>
            <a:r>
              <a:rPr lang="en-US" sz="2800" dirty="0" smtClean="0">
                <a:solidFill>
                  <a:srgbClr val="7030A0"/>
                </a:solidFill>
              </a:rPr>
              <a:t>?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838200"/>
            <a:ext cx="3810000" cy="101566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Evaluation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209800"/>
            <a:ext cx="8001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What is tag question ?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Why is it used ?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Give some examples  and explain them 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Apply  imperative  tag questions and explain</a:t>
            </a:r>
          </a:p>
          <a:p>
            <a:r>
              <a:rPr lang="en-US" sz="2800" dirty="0" smtClean="0">
                <a:solidFill>
                  <a:srgbClr val="7030A0"/>
                </a:solidFill>
              </a:rPr>
              <a:t>     them .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81200" y="914400"/>
            <a:ext cx="50292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HOME  WORK</a:t>
            </a:r>
            <a:endParaRPr lang="en-US" sz="3600" dirty="0"/>
          </a:p>
        </p:txBody>
      </p:sp>
      <p:pic>
        <p:nvPicPr>
          <p:cNvPr id="3" name="Picture 2" descr="A ho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57400"/>
            <a:ext cx="838200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9530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Write 20 sentences on assertive, exclamatory &amp; imperative sentences and add tag questions on them properly.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AF4B2-9EFA-4A52-BEDD-AD89E669FDA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Explosion 2 2"/>
          <p:cNvSpPr/>
          <p:nvPr/>
        </p:nvSpPr>
        <p:spPr>
          <a:xfrm>
            <a:off x="381000" y="457200"/>
            <a:ext cx="8229600" cy="60198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FF0000"/>
                </a:solidFill>
                <a:latin typeface="Abeganshi" pitchFamily="2" charset="0"/>
              </a:rPr>
              <a:t>Thank You</a:t>
            </a:r>
            <a:endParaRPr lang="en-US" sz="9600" dirty="0">
              <a:solidFill>
                <a:srgbClr val="FF0000"/>
              </a:solidFill>
              <a:latin typeface="Abegansh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369</TotalTime>
  <Words>794</Words>
  <Application>Microsoft Office PowerPoint</Application>
  <PresentationFormat>On-screen Show (4:3)</PresentationFormat>
  <Paragraphs>127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Flow</vt:lpstr>
      <vt:lpstr>Package</vt:lpstr>
      <vt:lpstr>Slide 1</vt:lpstr>
      <vt:lpstr>Slide 2</vt:lpstr>
      <vt:lpstr>Slide 3</vt:lpstr>
      <vt:lpstr>Slide 4</vt:lpstr>
      <vt:lpstr>Slide 5</vt:lpstr>
      <vt:lpstr>Slide 6</vt:lpstr>
      <vt:lpstr>Group Work</vt:lpstr>
      <vt:lpstr>Let us see the answers :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42</cp:revision>
  <dcterms:created xsi:type="dcterms:W3CDTF">2019-10-14T14:40:12Z</dcterms:created>
  <dcterms:modified xsi:type="dcterms:W3CDTF">2019-10-16T14:01:50Z</dcterms:modified>
</cp:coreProperties>
</file>