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9" r:id="rId2"/>
    <p:sldId id="280" r:id="rId3"/>
    <p:sldId id="281" r:id="rId4"/>
    <p:sldId id="282" r:id="rId5"/>
    <p:sldId id="259" r:id="rId6"/>
    <p:sldId id="283" r:id="rId7"/>
    <p:sldId id="289" r:id="rId8"/>
    <p:sldId id="261" r:id="rId9"/>
    <p:sldId id="290" r:id="rId10"/>
    <p:sldId id="284" r:id="rId11"/>
    <p:sldId id="285" r:id="rId12"/>
    <p:sldId id="287" r:id="rId13"/>
    <p:sldId id="267" r:id="rId14"/>
    <p:sldId id="286" r:id="rId15"/>
    <p:sldId id="28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9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89C7A-3953-451E-A268-864ACA9F4C81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06D88-7030-464B-8A5D-D5A2EFAAB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6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F7E21E2-28DA-4973-9614-B8906E3D6108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F7E21E2-28DA-4973-9614-B8906E3D6108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7964" y="2247427"/>
            <a:ext cx="7092157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 সালামু আলাই কুম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990600" y="990600"/>
            <a:ext cx="7162799" cy="1143000"/>
          </a:xfrm>
          <a:prstGeom prst="foldedCorner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762000" y="2286001"/>
            <a:ext cx="7620000" cy="3429000"/>
          </a:xfrm>
          <a:prstGeom prst="snip2Same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তাওহিদ ও রিসালাতে বিশ্বাস করা যেমন ঈমানের অঙ্গ ও জরুরী,আখিরাতে বিশ্বাস করাও তেমনি ঈমানের অঙ্গ ও জরুরী।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4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2990850" y="1505112"/>
            <a:ext cx="3710648" cy="2663756"/>
          </a:xfrm>
          <a:prstGeom prst="sun">
            <a:avLst/>
          </a:prstGeom>
          <a:solidFill>
            <a:srgbClr val="FF0000"/>
          </a:solidFill>
          <a:ln w="120650" cmpd="tri">
            <a:solidFill>
              <a:srgbClr val="002060"/>
            </a:solidFill>
          </a:ln>
          <a:effectLst>
            <a:glow rad="127000">
              <a:srgbClr val="00B05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আখিরাতের  ধাপ ৭টি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84772" y="522344"/>
            <a:ext cx="2106056" cy="1333048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জাহান্নাম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91744" y="676726"/>
            <a:ext cx="1714655" cy="1178666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683848" y="2130164"/>
            <a:ext cx="1694711" cy="1107227"/>
          </a:xfrm>
          <a:prstGeom prst="ellipse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কবর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59462" y="3657725"/>
            <a:ext cx="2109127" cy="1258560"/>
          </a:xfrm>
          <a:prstGeom prst="ellipse">
            <a:avLst/>
          </a:prstGeom>
          <a:solidFill>
            <a:srgbClr val="002060"/>
          </a:solidFill>
          <a:ln w="920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কেয়া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63611" y="4445293"/>
            <a:ext cx="2305491" cy="1070044"/>
          </a:xfrm>
          <a:prstGeom prst="ellipse">
            <a:avLst/>
          </a:prstGeom>
          <a:solidFill>
            <a:srgbClr val="7030A0"/>
          </a:solidFill>
          <a:ln w="104775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হাশর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94956" y="3721755"/>
            <a:ext cx="2270843" cy="1041107"/>
          </a:xfrm>
          <a:prstGeom prst="ellipse">
            <a:avLst/>
          </a:prstGeom>
          <a:solidFill>
            <a:srgbClr val="C00000"/>
          </a:solidFill>
          <a:ln w="101600" cmpd="thickThin">
            <a:solidFill>
              <a:srgbClr val="FFFF00"/>
            </a:solidFill>
          </a:ln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মিযান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0" y="2277394"/>
            <a:ext cx="1933073" cy="959997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  <a:effectLst>
            <a:glow rad="1270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জান্নাত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7010400" cy="489364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7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আখিরাতের ধাপ গুলো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লিখ?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8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>
                <a:lumMod val="94000"/>
                <a:lumOff val="6000"/>
              </a:srgbClr>
            </a:gs>
            <a:gs pos="54000">
              <a:srgbClr val="F0EBD5"/>
            </a:gs>
            <a:gs pos="100000">
              <a:srgbClr val="00B0F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69969" y="5024588"/>
            <a:ext cx="2185378" cy="1542444"/>
          </a:xfrm>
          <a:prstGeom prst="ellipse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৬/জান্নাতু আদন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 rot="21315326">
            <a:off x="45812" y="1476323"/>
            <a:ext cx="2143327" cy="1443082"/>
          </a:xfrm>
          <a:prstGeom prst="ellipse">
            <a:avLst/>
          </a:prstGeom>
          <a:solidFill>
            <a:srgbClr val="00B0F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৮/দারুল খুলদ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766981" y="5273969"/>
            <a:ext cx="2224620" cy="1542445"/>
          </a:xfrm>
          <a:prstGeom prst="ellipse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৩/জান্নাতুল মাওয়া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895990" y="1407261"/>
            <a:ext cx="2288847" cy="1495216"/>
          </a:xfrm>
          <a:prstGeom prst="ellipse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১/জান্নাতু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ফেরদাউস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025749" y="3296773"/>
            <a:ext cx="2057400" cy="1363476"/>
          </a:xfrm>
          <a:prstGeom prst="ellipse">
            <a:avLst/>
          </a:prstGeom>
          <a:solidFill>
            <a:srgbClr val="7030A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২/দারুল মাকাম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712481" y="5280025"/>
            <a:ext cx="1948302" cy="1577975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৪/দারুল কারার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51478" y="5203825"/>
            <a:ext cx="2130057" cy="1654175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৫/দারুস্ সালাম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348" y="3173338"/>
            <a:ext cx="2156172" cy="1409863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৭/দারুন নাঈম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5232114"/>
            <a:chOff x="0" y="0"/>
            <a:chExt cx="9144000" cy="52321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347" y="905970"/>
              <a:ext cx="4717572" cy="34653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9" name="Group 8"/>
            <p:cNvGrpSpPr/>
            <p:nvPr/>
          </p:nvGrpSpPr>
          <p:grpSpPr>
            <a:xfrm>
              <a:off x="0" y="0"/>
              <a:ext cx="9144000" cy="1222390"/>
              <a:chOff x="0" y="0"/>
              <a:chExt cx="9144000" cy="118948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491905" y="0"/>
                <a:ext cx="7652095" cy="1189482"/>
                <a:chOff x="1491905" y="0"/>
                <a:chExt cx="7652095" cy="1108950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7600" y="0"/>
                  <a:ext cx="1676400" cy="1076644"/>
                </a:xfrm>
                <a:prstGeom prst="rect">
                  <a:avLst/>
                </a:prstGeom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43588" y="0"/>
                  <a:ext cx="1624012" cy="1066800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2000" y="0"/>
                  <a:ext cx="1295400" cy="1066800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1905" y="0"/>
                  <a:ext cx="1713464" cy="1108950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5369" y="1"/>
                  <a:ext cx="1379883" cy="1066799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462088" cy="114972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2584986" y="4199088"/>
              <a:ext cx="4099981" cy="103302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endPara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জান্নাতেরস্তর</a:t>
              </a:r>
              <a:r>
                <a:rPr lang="en-US" sz="5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৮টি			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85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9" y="897103"/>
            <a:ext cx="7934466" cy="5036055"/>
          </a:xfrm>
          <a:prstGeom prst="rect">
            <a:avLst/>
          </a:prstGeom>
        </p:spPr>
      </p:pic>
      <p:sp>
        <p:nvSpPr>
          <p:cNvPr id="3" name="7-Point Star 2"/>
          <p:cNvSpPr/>
          <p:nvPr/>
        </p:nvSpPr>
        <p:spPr>
          <a:xfrm>
            <a:off x="2286000" y="861008"/>
            <a:ext cx="4705877" cy="1438280"/>
          </a:xfrm>
          <a:prstGeom prst="star7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জাহান্নামের স্তর ৭টি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ardrop 3"/>
          <p:cNvSpPr/>
          <p:nvPr/>
        </p:nvSpPr>
        <p:spPr>
          <a:xfrm>
            <a:off x="843458" y="1965787"/>
            <a:ext cx="1968302" cy="739192"/>
          </a:xfrm>
          <a:prstGeom prst="teardrop">
            <a:avLst>
              <a:gd name="adj" fmla="val 82622"/>
            </a:avLst>
          </a:prstGeom>
          <a:solidFill>
            <a:srgbClr val="7030A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১/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জাহান্নাম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ardrop 4"/>
          <p:cNvSpPr/>
          <p:nvPr/>
        </p:nvSpPr>
        <p:spPr>
          <a:xfrm>
            <a:off x="843458" y="3332846"/>
            <a:ext cx="1823542" cy="923957"/>
          </a:xfrm>
          <a:prstGeom prst="teardrop">
            <a:avLst>
              <a:gd name="adj" fmla="val 87808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২/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হাবিয়া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990600" y="4766448"/>
            <a:ext cx="1676400" cy="885736"/>
          </a:xfrm>
          <a:prstGeom prst="teardrop">
            <a:avLst>
              <a:gd name="adj" fmla="val 83221"/>
            </a:avLst>
          </a:prstGeom>
          <a:solidFill>
            <a:srgbClr val="FF0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৩/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জাহীম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3275517" y="4784647"/>
            <a:ext cx="1690517" cy="997801"/>
          </a:xfrm>
          <a:prstGeom prst="teardrop">
            <a:avLst>
              <a:gd name="adj" fmla="val 82114"/>
            </a:avLst>
          </a:prstGeom>
          <a:solidFill>
            <a:srgbClr val="00B05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৪/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সাকার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ardrop 7"/>
          <p:cNvSpPr/>
          <p:nvPr/>
        </p:nvSpPr>
        <p:spPr>
          <a:xfrm rot="262555">
            <a:off x="5596033" y="4859437"/>
            <a:ext cx="1575691" cy="936562"/>
          </a:xfrm>
          <a:prstGeom prst="teardrop">
            <a:avLst>
              <a:gd name="adj" fmla="val 87603"/>
            </a:avLst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৫/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সাঈর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7016375" y="3745438"/>
            <a:ext cx="1761549" cy="1087336"/>
          </a:xfrm>
          <a:prstGeom prst="teardrop">
            <a:avLst>
              <a:gd name="adj" fmla="val 80377"/>
            </a:avLst>
          </a:prstGeom>
          <a:solidFill>
            <a:srgbClr val="00206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৬/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হুতামা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ardrop 9"/>
          <p:cNvSpPr/>
          <p:nvPr/>
        </p:nvSpPr>
        <p:spPr>
          <a:xfrm rot="21434587">
            <a:off x="7042156" y="1616912"/>
            <a:ext cx="1549132" cy="849773"/>
          </a:xfrm>
          <a:prstGeom prst="teardrop">
            <a:avLst>
              <a:gd name="adj" fmla="val 86681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৭/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লাজা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2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143000"/>
            <a:ext cx="5562600" cy="1569660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বাড়ীর কাজঃ</a:t>
            </a:r>
            <a:endParaRPr lang="en-US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971800"/>
            <a:ext cx="6248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আখিরাতের গুরুত্ব সহ ধাপ গুলো লিখে নিয়ে আসবে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0000"/>
            </a:gs>
            <a:gs pos="54000">
              <a:srgbClr val="F0EBD5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81037"/>
            <a:chOff x="0" y="0"/>
            <a:chExt cx="9144000" cy="68810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250" y="23037"/>
              <a:ext cx="66675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49258" y="-4227992"/>
              <a:ext cx="666750" cy="91227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238625" y="1952625"/>
              <a:ext cx="666750" cy="9144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2"/>
              <a:ext cx="666750" cy="68580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62000" y="1066800"/>
            <a:ext cx="7768473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তোমরা সবাই ভালো থাকো।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আগামী ক্লাশে আবার দেখা হবে।</a:t>
            </a:r>
          </a:p>
          <a:p>
            <a:r>
              <a:rPr lang="bn-BD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838200"/>
            <a:ext cx="2133600" cy="1409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838200"/>
            <a:ext cx="1981200" cy="1409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89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726" y="936095"/>
            <a:ext cx="711467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পাঠ ও শিক্ষক পরিচিতি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763672"/>
            <a:ext cx="352926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/>
              <a:t>ইসলাম ও নৈতিক শিক্ষা</a:t>
            </a:r>
          </a:p>
          <a:p>
            <a:r>
              <a:rPr lang="bn-BD" sz="3200" dirty="0" smtClean="0"/>
              <a:t>নবম শ্রেণি অধ্যায় ২য়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3" t="21112" r="41110" b="62222"/>
          <a:stretch/>
        </p:blipFill>
        <p:spPr>
          <a:xfrm>
            <a:off x="4596064" y="1897797"/>
            <a:ext cx="3709736" cy="3943093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4596064" y="1897797"/>
            <a:ext cx="3709736" cy="135512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মোঃ আতাউল ইসলাম (সহকারী শিক্ষক)</a:t>
            </a:r>
          </a:p>
          <a:p>
            <a:pPr algn="ctr"/>
            <a:r>
              <a:rPr lang="bn-BD" dirty="0" smtClean="0"/>
              <a:t>তিলকপুর আদর্শ বালিকা উচ্চ বিদ্যালয়</a:t>
            </a:r>
          </a:p>
          <a:p>
            <a:pPr algn="ctr"/>
            <a:r>
              <a:rPr lang="bn-BD" dirty="0" smtClean="0"/>
              <a:t>আক্কেলপুর,জয়পুরহাট</a:t>
            </a:r>
          </a:p>
          <a:p>
            <a:pPr algn="ctr"/>
            <a:r>
              <a:rPr lang="bn-BD" dirty="0" smtClean="0"/>
              <a:t>ইমেল নং a</a:t>
            </a:r>
            <a:r>
              <a:rPr lang="en-US" dirty="0" smtClean="0"/>
              <a:t>taulislamict@gmail.com</a:t>
            </a:r>
            <a:endParaRPr lang="bn-BD" dirty="0" smtClean="0"/>
          </a:p>
          <a:p>
            <a:pPr algn="ctr"/>
            <a:r>
              <a:rPr lang="bn-BD" dirty="0" smtClean="0"/>
              <a:t>মোবাইল নং </a:t>
            </a:r>
            <a:r>
              <a:rPr lang="en-US" dirty="0" smtClean="0"/>
              <a:t>01734 216361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5656"/>
            <a:ext cx="1577335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967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7315200" cy="398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Diamond 2"/>
          <p:cNvSpPr/>
          <p:nvPr/>
        </p:nvSpPr>
        <p:spPr>
          <a:xfrm>
            <a:off x="1066800" y="914400"/>
            <a:ext cx="2590800" cy="1143000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নিচের ছবিগুলো লক্ষ কর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4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02367" y="1523999"/>
            <a:ext cx="7351423" cy="4150894"/>
            <a:chOff x="902367" y="1523999"/>
            <a:chExt cx="7351423" cy="41508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790" b="12500"/>
            <a:stretch/>
          </p:blipFill>
          <p:spPr>
            <a:xfrm>
              <a:off x="902367" y="1523999"/>
              <a:ext cx="3593433" cy="4150893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24000"/>
              <a:ext cx="3605590" cy="4150893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38490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0070C0"/>
            </a:gs>
            <a:gs pos="0">
              <a:schemeClr val="bg1"/>
            </a:gs>
            <a:gs pos="53000">
              <a:schemeClr val="accent6">
                <a:lumMod val="75000"/>
              </a:schemeClr>
            </a:gs>
            <a:gs pos="49000">
              <a:srgbClr val="92D050"/>
            </a:gs>
            <a:gs pos="57000">
              <a:srgbClr val="C00000"/>
            </a:gs>
            <a:gs pos="51000">
              <a:srgbClr val="00B050"/>
            </a:gs>
            <a:gs pos="64000">
              <a:srgbClr val="292929"/>
            </a:gs>
            <a:gs pos="52000">
              <a:srgbClr val="FFFF00"/>
            </a:gs>
            <a:gs pos="68000">
              <a:srgbClr val="FFFF00"/>
            </a:gs>
            <a:gs pos="62000">
              <a:srgbClr val="00B05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514600" y="2057400"/>
            <a:ext cx="4191000" cy="2895600"/>
          </a:xfrm>
          <a:prstGeom prst="bevel">
            <a:avLst/>
          </a:prstGeom>
          <a:solidFill>
            <a:srgbClr val="002060"/>
          </a:solidFill>
          <a:ln w="666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আজকের বিষয়</a:t>
            </a:r>
          </a:p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1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914400"/>
            <a:ext cx="7620000" cy="4876800"/>
            <a:chOff x="685800" y="914400"/>
            <a:chExt cx="7620000" cy="4876800"/>
          </a:xfrm>
        </p:grpSpPr>
        <p:sp>
          <p:nvSpPr>
            <p:cNvPr id="2" name="Flowchart: Predefined Process 1"/>
            <p:cNvSpPr/>
            <p:nvPr/>
          </p:nvSpPr>
          <p:spPr>
            <a:xfrm>
              <a:off x="990600" y="914400"/>
              <a:ext cx="7315200" cy="1142999"/>
            </a:xfrm>
            <a:prstGeom prst="flowChartPredefinedProcess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800" dirty="0" smtClean="0">
                  <a:latin typeface="NikoshBAN" pitchFamily="2" charset="0"/>
                  <a:cs typeface="NikoshBAN" pitchFamily="2" charset="0"/>
                </a:rPr>
                <a:t>শিখন ফল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Plaque 2"/>
            <p:cNvSpPr/>
            <p:nvPr/>
          </p:nvSpPr>
          <p:spPr>
            <a:xfrm>
              <a:off x="685800" y="2057400"/>
              <a:ext cx="7620000" cy="3733800"/>
            </a:xfrm>
            <a:prstGeom prst="plaque">
              <a:avLst>
                <a:gd name="adj" fmla="val 5778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r>
                <a:rPr lang="bn-BD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 </a:t>
              </a:r>
              <a:r>
                <a:rPr lang="bn-BD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শেষে </a:t>
              </a:r>
              <a:r>
                <a:rPr lang="bn-BD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শিক্ষার্থীরা বলতে পারবে.....</a:t>
              </a:r>
            </a:p>
            <a:p>
              <a:r>
                <a:rPr lang="bn-BD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১/আখিরাতের সঙ্গা </a:t>
              </a:r>
            </a:p>
            <a:p>
              <a:r>
                <a:rPr lang="bn-BD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২/আখিরাতের গুরুত্ব </a:t>
              </a:r>
            </a:p>
            <a:p>
              <a:r>
                <a:rPr lang="bn-BD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৩/আখিরাতের গুরুত্বপূর্ণ ধাপ সমুহ ।</a:t>
              </a:r>
            </a:p>
            <a:p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৪/জান্নাত ও জাহান্নামের স্তর সমুহ </a:t>
              </a: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68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24150" y="1066800"/>
            <a:ext cx="3657600" cy="1066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একক</a:t>
            </a:r>
            <a:r>
              <a:rPr lang="en-US" sz="5400" dirty="0" smtClean="0"/>
              <a:t>  </a:t>
            </a:r>
            <a:r>
              <a:rPr lang="en-US" sz="5400" dirty="0" err="1" smtClean="0"/>
              <a:t>কাজ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876300" y="2438400"/>
            <a:ext cx="7353300" cy="2590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আখিরাত অর্থ কি?           আখিরাত কাহাকে বলে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59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FFFF00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1981200" y="990600"/>
            <a:ext cx="4498428" cy="1447800"/>
          </a:xfrm>
          <a:prstGeom prst="hexagon">
            <a:avLst/>
          </a:prstGeom>
          <a:solidFill>
            <a:srgbClr val="002060"/>
          </a:solidFill>
          <a:ln w="127000" cmpd="tri">
            <a:solidFill>
              <a:srgbClr val="00B0F0"/>
            </a:solidFill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 contourW="4445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124200"/>
            <a:ext cx="7162800" cy="2286000"/>
          </a:xfrm>
          <a:prstGeom prst="rect">
            <a:avLst/>
          </a:prstGeom>
          <a:solidFill>
            <a:srgbClr val="FF0000"/>
          </a:solidFill>
          <a:ln w="127000" cmpd="tri">
            <a:solidFill>
              <a:srgbClr val="FFFF00"/>
            </a:solidFill>
          </a:ln>
          <a:effectLst>
            <a:glow rad="127000">
              <a:srgbClr val="00B050"/>
            </a:glow>
          </a:effectLst>
          <a:scene3d>
            <a:camera prst="orthographicFront"/>
            <a:lightRig rig="threePt" dir="t"/>
          </a:scene3d>
          <a:sp3d contourW="6985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আখিরাত অর্থ-পরকাল।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ইহকালের পরের জীবন কে পরকাল বলা হয়।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971800" y="1143000"/>
            <a:ext cx="3276600" cy="1371600"/>
          </a:xfrm>
          <a:prstGeom prst="homePlat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জোড়ায় কাজ</a:t>
            </a:r>
            <a:endParaRPr lang="en-US" sz="5400" dirty="0"/>
          </a:p>
        </p:txBody>
      </p:sp>
      <p:sp>
        <p:nvSpPr>
          <p:cNvPr id="3" name="Wave 2"/>
          <p:cNvSpPr/>
          <p:nvPr/>
        </p:nvSpPr>
        <p:spPr>
          <a:xfrm>
            <a:off x="838200" y="2743200"/>
            <a:ext cx="6858000" cy="2895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আখিরাতের 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কি বুঝ ও তার  </a:t>
            </a:r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ধাপ 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সমুহ কি কি লিখ </a:t>
            </a:r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68340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2567</TotalTime>
  <Words>207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Garamond</vt:lpstr>
      <vt:lpstr>NikoshBAN</vt:lpstr>
      <vt:lpstr>Vrinda</vt:lpstr>
      <vt:lpstr>Wingdings</vt:lpstr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swapon</dc:creator>
  <cp:lastModifiedBy>User</cp:lastModifiedBy>
  <cp:revision>173</cp:revision>
  <dcterms:created xsi:type="dcterms:W3CDTF">2013-07-07T17:17:02Z</dcterms:created>
  <dcterms:modified xsi:type="dcterms:W3CDTF">2019-10-06T11:21:31Z</dcterms:modified>
</cp:coreProperties>
</file>