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9" r:id="rId4"/>
    <p:sldId id="266" r:id="rId5"/>
    <p:sldId id="258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E2CAE-61D6-4066-B381-444C939FC7BF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50BF-552C-4A9F-AD84-73C09CD63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75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3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52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14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44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473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49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599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04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95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46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4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44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64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45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89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3740-432E-4181-93FD-647891C0D6B5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689ADE-9225-4830-81A5-EDEEEA268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18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633" y="873457"/>
            <a:ext cx="9420726" cy="45089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9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12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C13C92-7DFD-457F-8A6E-B7886E7C3BCA}"/>
              </a:ext>
            </a:extLst>
          </p:cNvPr>
          <p:cNvSpPr/>
          <p:nvPr/>
        </p:nvSpPr>
        <p:spPr>
          <a:xfrm>
            <a:off x="5595256" y="2548910"/>
            <a:ext cx="2862944" cy="2956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B7804E18-D24C-429E-A33E-6F909176E5F0}"/>
              </a:ext>
            </a:extLst>
          </p:cNvPr>
          <p:cNvSpPr/>
          <p:nvPr/>
        </p:nvSpPr>
        <p:spPr>
          <a:xfrm>
            <a:off x="4649792" y="5471218"/>
            <a:ext cx="3808408" cy="914400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A8F8079C-013F-4250-8A7F-316F211B9A61}"/>
              </a:ext>
            </a:extLst>
          </p:cNvPr>
          <p:cNvSpPr/>
          <p:nvPr/>
        </p:nvSpPr>
        <p:spPr>
          <a:xfrm rot="16200000" flipV="1">
            <a:off x="3206941" y="3975910"/>
            <a:ext cx="3849624" cy="92700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5934EEEF-D678-4B25-9FD1-2B436467524A}"/>
              </a:ext>
            </a:extLst>
          </p:cNvPr>
          <p:cNvSpPr/>
          <p:nvPr/>
        </p:nvSpPr>
        <p:spPr>
          <a:xfrm>
            <a:off x="4659086" y="3781455"/>
            <a:ext cx="3810000" cy="2582769"/>
          </a:xfrm>
          <a:prstGeom prst="cube">
            <a:avLst>
              <a:gd name="adj" fmla="val 3500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1CD56DC5-BFA4-477A-A966-977471F7EB44}"/>
              </a:ext>
            </a:extLst>
          </p:cNvPr>
          <p:cNvSpPr/>
          <p:nvPr/>
        </p:nvSpPr>
        <p:spPr>
          <a:xfrm>
            <a:off x="4648200" y="2514600"/>
            <a:ext cx="3808408" cy="95959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C67EB734-E298-422C-A624-0B9177491E75}"/>
              </a:ext>
            </a:extLst>
          </p:cNvPr>
          <p:cNvSpPr/>
          <p:nvPr/>
        </p:nvSpPr>
        <p:spPr>
          <a:xfrm>
            <a:off x="4648200" y="2529782"/>
            <a:ext cx="3810000" cy="387101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CB7A49F-DB70-4172-B10D-70741A57A871}"/>
              </a:ext>
            </a:extLst>
          </p:cNvPr>
          <p:cNvGrpSpPr/>
          <p:nvPr/>
        </p:nvGrpSpPr>
        <p:grpSpPr>
          <a:xfrm>
            <a:off x="4648200" y="3581400"/>
            <a:ext cx="1411621" cy="2819400"/>
            <a:chOff x="4280807" y="1385887"/>
            <a:chExt cx="1411621" cy="2819400"/>
          </a:xfrm>
          <a:noFill/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xmlns="" id="{B176B98F-5803-4F1D-A2A8-6D742FCC0B6E}"/>
                </a:ext>
              </a:extLst>
            </p:cNvPr>
            <p:cNvSpPr/>
            <p:nvPr/>
          </p:nvSpPr>
          <p:spPr>
            <a:xfrm>
              <a:off x="4280807" y="3824287"/>
              <a:ext cx="304800" cy="3810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xmlns="" id="{09524CA2-D25A-4AF3-A61A-757DC824F08D}"/>
                </a:ext>
              </a:extLst>
            </p:cNvPr>
            <p:cNvSpPr/>
            <p:nvPr/>
          </p:nvSpPr>
          <p:spPr>
            <a:xfrm>
              <a:off x="4280807" y="3345316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xmlns="" id="{371C5E00-C2E1-45AF-B1C6-49B45FD81817}"/>
                </a:ext>
              </a:extLst>
            </p:cNvPr>
            <p:cNvSpPr/>
            <p:nvPr/>
          </p:nvSpPr>
          <p:spPr>
            <a:xfrm>
              <a:off x="4280807" y="2877230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xmlns="" id="{BC3E2C9D-387C-4631-8F1C-C60382F3C341}"/>
                </a:ext>
              </a:extLst>
            </p:cNvPr>
            <p:cNvSpPr/>
            <p:nvPr/>
          </p:nvSpPr>
          <p:spPr>
            <a:xfrm>
              <a:off x="4280807" y="2438399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xmlns="" id="{6881541A-A1A5-44A0-B4C7-47D4D315BA36}"/>
                </a:ext>
              </a:extLst>
            </p:cNvPr>
            <p:cNvSpPr/>
            <p:nvPr/>
          </p:nvSpPr>
          <p:spPr>
            <a:xfrm>
              <a:off x="4280807" y="19920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xmlns="" id="{9D469FD1-9F6A-440D-B86A-7BD6D03D0F44}"/>
                </a:ext>
              </a:extLst>
            </p:cNvPr>
            <p:cNvSpPr/>
            <p:nvPr/>
          </p:nvSpPr>
          <p:spPr>
            <a:xfrm>
              <a:off x="4280807" y="15348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8C5C6EE-75E8-4CF8-961C-D999BA025EFE}"/>
                </a:ext>
              </a:extLst>
            </p:cNvPr>
            <p:cNvSpPr txBox="1"/>
            <p:nvPr/>
          </p:nvSpPr>
          <p:spPr>
            <a:xfrm>
              <a:off x="4726168" y="3633787"/>
              <a:ext cx="9380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১০০০লিঃ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1117A80-F5B7-4CAB-9B86-DFFFC456AF17}"/>
                </a:ext>
              </a:extLst>
            </p:cNvPr>
            <p:cNvSpPr txBox="1"/>
            <p:nvPr/>
          </p:nvSpPr>
          <p:spPr>
            <a:xfrm>
              <a:off x="4741527" y="3138487"/>
              <a:ext cx="95090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২০০০লিঃ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B0B83CF-254B-4EE6-A6C6-CC74B7A779EF}"/>
                </a:ext>
              </a:extLst>
            </p:cNvPr>
            <p:cNvSpPr txBox="1"/>
            <p:nvPr/>
          </p:nvSpPr>
          <p:spPr>
            <a:xfrm>
              <a:off x="4690902" y="2677175"/>
              <a:ext cx="97334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৩০০০লিঃ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88B7968-2F9F-48E4-A003-FAFC84F4B240}"/>
                </a:ext>
              </a:extLst>
            </p:cNvPr>
            <p:cNvSpPr txBox="1"/>
            <p:nvPr/>
          </p:nvSpPr>
          <p:spPr>
            <a:xfrm>
              <a:off x="4680016" y="2249230"/>
              <a:ext cx="94128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৪০০০লিঃ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8A1AFEA-D062-4408-B6B6-DBAA2B833935}"/>
                </a:ext>
              </a:extLst>
            </p:cNvPr>
            <p:cNvSpPr txBox="1"/>
            <p:nvPr/>
          </p:nvSpPr>
          <p:spPr>
            <a:xfrm>
              <a:off x="4665588" y="1792030"/>
              <a:ext cx="95571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৫০০০লিঃ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8DB8881-5624-4EA4-A8F6-EA669BD03E28}"/>
                </a:ext>
              </a:extLst>
            </p:cNvPr>
            <p:cNvSpPr txBox="1"/>
            <p:nvPr/>
          </p:nvSpPr>
          <p:spPr>
            <a:xfrm>
              <a:off x="4652764" y="1385887"/>
              <a:ext cx="968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৬০০০লিঃ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991C0F83-91CB-418D-825A-AB1AD515143C}"/>
              </a:ext>
            </a:extLst>
          </p:cNvPr>
          <p:cNvSpPr/>
          <p:nvPr/>
        </p:nvSpPr>
        <p:spPr>
          <a:xfrm flipH="1" flipV="1">
            <a:off x="3886200" y="3088140"/>
            <a:ext cx="2556884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xmlns="" id="{51C70B65-E898-44BE-8F21-6689D0FDF49F}"/>
              </a:ext>
            </a:extLst>
          </p:cNvPr>
          <p:cNvSpPr/>
          <p:nvPr/>
        </p:nvSpPr>
        <p:spPr>
          <a:xfrm rot="16200000" flipH="1" flipV="1">
            <a:off x="4736526" y="4557373"/>
            <a:ext cx="3240026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xmlns="" id="{A863522F-9C61-4B1F-B3F9-5D0E51979579}"/>
              </a:ext>
            </a:extLst>
          </p:cNvPr>
          <p:cNvSpPr/>
          <p:nvPr/>
        </p:nvSpPr>
        <p:spPr>
          <a:xfrm flipH="1" flipV="1">
            <a:off x="3820422" y="3091542"/>
            <a:ext cx="2622662" cy="382654"/>
          </a:xfrm>
          <a:prstGeom prst="corner">
            <a:avLst>
              <a:gd name="adj1" fmla="val 64850"/>
              <a:gd name="adj2" fmla="val 826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8040D2-1182-4805-AAE5-830D5BC80754}"/>
              </a:ext>
            </a:extLst>
          </p:cNvPr>
          <p:cNvSpPr txBox="1"/>
          <p:nvPr/>
        </p:nvSpPr>
        <p:spPr>
          <a:xfrm>
            <a:off x="3948953" y="510134"/>
            <a:ext cx="706418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ট্যাংকের পানি কী দ্বারা পরিমাপ করা হয়?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94CEA4-58CB-4295-A423-FC501BCEB27A}"/>
              </a:ext>
            </a:extLst>
          </p:cNvPr>
          <p:cNvSpPr txBox="1"/>
          <p:nvPr/>
        </p:nvSpPr>
        <p:spPr>
          <a:xfrm>
            <a:off x="3962400" y="1381780"/>
            <a:ext cx="7037294" cy="83099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ঘনবস্তু আকৃতির মাপনি দ্বারা।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7DAF04-ABB1-4DCC-AF64-B6AD7771C27E}"/>
              </a:ext>
            </a:extLst>
          </p:cNvPr>
          <p:cNvSpPr txBox="1"/>
          <p:nvPr/>
        </p:nvSpPr>
        <p:spPr>
          <a:xfrm>
            <a:off x="1" y="4265123"/>
            <a:ext cx="44555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ট্যাংকে পানির ধারন ক্ষমতা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D818BF-FE70-4582-B4A0-8D8CF4AB5403}"/>
              </a:ext>
            </a:extLst>
          </p:cNvPr>
          <p:cNvSpPr txBox="1"/>
          <p:nvPr/>
        </p:nvSpPr>
        <p:spPr>
          <a:xfrm>
            <a:off x="130860" y="5415898"/>
            <a:ext cx="44142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০০০ লিটার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BAC592E-3069-4356-B23B-BF312C024ED1}"/>
              </a:ext>
            </a:extLst>
          </p:cNvPr>
          <p:cNvGrpSpPr/>
          <p:nvPr/>
        </p:nvGrpSpPr>
        <p:grpSpPr>
          <a:xfrm>
            <a:off x="473364" y="457200"/>
            <a:ext cx="3657599" cy="3273198"/>
            <a:chOff x="609601" y="917802"/>
            <a:chExt cx="3657599" cy="3273198"/>
          </a:xfrm>
        </p:grpSpPr>
        <p:sp>
          <p:nvSpPr>
            <p:cNvPr id="29" name="Flowchart: Stored Data 28">
              <a:extLst>
                <a:ext uri="{FF2B5EF4-FFF2-40B4-BE49-F238E27FC236}">
                  <a16:creationId xmlns:a16="http://schemas.microsoft.com/office/drawing/2014/main" xmlns="" id="{3C74AC4B-5620-4F7A-B1EB-DD6C4B82EDCF}"/>
                </a:ext>
              </a:extLst>
            </p:cNvPr>
            <p:cNvSpPr/>
            <p:nvPr/>
          </p:nvSpPr>
          <p:spPr>
            <a:xfrm>
              <a:off x="3352800" y="3548741"/>
              <a:ext cx="914400" cy="264661"/>
            </a:xfrm>
            <a:prstGeom prst="flowChartOnlineStorag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DD61A42B-1DAC-4393-AD6F-0AAE5C8D626C}"/>
                </a:ext>
              </a:extLst>
            </p:cNvPr>
            <p:cNvGrpSpPr/>
            <p:nvPr/>
          </p:nvGrpSpPr>
          <p:grpSpPr>
            <a:xfrm>
              <a:off x="609601" y="917802"/>
              <a:ext cx="3352800" cy="3273198"/>
              <a:chOff x="609601" y="457200"/>
              <a:chExt cx="3352800" cy="426720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A6D6A5FB-CF77-404D-B94A-E6324F622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1" y="457200"/>
                <a:ext cx="3352800" cy="426720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6FB1DA0-1E40-45A0-96D9-42969D5E9D8B}"/>
                  </a:ext>
                </a:extLst>
              </p:cNvPr>
              <p:cNvSpPr txBox="1"/>
              <p:nvPr/>
            </p:nvSpPr>
            <p:spPr>
              <a:xfrm>
                <a:off x="1371600" y="1549944"/>
                <a:ext cx="20120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গাজী ট্যাংক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662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8A3E70-67B9-49C2-93A7-19A13652856E}"/>
              </a:ext>
            </a:extLst>
          </p:cNvPr>
          <p:cNvSpPr txBox="1"/>
          <p:nvPr/>
        </p:nvSpPr>
        <p:spPr>
          <a:xfrm>
            <a:off x="618565" y="161365"/>
            <a:ext cx="10851775" cy="649408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ের আয়তন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পরিমাপে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মেট্রিক এককাবলি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মিলিলি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(মি.লি.)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=     ১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(সে.লি.)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     ১  লিটার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ডেকা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ডেকালি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হেক্টো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লিটার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হেক্টোলি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টার     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তরল পদার্থ পরিমাপের আদর্শ একক হল লিটার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9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D9235C-208F-458E-9759-6168331E4154}"/>
              </a:ext>
            </a:extLst>
          </p:cNvPr>
          <p:cNvSpPr txBox="1"/>
          <p:nvPr/>
        </p:nvSpPr>
        <p:spPr>
          <a:xfrm>
            <a:off x="916337" y="3391406"/>
            <a:ext cx="235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দৈর্ঘ্য=১ সেঃ 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6691B7-5353-4D62-B109-6F5C5D1365D5}"/>
              </a:ext>
            </a:extLst>
          </p:cNvPr>
          <p:cNvSpPr txBox="1"/>
          <p:nvPr/>
        </p:nvSpPr>
        <p:spPr>
          <a:xfrm rot="18999246">
            <a:off x="2880695" y="2473874"/>
            <a:ext cx="23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প্রস্থ =১ 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655187-283B-4778-8712-831EF09D69AC}"/>
              </a:ext>
            </a:extLst>
          </p:cNvPr>
          <p:cNvSpPr txBox="1"/>
          <p:nvPr/>
        </p:nvSpPr>
        <p:spPr>
          <a:xfrm rot="16200000">
            <a:off x="-285582" y="1415642"/>
            <a:ext cx="237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উচ্চতা=১সেঃমিঃ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68525D2C-A599-41BE-AA15-6CF29C0E26F1}"/>
              </a:ext>
            </a:extLst>
          </p:cNvPr>
          <p:cNvSpPr/>
          <p:nvPr/>
        </p:nvSpPr>
        <p:spPr>
          <a:xfrm>
            <a:off x="1279652" y="1568455"/>
            <a:ext cx="2093675" cy="1844813"/>
          </a:xfrm>
          <a:prstGeom prst="cub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0966B468-C9E2-4BD3-84F8-4E5058BC23AA}"/>
              </a:ext>
            </a:extLst>
          </p:cNvPr>
          <p:cNvSpPr/>
          <p:nvPr/>
        </p:nvSpPr>
        <p:spPr>
          <a:xfrm>
            <a:off x="1246995" y="1558200"/>
            <a:ext cx="2093675" cy="184481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4BDA00-962E-461C-9E21-FC97BB6B0A53}"/>
              </a:ext>
            </a:extLst>
          </p:cNvPr>
          <p:cNvSpPr txBox="1"/>
          <p:nvPr/>
        </p:nvSpPr>
        <p:spPr>
          <a:xfrm>
            <a:off x="1013012" y="3855203"/>
            <a:ext cx="1028251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 ঘন সেন্টিমিটার = ১মিলিলিটার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F40341-459C-407E-B291-127B3BDEFAF0}"/>
              </a:ext>
            </a:extLst>
          </p:cNvPr>
          <p:cNvSpPr txBox="1"/>
          <p:nvPr/>
        </p:nvSpPr>
        <p:spPr>
          <a:xfrm>
            <a:off x="1066801" y="4575646"/>
            <a:ext cx="10242175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 ০০০ঘন সেন্টিমিটার = ১০০০মিলিলিটার = ১লিটার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C4CF58-E046-41ED-9D07-54A0FD44C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6" r="9429"/>
          <a:stretch/>
        </p:blipFill>
        <p:spPr>
          <a:xfrm>
            <a:off x="4800600" y="1117178"/>
            <a:ext cx="2550312" cy="26928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A9274E-DEFC-4EC6-8B07-6678292933E3}"/>
              </a:ext>
            </a:extLst>
          </p:cNvPr>
          <p:cNvSpPr txBox="1"/>
          <p:nvPr/>
        </p:nvSpPr>
        <p:spPr>
          <a:xfrm>
            <a:off x="1039906" y="5296089"/>
            <a:ext cx="1022872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 ঘন সেন্টিমিটার = ১মিলিলিটার  বিশুদ্ধ পানির ওজন = ১ গ্রাম।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13797F-A64B-4364-BCF4-C9240C3DD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52" t="41410" r="11548" b="22247"/>
          <a:stretch/>
        </p:blipFill>
        <p:spPr>
          <a:xfrm rot="8015257">
            <a:off x="1129154" y="342138"/>
            <a:ext cx="919472" cy="18288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96868F9-DA81-4838-A130-27416CECAFC1}"/>
              </a:ext>
            </a:extLst>
          </p:cNvPr>
          <p:cNvGrpSpPr/>
          <p:nvPr/>
        </p:nvGrpSpPr>
        <p:grpSpPr>
          <a:xfrm>
            <a:off x="5693304" y="662739"/>
            <a:ext cx="1317096" cy="1013661"/>
            <a:chOff x="6531504" y="662739"/>
            <a:chExt cx="1317096" cy="1013661"/>
          </a:xfrm>
        </p:grpSpPr>
        <p:sp>
          <p:nvSpPr>
            <p:cNvPr id="13" name="Can 12">
              <a:extLst>
                <a:ext uri="{FF2B5EF4-FFF2-40B4-BE49-F238E27FC236}">
                  <a16:creationId xmlns:a16="http://schemas.microsoft.com/office/drawing/2014/main" xmlns="" id="{3F3CF290-651D-4192-A02E-D09C1D5CBCCE}"/>
                </a:ext>
              </a:extLst>
            </p:cNvPr>
            <p:cNvSpPr/>
            <p:nvPr/>
          </p:nvSpPr>
          <p:spPr>
            <a:xfrm>
              <a:off x="6726028" y="821207"/>
              <a:ext cx="928045" cy="747248"/>
            </a:xfrm>
            <a:prstGeom prst="can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5CF262C-4C65-4FBF-957F-5BEDCEF9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31504" y="662739"/>
              <a:ext cx="1317096" cy="1013661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AFE4826-E0DC-46B7-A772-B18ABDCFD870}"/>
              </a:ext>
            </a:extLst>
          </p:cNvPr>
          <p:cNvCxnSpPr/>
          <p:nvPr/>
        </p:nvCxnSpPr>
        <p:spPr>
          <a:xfrm>
            <a:off x="5900057" y="2463589"/>
            <a:ext cx="14900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B06FE15-AE08-4DDF-89A5-6D52C6CA1497}"/>
              </a:ext>
            </a:extLst>
          </p:cNvPr>
          <p:cNvSpPr txBox="1"/>
          <p:nvPr/>
        </p:nvSpPr>
        <p:spPr>
          <a:xfrm>
            <a:off x="7390101" y="2171201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 =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99225D-D433-42FB-9727-AA092E4C8CEC}"/>
              </a:ext>
            </a:extLst>
          </p:cNvPr>
          <p:cNvSpPr txBox="1"/>
          <p:nvPr/>
        </p:nvSpPr>
        <p:spPr>
          <a:xfrm>
            <a:off x="1039906" y="6082879"/>
            <a:ext cx="1021528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১লিটার  বিশুদ্ধ পানির ওজন = ১ কিলোগ্রাম।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2820FC-8B02-40B6-9553-8C6368CD116A}"/>
              </a:ext>
            </a:extLst>
          </p:cNvPr>
          <p:cNvSpPr txBox="1"/>
          <p:nvPr/>
        </p:nvSpPr>
        <p:spPr>
          <a:xfrm>
            <a:off x="2819400" y="821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55CF39-B119-4F3E-961D-33E324DE0272}"/>
              </a:ext>
            </a:extLst>
          </p:cNvPr>
          <p:cNvSpPr txBox="1"/>
          <p:nvPr/>
        </p:nvSpPr>
        <p:spPr>
          <a:xfrm>
            <a:off x="2270761" y="520459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তাপমাত্রা ৪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সেলসিয়াস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0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10" grpId="0" animBg="1"/>
      <p:bldP spid="16" grpId="0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97E4591-A47E-414D-9765-EA4553454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712"/>
          <a:stretch/>
        </p:blipFill>
        <p:spPr bwMode="auto">
          <a:xfrm>
            <a:off x="685800" y="609600"/>
            <a:ext cx="4299857" cy="388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FA690D-4FE6-42FF-8220-2DF1FC763BB5}"/>
              </a:ext>
            </a:extLst>
          </p:cNvPr>
          <p:cNvSpPr txBox="1"/>
          <p:nvPr/>
        </p:nvSpPr>
        <p:spPr>
          <a:xfrm>
            <a:off x="576430" y="5011271"/>
            <a:ext cx="11337665" cy="132343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পরিবারে দৈনিক ১.৫ লিটার দুধ লাগে। প্রতি লিটার দুধের দাম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60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টাকা হলে, ঐ পরিবারে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মাসে 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টাকার দুধ লাগবে?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40B852-9557-4532-B235-475238887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559" t="-33095" r="-18455" b="-33095"/>
          <a:stretch/>
        </p:blipFill>
        <p:spPr>
          <a:xfrm>
            <a:off x="4985657" y="609600"/>
            <a:ext cx="3304903" cy="3886200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649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6BF92F-6581-4FFC-BB74-AB82E983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704" t="-25584" r="-24668" b="-23157"/>
          <a:stretch/>
        </p:blipFill>
        <p:spPr>
          <a:xfrm>
            <a:off x="5109241" y="952795"/>
            <a:ext cx="3342712" cy="374035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B3C719-E164-4C74-A34E-1F52B627C6ED}"/>
              </a:ext>
            </a:extLst>
          </p:cNvPr>
          <p:cNvSpPr txBox="1"/>
          <p:nvPr/>
        </p:nvSpPr>
        <p:spPr>
          <a:xfrm>
            <a:off x="285750" y="4787205"/>
            <a:ext cx="11426638" cy="19389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একজন রোগী প্রতিদিন তিনটি বোতল থেকে যথাক্রমে  ৫মিঃলিঃ,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১০মিঃলিঃ ও ১৫মিঃলিঃ ঔষধ সেবন করে। সে এক সপ্তাহে কতটুকু ঔষধ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সেবন করে?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94DDCD-9EFF-4C55-9DE5-19FE00CC4C5C}"/>
              </a:ext>
            </a:extLst>
          </p:cNvPr>
          <p:cNvSpPr txBox="1"/>
          <p:nvPr/>
        </p:nvSpPr>
        <p:spPr>
          <a:xfrm>
            <a:off x="124385" y="0"/>
            <a:ext cx="1169558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5F4AFC-C10E-4EC5-98D1-377DDA8E8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78" y="993135"/>
            <a:ext cx="4580164" cy="3740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35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320AF4-B9C4-4B26-841D-C2955BAA039A}"/>
              </a:ext>
            </a:extLst>
          </p:cNvPr>
          <p:cNvSpPr txBox="1"/>
          <p:nvPr/>
        </p:nvSpPr>
        <p:spPr>
          <a:xfrm>
            <a:off x="502024" y="3871719"/>
            <a:ext cx="10927976" cy="286232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পরিবারে মাসিক ২ লিটার সরিষার তেল, ৬.৫ লিটার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সয়াবিন তেল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এবং ১.৫ লিটার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নাড়িকেল তেল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ব্যবহৃত হয়।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ক. ঐ পরিবারে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মাসে কত মিলিলিটার তেল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মাসে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কত ডেসিলিটার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তেল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হবে?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গ.  এক বছরে কোন প্রকার তেল কতটুকু প্রয়োজন হবে?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12A64B7-FEF1-4254-9889-9DCA0C79835A}"/>
              </a:ext>
            </a:extLst>
          </p:cNvPr>
          <p:cNvGrpSpPr/>
          <p:nvPr/>
        </p:nvGrpSpPr>
        <p:grpSpPr>
          <a:xfrm>
            <a:off x="730623" y="196615"/>
            <a:ext cx="8034338" cy="3556000"/>
            <a:chOff x="609600" y="546239"/>
            <a:chExt cx="8034338" cy="355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F30772A-939B-4C9D-A652-502D66F7E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" r="49690"/>
            <a:stretch/>
          </p:blipFill>
          <p:spPr>
            <a:xfrm>
              <a:off x="5943600" y="546239"/>
              <a:ext cx="2700338" cy="355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7B3DF7C-3A77-4C93-8DE3-8EA469C9E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609600" y="546239"/>
              <a:ext cx="5334000" cy="35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764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C18D1D-1CC5-41FE-B66D-C0D540B55D58}"/>
              </a:ext>
            </a:extLst>
          </p:cNvPr>
          <p:cNvSpPr txBox="1"/>
          <p:nvPr/>
        </p:nvSpPr>
        <p:spPr>
          <a:xfrm>
            <a:off x="264458" y="0"/>
            <a:ext cx="11474823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F1B430-35BF-477C-93F7-D4AE1163F91E}"/>
              </a:ext>
            </a:extLst>
          </p:cNvPr>
          <p:cNvSpPr txBox="1"/>
          <p:nvPr/>
        </p:nvSpPr>
        <p:spPr>
          <a:xfrm>
            <a:off x="762000" y="4154031"/>
            <a:ext cx="11004176" cy="255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মোটরগাড়ি ১০ লিটার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পেট্রোলে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৮০ কিলোমিটার যায়।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গাড়িটি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দৈনিক ৬০ কিলোমিটার চলে।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 লিটার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পেট্রোলের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দাম ৯৯ টাকা।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মার্চ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মাসে কত লিটার তেল খরচ হল?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খ. এক সপ্তাহে কত টাকার তেল ক্রয় করা হল?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প্রতি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কিলোমিটার যেতে কী পরিমান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পেট্রোল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প্রয়োজন?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986810-46C7-4706-A81E-2E2BA5C3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361" b="-1"/>
          <a:stretch/>
        </p:blipFill>
        <p:spPr>
          <a:xfrm>
            <a:off x="6019800" y="1364036"/>
            <a:ext cx="2362200" cy="26745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207DF0-038A-4B00-A770-8D302217A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64036"/>
            <a:ext cx="5257800" cy="26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0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F271EC-3E77-4ED0-AA14-6B27B66C53E3}"/>
              </a:ext>
            </a:extLst>
          </p:cNvPr>
          <p:cNvSpPr txBox="1"/>
          <p:nvPr/>
        </p:nvSpPr>
        <p:spPr>
          <a:xfrm>
            <a:off x="197223" y="0"/>
            <a:ext cx="11394142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F74D5B-D786-443E-B6FE-CE7906B96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30" t="-21820" r="-22126" b="-42231"/>
          <a:stretch/>
        </p:blipFill>
        <p:spPr bwMode="auto">
          <a:xfrm>
            <a:off x="4815328" y="936812"/>
            <a:ext cx="3472543" cy="35915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103C76-3F8E-45C7-AD40-4BDD0A09C04E}"/>
              </a:ext>
            </a:extLst>
          </p:cNvPr>
          <p:cNvSpPr txBox="1"/>
          <p:nvPr/>
        </p:nvSpPr>
        <p:spPr>
          <a:xfrm>
            <a:off x="506729" y="4810780"/>
            <a:ext cx="8045599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 ট্যাংকটি পূর্ণ হতে কত মগ পানি লাগবে?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C62AC5-3EC8-4A57-BEE4-CB3E40E22184}"/>
              </a:ext>
            </a:extLst>
          </p:cNvPr>
          <p:cNvSpPr txBox="1"/>
          <p:nvPr/>
        </p:nvSpPr>
        <p:spPr>
          <a:xfrm>
            <a:off x="493283" y="5545886"/>
            <a:ext cx="8059046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এক মগ পানি কত মিলিলিটারের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A787A4-B4B1-44BE-97E4-3A71DAA4639C}"/>
              </a:ext>
            </a:extLst>
          </p:cNvPr>
          <p:cNvSpPr txBox="1"/>
          <p:nvPr/>
        </p:nvSpPr>
        <p:spPr>
          <a:xfrm>
            <a:off x="506729" y="6186862"/>
            <a:ext cx="8059046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এক মগ পানি কত ঘনসেন্টিমিটারের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EAC6D0-E578-4AA4-A1A5-EC233265EB24}"/>
              </a:ext>
            </a:extLst>
          </p:cNvPr>
          <p:cNvSpPr txBox="1"/>
          <p:nvPr/>
        </p:nvSpPr>
        <p:spPr>
          <a:xfrm>
            <a:off x="8541571" y="4810779"/>
            <a:ext cx="25657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১৮০০ মগ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8E6CA7-7A97-4BBA-8610-CD08C05AA54F}"/>
              </a:ext>
            </a:extLst>
          </p:cNvPr>
          <p:cNvSpPr txBox="1"/>
          <p:nvPr/>
        </p:nvSpPr>
        <p:spPr>
          <a:xfrm>
            <a:off x="8558828" y="5529999"/>
            <a:ext cx="2526982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১৫০০ 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EFFF30-B07D-40A1-8DC2-9B5644D6AEF4}"/>
              </a:ext>
            </a:extLst>
          </p:cNvPr>
          <p:cNvSpPr txBox="1"/>
          <p:nvPr/>
        </p:nvSpPr>
        <p:spPr>
          <a:xfrm>
            <a:off x="8554793" y="6186862"/>
            <a:ext cx="2504123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১৫০০ ঘনসেন্টিমিটার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BE89D2C-91D0-4FAC-A9CC-25E815A3D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62" t="-3714" r="-11954" b="-3408"/>
          <a:stretch/>
        </p:blipFill>
        <p:spPr bwMode="auto">
          <a:xfrm>
            <a:off x="519953" y="936812"/>
            <a:ext cx="4038600" cy="35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65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CB563D-AB56-4E40-B705-34ED1E23674E}"/>
              </a:ext>
            </a:extLst>
          </p:cNvPr>
          <p:cNvSpPr txBox="1"/>
          <p:nvPr/>
        </p:nvSpPr>
        <p:spPr>
          <a:xfrm>
            <a:off x="103095" y="111187"/>
            <a:ext cx="11878234" cy="110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0867DF-B460-478E-A3E0-8FE2273A5FE1}"/>
              </a:ext>
            </a:extLst>
          </p:cNvPr>
          <p:cNvSpPr txBox="1"/>
          <p:nvPr/>
        </p:nvSpPr>
        <p:spPr>
          <a:xfrm>
            <a:off x="372034" y="4410635"/>
            <a:ext cx="11819965" cy="22725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ফিলিং স্টেশনে দৈনিক ১২০০ লিটার ডিজেল ও ২০০০ লিটার পেট্রোল বিক্রয় হয়। প্রতি লিটার পেট্রোল ৯৫ টাকা এবং ডিজেল ৮০ টাকা 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দৈনিক কত লিটার তেল বিক্রয় হয়?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দৈনিক কত টাকা বিক্রয় হয়?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ডিজেল থেকে কত টাকা কম বিক্রয়মূল্য পাওয়া গেল?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928B7C-5969-46B9-ADCA-E09107EE7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270" y="1370035"/>
            <a:ext cx="4437529" cy="29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00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3948" y="159669"/>
            <a:ext cx="6449678" cy="6449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944978"/>
            <a:ext cx="8482263" cy="19130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77" y="1404095"/>
            <a:ext cx="5149514" cy="39395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মুনীর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আহম্মেদ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বি,বি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আফছার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মাঃ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মোরেলগঞ্জ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CE4E75-3E84-4D24-9F70-67BA9C3FD726}"/>
              </a:ext>
            </a:extLst>
          </p:cNvPr>
          <p:cNvSpPr txBox="1"/>
          <p:nvPr/>
        </p:nvSpPr>
        <p:spPr>
          <a:xfrm>
            <a:off x="5595392" y="1410537"/>
            <a:ext cx="5088650" cy="38472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5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</a:t>
            </a:r>
          </a:p>
          <a:p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তরল পদার্থের</a:t>
            </a:r>
            <a:r>
              <a:rPr lang="en-US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আয়তন পরিমাপ</a:t>
            </a:r>
            <a:endParaRPr lang="bn-IN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1৭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 smtClean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9 </a:t>
            </a:r>
            <a:r>
              <a:rPr lang="en-US" sz="2800" dirty="0" err="1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2C69FF0-CF2E-4817-B456-7A6BF2E278CE}"/>
              </a:ext>
            </a:extLst>
          </p:cNvPr>
          <p:cNvSpPr txBox="1"/>
          <p:nvPr/>
        </p:nvSpPr>
        <p:spPr>
          <a:xfrm>
            <a:off x="203561" y="5117260"/>
            <a:ext cx="10721113" cy="112229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চিত্রে তোমরা কি দেখতে পাচ্ছ?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922" y="306700"/>
            <a:ext cx="8780930" cy="49690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129" y="5634318"/>
            <a:ext cx="11994777" cy="110799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চিত্রে তোমরা কি দেখতে পাচ্ছ?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4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CF45E81-AD33-43DF-B5BC-364925386FCE}"/>
              </a:ext>
            </a:extLst>
          </p:cNvPr>
          <p:cNvGrpSpPr/>
          <p:nvPr/>
        </p:nvGrpSpPr>
        <p:grpSpPr>
          <a:xfrm>
            <a:off x="675861" y="2831142"/>
            <a:ext cx="10665810" cy="2655257"/>
            <a:chOff x="908538" y="3587261"/>
            <a:chExt cx="10591800" cy="288387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5A6D06F-49D7-47DE-8AB8-0FE442BA0836}"/>
                </a:ext>
              </a:extLst>
            </p:cNvPr>
            <p:cNvGrpSpPr/>
            <p:nvPr/>
          </p:nvGrpSpPr>
          <p:grpSpPr>
            <a:xfrm>
              <a:off x="908538" y="3651738"/>
              <a:ext cx="7391399" cy="2819400"/>
              <a:chOff x="838200" y="3581400"/>
              <a:chExt cx="7391399" cy="281940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B2BC3E47-64E0-4120-B8EF-6D9259FCE1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048" r="18333"/>
              <a:stretch/>
            </p:blipFill>
            <p:spPr>
              <a:xfrm>
                <a:off x="838200" y="3581400"/>
                <a:ext cx="2122714" cy="281247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84AF0500-C40F-48FF-BF3D-4BFB2FA34D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7386" t="5454" r="28073" b="5253"/>
              <a:stretch/>
            </p:blipFill>
            <p:spPr>
              <a:xfrm>
                <a:off x="3006973" y="3581400"/>
                <a:ext cx="1184026" cy="281247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BBF3E09B-E915-41A5-9761-5EE5DD2DB3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-6857" r="-13713"/>
              <a:stretch/>
            </p:blipFill>
            <p:spPr>
              <a:xfrm>
                <a:off x="4264381" y="3581400"/>
                <a:ext cx="2250716" cy="2812472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A55E7D-AFF6-46E1-B087-6DC22798A4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238" r="22095"/>
              <a:stretch/>
            </p:blipFill>
            <p:spPr>
              <a:xfrm>
                <a:off x="6586894" y="3588329"/>
                <a:ext cx="1642705" cy="281247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995ED4-BF10-468F-BAF8-7CAE13A89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27831" y="3587261"/>
              <a:ext cx="2772507" cy="277250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9942CE0-69A5-42B4-844C-6CD049412B53}"/>
              </a:ext>
            </a:extLst>
          </p:cNvPr>
          <p:cNvGrpSpPr/>
          <p:nvPr/>
        </p:nvGrpSpPr>
        <p:grpSpPr>
          <a:xfrm>
            <a:off x="768627" y="79514"/>
            <a:ext cx="10526152" cy="2428366"/>
            <a:chOff x="908538" y="453014"/>
            <a:chExt cx="10544907" cy="28118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42DD686E-87F8-47CD-A649-B6F2858E3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524" r="9880" b="21238"/>
            <a:stretch/>
          </p:blipFill>
          <p:spPr>
            <a:xfrm>
              <a:off x="908538" y="453014"/>
              <a:ext cx="7532077" cy="274803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75A4D93-E504-4044-8F1D-152A772DB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70312" y="481743"/>
              <a:ext cx="2783133" cy="278313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1649A79-5787-4341-B76C-3AEB06F575AD}"/>
              </a:ext>
            </a:extLst>
          </p:cNvPr>
          <p:cNvSpPr txBox="1"/>
          <p:nvPr/>
        </p:nvSpPr>
        <p:spPr>
          <a:xfrm>
            <a:off x="98611" y="5665525"/>
            <a:ext cx="11994777" cy="1107996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চিত্রে তোমরা কি দেখতে পাচ্ছ?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4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F7C81A-18CE-451F-93B7-F9FEBEA1E1AA}"/>
              </a:ext>
            </a:extLst>
          </p:cNvPr>
          <p:cNvSpPr txBox="1"/>
          <p:nvPr/>
        </p:nvSpPr>
        <p:spPr>
          <a:xfrm>
            <a:off x="476032" y="52524"/>
            <a:ext cx="10640506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তরল পদার্থের আয়তন পরিমাপ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6BE50F-3172-4049-908E-7041783EDD27}"/>
              </a:ext>
            </a:extLst>
          </p:cNvPr>
          <p:cNvSpPr txBox="1"/>
          <p:nvPr/>
        </p:nvSpPr>
        <p:spPr>
          <a:xfrm>
            <a:off x="493657" y="5809129"/>
            <a:ext cx="10142967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তরল পদার্থ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পরিমাপের বিভিন্ন আকারের পাত্র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E068FD2-1B05-49DF-901C-CF0F5BBA9CB6}"/>
              </a:ext>
            </a:extLst>
          </p:cNvPr>
          <p:cNvGrpSpPr/>
          <p:nvPr/>
        </p:nvGrpSpPr>
        <p:grpSpPr>
          <a:xfrm>
            <a:off x="574339" y="979073"/>
            <a:ext cx="9793343" cy="4614903"/>
            <a:chOff x="950858" y="1382486"/>
            <a:chExt cx="7046308" cy="41779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FA9D2AF-A57A-43CB-964E-38D1FF2C7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861" t="-3251" r="1" b="7283"/>
            <a:stretch/>
          </p:blipFill>
          <p:spPr>
            <a:xfrm>
              <a:off x="950858" y="1382486"/>
              <a:ext cx="7046308" cy="41779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6ECE5E1-AE4F-464C-971A-5640C53E0EF0}"/>
                </a:ext>
              </a:extLst>
            </p:cNvPr>
            <p:cNvSpPr/>
            <p:nvPr/>
          </p:nvSpPr>
          <p:spPr>
            <a:xfrm>
              <a:off x="4044035" y="2438400"/>
              <a:ext cx="664012" cy="533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683AC20-08F6-4AE8-9425-8A0647C68C21}"/>
                </a:ext>
              </a:extLst>
            </p:cNvPr>
            <p:cNvSpPr/>
            <p:nvPr/>
          </p:nvSpPr>
          <p:spPr>
            <a:xfrm>
              <a:off x="6553200" y="1393372"/>
              <a:ext cx="9906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85E2058-33C2-4F35-A425-510E6F47B44A}"/>
                </a:ext>
              </a:extLst>
            </p:cNvPr>
            <p:cNvSpPr/>
            <p:nvPr/>
          </p:nvSpPr>
          <p:spPr>
            <a:xfrm>
              <a:off x="1143000" y="3429000"/>
              <a:ext cx="15240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38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8AC304-5F29-4A2D-BE2C-D652B455DFCB}"/>
              </a:ext>
            </a:extLst>
          </p:cNvPr>
          <p:cNvSpPr/>
          <p:nvPr/>
        </p:nvSpPr>
        <p:spPr>
          <a:xfrm>
            <a:off x="125895" y="809052"/>
            <a:ext cx="11940209" cy="52398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8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88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60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এই পাঠ শেষে শিক্ষার্থীরা---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 তরল পদার্থের আয়তন ব্যাখ্যা করতে পারবে।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২।তরল পদার্থের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পরিমাপের মেট্রিক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এককাবলি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 সংক্রান্ত সমস্যার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করতে পারবে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6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>
            <a:extLst>
              <a:ext uri="{FF2B5EF4-FFF2-40B4-BE49-F238E27FC236}">
                <a16:creationId xmlns:a16="http://schemas.microsoft.com/office/drawing/2014/main" xmlns="" id="{FEE9BADF-8E00-43F7-94EA-F1E6B469EBEB}"/>
              </a:ext>
            </a:extLst>
          </p:cNvPr>
          <p:cNvSpPr/>
          <p:nvPr/>
        </p:nvSpPr>
        <p:spPr>
          <a:xfrm>
            <a:off x="4114800" y="1142999"/>
            <a:ext cx="16002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xmlns="" id="{F5223DA2-1EA4-47EE-BB9F-9B9E5CD151B3}"/>
              </a:ext>
            </a:extLst>
          </p:cNvPr>
          <p:cNvSpPr/>
          <p:nvPr/>
        </p:nvSpPr>
        <p:spPr>
          <a:xfrm>
            <a:off x="4136571" y="2894624"/>
            <a:ext cx="1562100" cy="29727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D04487-6A7D-42CB-96C6-C21831D6E0FF}"/>
              </a:ext>
            </a:extLst>
          </p:cNvPr>
          <p:cNvSpPr txBox="1"/>
          <p:nvPr/>
        </p:nvSpPr>
        <p:spPr>
          <a:xfrm>
            <a:off x="331694" y="5956071"/>
            <a:ext cx="11528612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কোনো তরল পদার্থ পাত্রের যতটুকু জায়গা জুড়ে থাকে তা এর আয়তন।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xmlns="" id="{439B14DB-5B5A-40A9-B783-E0DB10984549}"/>
              </a:ext>
            </a:extLst>
          </p:cNvPr>
          <p:cNvSpPr/>
          <p:nvPr/>
        </p:nvSpPr>
        <p:spPr>
          <a:xfrm>
            <a:off x="2438400" y="1142999"/>
            <a:ext cx="1041298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xmlns="" id="{D0C42023-E677-48AF-9957-B4129498BE95}"/>
              </a:ext>
            </a:extLst>
          </p:cNvPr>
          <p:cNvSpPr/>
          <p:nvPr/>
        </p:nvSpPr>
        <p:spPr>
          <a:xfrm>
            <a:off x="2468550" y="2056423"/>
            <a:ext cx="980998" cy="38109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xmlns="" id="{1A421305-8E96-47D3-A94B-392F9245E387}"/>
              </a:ext>
            </a:extLst>
          </p:cNvPr>
          <p:cNvSpPr/>
          <p:nvPr/>
        </p:nvSpPr>
        <p:spPr>
          <a:xfrm>
            <a:off x="990600" y="1142022"/>
            <a:ext cx="787502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xmlns="" id="{5BB42CD5-DB26-420A-A3E6-31733756583E}"/>
              </a:ext>
            </a:extLst>
          </p:cNvPr>
          <p:cNvSpPr/>
          <p:nvPr/>
        </p:nvSpPr>
        <p:spPr>
          <a:xfrm>
            <a:off x="1003351" y="1523024"/>
            <a:ext cx="762000" cy="43443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xmlns="" id="{DA898C1C-D241-42B9-9B9E-74519B0B715D}"/>
              </a:ext>
            </a:extLst>
          </p:cNvPr>
          <p:cNvSpPr/>
          <p:nvPr/>
        </p:nvSpPr>
        <p:spPr>
          <a:xfrm>
            <a:off x="6210300" y="1142999"/>
            <a:ext cx="18669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xmlns="" id="{6A1C25C5-6BC0-4C31-AB1C-31F5893A3B79}"/>
              </a:ext>
            </a:extLst>
          </p:cNvPr>
          <p:cNvSpPr/>
          <p:nvPr/>
        </p:nvSpPr>
        <p:spPr>
          <a:xfrm>
            <a:off x="6242957" y="3885223"/>
            <a:ext cx="1828800" cy="19821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D6AB53A-1C3B-40D4-8BBB-22F62E695EF5}"/>
              </a:ext>
            </a:extLst>
          </p:cNvPr>
          <p:cNvSpPr txBox="1"/>
          <p:nvPr/>
        </p:nvSpPr>
        <p:spPr>
          <a:xfrm>
            <a:off x="223578" y="134471"/>
            <a:ext cx="1174430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প্রত্যেকটি পাত্রে একই পরিমান পানি ঢালা হয়েছে।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2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C91648-D909-4BFC-ABC7-A9FAA3BF8EDD}"/>
              </a:ext>
            </a:extLst>
          </p:cNvPr>
          <p:cNvSpPr txBox="1"/>
          <p:nvPr/>
        </p:nvSpPr>
        <p:spPr>
          <a:xfrm>
            <a:off x="609599" y="5791200"/>
            <a:ext cx="11344835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তরল পদার্থ বিভিন্ন মাপের  পাত্রের সাহায্যে পরিমাপ করা হয়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xmlns="" id="{B3B692C6-9A0B-46A1-AFC8-EC051F98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34657"/>
            <a:ext cx="1998903" cy="193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5A8A49-0D1D-4B9B-822B-B7A7959DBE9C}"/>
              </a:ext>
            </a:extLst>
          </p:cNvPr>
          <p:cNvSpPr txBox="1"/>
          <p:nvPr/>
        </p:nvSpPr>
        <p:spPr>
          <a:xfrm>
            <a:off x="0" y="0"/>
            <a:ext cx="11914094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আয়তন পরিমাপের বিভিন্ন এককের পাত্র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26CAC7-A40B-46A5-AF2C-6774066B34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34" t="6121" r="1665" b="6606"/>
          <a:stretch/>
        </p:blipFill>
        <p:spPr>
          <a:xfrm>
            <a:off x="6532802" y="3145971"/>
            <a:ext cx="1943101" cy="2558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3576EE-4239-46F8-9B4F-EBB6D303E1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7" t="7725" r="15316" b="10055"/>
          <a:stretch/>
        </p:blipFill>
        <p:spPr>
          <a:xfrm>
            <a:off x="3581400" y="1134658"/>
            <a:ext cx="2024746" cy="19351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09506D-E274-4CB4-B806-CDA1960604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0" t="12000" r="17429" b="6857"/>
          <a:stretch/>
        </p:blipFill>
        <p:spPr>
          <a:xfrm>
            <a:off x="3593029" y="3145970"/>
            <a:ext cx="2024746" cy="2427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29C288-5275-454E-8D83-19737B5EC9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7" r="10952"/>
          <a:stretch/>
        </p:blipFill>
        <p:spPr>
          <a:xfrm>
            <a:off x="857400" y="3222169"/>
            <a:ext cx="16572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B44196-1D50-470D-AA50-97DF782F8C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12886"/>
            <a:ext cx="1641171" cy="19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51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458</TotalTime>
  <Words>561</Words>
  <Application>Microsoft Office PowerPoint</Application>
  <PresentationFormat>Custom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ALL TEACHER COMPUTER</cp:lastModifiedBy>
  <cp:revision>143</cp:revision>
  <dcterms:created xsi:type="dcterms:W3CDTF">2019-04-23T16:19:07Z</dcterms:created>
  <dcterms:modified xsi:type="dcterms:W3CDTF">2019-10-17T04:03:37Z</dcterms:modified>
</cp:coreProperties>
</file>