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9" r:id="rId4"/>
    <p:sldId id="266" r:id="rId5"/>
    <p:sldId id="258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-108" y="-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E2CAE-61D6-4066-B381-444C939FC7BF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250BF-552C-4A9F-AD84-73C09CD633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5755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932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2957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668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046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3475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441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0646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6459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089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9523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8148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044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547367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6495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8599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4041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03740-432E-4181-93FD-647891C0D6B5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7689ADE-9225-4830-81A5-EDEEEA268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618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png"/><Relationship Id="rId7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4.jpe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0633" y="873457"/>
            <a:ext cx="9420726" cy="450892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199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99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287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7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71240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6577" y="1404095"/>
            <a:ext cx="5149514" cy="39395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 </a:t>
            </a:r>
            <a:endParaRPr lang="en-US" sz="4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মুনীর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আহম্মেদ</a:t>
            </a:r>
            <a:endParaRPr lang="en-US" sz="4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বি,বি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আফছার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আলী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মাঃ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বিঃ</a:t>
            </a:r>
            <a:endParaRPr lang="en-US" sz="36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মোরেলগঞ্জ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বাগেরহাট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endParaRPr lang="en-US" sz="40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3CE4E75-3E84-4D24-9F70-67BA9C3FD726}"/>
              </a:ext>
            </a:extLst>
          </p:cNvPr>
          <p:cNvSpPr txBox="1"/>
          <p:nvPr/>
        </p:nvSpPr>
        <p:spPr>
          <a:xfrm>
            <a:off x="5595392" y="1410537"/>
            <a:ext cx="5088650" cy="384720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bn-IN" sz="5400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শ্রেণিঃ অষ্ট</a:t>
            </a:r>
            <a:r>
              <a:rPr lang="bn-BD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bn-IN" sz="2800" dirty="0">
              <a:ln w="1905"/>
              <a:solidFill>
                <a:srgbClr val="66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r>
              <a:rPr lang="bn-IN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BD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তৃতীয়</a:t>
            </a:r>
            <a:r>
              <a:rPr lang="bn-IN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নামঃ </a:t>
            </a:r>
            <a:r>
              <a:rPr lang="bn-BD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পরিমাপ</a:t>
            </a:r>
          </a:p>
          <a:p>
            <a:r>
              <a:rPr lang="bn-BD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বিষয়বস্তুঃ তরল পদার্থের</a:t>
            </a:r>
            <a:r>
              <a:rPr lang="en-US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আয়তন পরিমাপ</a:t>
            </a:r>
            <a:endParaRPr lang="bn-IN" sz="2800" dirty="0">
              <a:ln w="1905"/>
              <a:solidFill>
                <a:srgbClr val="66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28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৫০</a:t>
            </a:r>
            <a:r>
              <a:rPr lang="bn-IN" sz="28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bn-BD" sz="2800" dirty="0">
              <a:ln w="1905"/>
              <a:solidFill>
                <a:srgbClr val="66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en-US" sz="28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1৭</a:t>
            </a:r>
            <a:r>
              <a:rPr lang="bn-BD" sz="28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en-US" sz="28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10</a:t>
            </a:r>
            <a:r>
              <a:rPr lang="bn-BD" sz="2800" dirty="0" smtClean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9 </a:t>
            </a:r>
            <a:r>
              <a:rPr lang="en-US" sz="2800" dirty="0" err="1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ইং</a:t>
            </a:r>
            <a:r>
              <a:rPr lang="en-US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n w="1905"/>
                <a:solidFill>
                  <a:srgbClr val="66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ln w="1905"/>
              <a:solidFill>
                <a:srgbClr val="66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028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78427" y="773862"/>
            <a:ext cx="1413164" cy="1715984"/>
            <a:chOff x="578427" y="570016"/>
            <a:chExt cx="1413164" cy="171598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0962" t="-1604" r="6685" b="1604"/>
            <a:stretch/>
          </p:blipFill>
          <p:spPr>
            <a:xfrm>
              <a:off x="578427" y="570016"/>
              <a:ext cx="1413164" cy="171598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038307" y="1135620"/>
              <a:ext cx="3882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905000" y="747172"/>
            <a:ext cx="1413164" cy="1715984"/>
            <a:chOff x="578427" y="570016"/>
            <a:chExt cx="1413164" cy="171598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0962" t="-1604" r="6685" b="1604"/>
            <a:stretch/>
          </p:blipFill>
          <p:spPr>
            <a:xfrm>
              <a:off x="578427" y="570016"/>
              <a:ext cx="1413164" cy="171598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038307" y="1135620"/>
              <a:ext cx="3882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934200" y="690653"/>
            <a:ext cx="1413164" cy="1715984"/>
            <a:chOff x="578427" y="570016"/>
            <a:chExt cx="1413164" cy="171598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0962" t="-1604" r="6685" b="1604"/>
            <a:stretch/>
          </p:blipFill>
          <p:spPr>
            <a:xfrm>
              <a:off x="578427" y="570016"/>
              <a:ext cx="1413164" cy="1715984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038307" y="1135620"/>
              <a:ext cx="3882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235040" y="773862"/>
            <a:ext cx="1260760" cy="1689294"/>
            <a:chOff x="3390900" y="570016"/>
            <a:chExt cx="1260760" cy="1689294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454240" y="703998"/>
            <a:ext cx="1260760" cy="1689294"/>
            <a:chOff x="3390900" y="570016"/>
            <a:chExt cx="1260760" cy="1689294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15000" y="690653"/>
            <a:ext cx="1260760" cy="1689294"/>
            <a:chOff x="3390900" y="570016"/>
            <a:chExt cx="1260760" cy="1689294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235040" y="2958906"/>
            <a:ext cx="1260760" cy="1689294"/>
            <a:chOff x="3390900" y="570016"/>
            <a:chExt cx="1260760" cy="1689294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045040" y="2882706"/>
            <a:ext cx="1260760" cy="1689294"/>
            <a:chOff x="3390900" y="570016"/>
            <a:chExt cx="1260760" cy="1689294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92282" y="2965353"/>
            <a:ext cx="1240222" cy="1676400"/>
            <a:chOff x="592282" y="2590800"/>
            <a:chExt cx="1240222" cy="1676400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606" r="13879" b="3333"/>
            <a:stretch/>
          </p:blipFill>
          <p:spPr>
            <a:xfrm>
              <a:off x="592282" y="2590800"/>
              <a:ext cx="1240222" cy="16764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993423" y="3080602"/>
              <a:ext cx="4331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৩</a:t>
              </a:r>
              <a:endPara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905000" y="2965353"/>
            <a:ext cx="1240222" cy="1676400"/>
            <a:chOff x="505691" y="2590800"/>
            <a:chExt cx="1240222" cy="16764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606" r="13879" b="3333"/>
            <a:stretch/>
          </p:blipFill>
          <p:spPr>
            <a:xfrm>
              <a:off x="505691" y="2590800"/>
              <a:ext cx="1240222" cy="1676400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993423" y="3080602"/>
              <a:ext cx="4331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৩</a:t>
              </a:r>
              <a:endPara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72000" y="2870846"/>
            <a:ext cx="1240222" cy="1676400"/>
            <a:chOff x="592282" y="2590800"/>
            <a:chExt cx="1240222" cy="1676400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606" r="13879" b="3333"/>
            <a:stretch/>
          </p:blipFill>
          <p:spPr>
            <a:xfrm>
              <a:off x="592282" y="2590800"/>
              <a:ext cx="1240222" cy="1676400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993423" y="3080602"/>
              <a:ext cx="4331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৩</a:t>
              </a:r>
              <a:endPara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846378" y="2870846"/>
            <a:ext cx="1240222" cy="1676400"/>
            <a:chOff x="592282" y="2590800"/>
            <a:chExt cx="1240222" cy="167640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606" r="13879" b="3333"/>
            <a:stretch/>
          </p:blipFill>
          <p:spPr>
            <a:xfrm>
              <a:off x="592282" y="2590800"/>
              <a:ext cx="1240222" cy="1676400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993423" y="3080602"/>
              <a:ext cx="4331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৩</a:t>
              </a:r>
              <a:endPara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E2C69FF0-CF2E-4817-B456-7A6BF2E278CE}"/>
              </a:ext>
            </a:extLst>
          </p:cNvPr>
          <p:cNvSpPr txBox="1"/>
          <p:nvPr/>
        </p:nvSpPr>
        <p:spPr>
          <a:xfrm>
            <a:off x="203561" y="5117260"/>
            <a:ext cx="10721113" cy="1122291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উপরোক্ত চিত্রে তোমরা কি দেখতে পাচ্ছ?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6922" y="306700"/>
            <a:ext cx="8780930" cy="496905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4129" y="5634318"/>
            <a:ext cx="11994777" cy="110799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উপরোক্ত চিত্রে তোমরা কি দেখতে পাচ্ছ?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045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FCF45E81-AD33-43DF-B5BC-364925386FCE}"/>
              </a:ext>
            </a:extLst>
          </p:cNvPr>
          <p:cNvGrpSpPr/>
          <p:nvPr/>
        </p:nvGrpSpPr>
        <p:grpSpPr>
          <a:xfrm>
            <a:off x="675861" y="2831142"/>
            <a:ext cx="10665810" cy="2655257"/>
            <a:chOff x="908538" y="3587261"/>
            <a:chExt cx="10591800" cy="288387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55A6D06F-49D7-47DE-8AB8-0FE442BA0836}"/>
                </a:ext>
              </a:extLst>
            </p:cNvPr>
            <p:cNvGrpSpPr/>
            <p:nvPr/>
          </p:nvGrpSpPr>
          <p:grpSpPr>
            <a:xfrm>
              <a:off x="908538" y="3651738"/>
              <a:ext cx="7391399" cy="2819400"/>
              <a:chOff x="838200" y="3581400"/>
              <a:chExt cx="7391399" cy="2819400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xmlns="" id="{B2BC3E47-64E0-4120-B8EF-6D9259FCE1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0048" r="18333"/>
              <a:stretch/>
            </p:blipFill>
            <p:spPr>
              <a:xfrm>
                <a:off x="838200" y="3581400"/>
                <a:ext cx="2122714" cy="2812472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xmlns="" id="{84AF0500-C40F-48FF-BF3D-4BFB2FA34D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7386" t="5454" r="28073" b="5253"/>
              <a:stretch/>
            </p:blipFill>
            <p:spPr>
              <a:xfrm>
                <a:off x="3006973" y="3581400"/>
                <a:ext cx="1184026" cy="2812472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xmlns="" id="{BBF3E09B-E915-41A5-9761-5EE5DD2DB38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-6857" r="-13713"/>
              <a:stretch/>
            </p:blipFill>
            <p:spPr>
              <a:xfrm>
                <a:off x="4264381" y="3581400"/>
                <a:ext cx="2250716" cy="2812472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xmlns="" id="{48A55E7D-AFF6-46E1-B087-6DC22798A4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9238" r="22095"/>
              <a:stretch/>
            </p:blipFill>
            <p:spPr>
              <a:xfrm>
                <a:off x="6586894" y="3588329"/>
                <a:ext cx="1642705" cy="2812471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</p:pic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xmlns="" id="{FB995ED4-BF10-468F-BAF8-7CAE13A89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727831" y="3587261"/>
              <a:ext cx="2772507" cy="2772507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A9942CE0-69A5-42B4-844C-6CD049412B53}"/>
              </a:ext>
            </a:extLst>
          </p:cNvPr>
          <p:cNvGrpSpPr/>
          <p:nvPr/>
        </p:nvGrpSpPr>
        <p:grpSpPr>
          <a:xfrm>
            <a:off x="768627" y="79514"/>
            <a:ext cx="10526152" cy="2428366"/>
            <a:chOff x="908538" y="453014"/>
            <a:chExt cx="10544907" cy="281186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42DD686E-87F8-47CD-A649-B6F2858E3C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524" r="9880" b="21238"/>
            <a:stretch/>
          </p:blipFill>
          <p:spPr>
            <a:xfrm>
              <a:off x="908538" y="453014"/>
              <a:ext cx="7532077" cy="2748039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xmlns="" id="{575A4D93-E504-4044-8F1D-152A772DB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670312" y="481743"/>
              <a:ext cx="2783133" cy="2783133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1649A79-5787-4341-B76C-3AEB06F575AD}"/>
              </a:ext>
            </a:extLst>
          </p:cNvPr>
          <p:cNvSpPr txBox="1"/>
          <p:nvPr/>
        </p:nvSpPr>
        <p:spPr>
          <a:xfrm>
            <a:off x="98611" y="5665525"/>
            <a:ext cx="11994777" cy="1107996"/>
          </a:xfrm>
          <a:prstGeom prst="rect">
            <a:avLst/>
          </a:prstGeom>
          <a:blipFill>
            <a:blip r:embed="rId9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উপরোক্ত চিত্রে তোমরা কি দেখতে পাচ্ছ?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245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2F7C81A-18CE-451F-93B7-F9FEBEA1E1AA}"/>
              </a:ext>
            </a:extLst>
          </p:cNvPr>
          <p:cNvSpPr txBox="1"/>
          <p:nvPr/>
        </p:nvSpPr>
        <p:spPr>
          <a:xfrm>
            <a:off x="476032" y="52524"/>
            <a:ext cx="10640506" cy="83099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তরল পদার্থের আয়তন পরিমাপ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36BE50F-3172-4049-908E-7041783EDD27}"/>
              </a:ext>
            </a:extLst>
          </p:cNvPr>
          <p:cNvSpPr txBox="1"/>
          <p:nvPr/>
        </p:nvSpPr>
        <p:spPr>
          <a:xfrm>
            <a:off x="493657" y="5809129"/>
            <a:ext cx="10142967" cy="830997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 তরল পদার্থ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 পরিমাপের বিভিন্ন আকারের পাত্র 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3E068FD2-1B05-49DF-901C-CF0F5BBA9CB6}"/>
              </a:ext>
            </a:extLst>
          </p:cNvPr>
          <p:cNvGrpSpPr/>
          <p:nvPr/>
        </p:nvGrpSpPr>
        <p:grpSpPr>
          <a:xfrm>
            <a:off x="574339" y="979073"/>
            <a:ext cx="9793343" cy="4614903"/>
            <a:chOff x="950858" y="1382486"/>
            <a:chExt cx="7046308" cy="417793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BFA9D2AF-A57A-43CB-964E-38D1FF2C77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861" t="-3251" r="1" b="7283"/>
            <a:stretch/>
          </p:blipFill>
          <p:spPr>
            <a:xfrm>
              <a:off x="950858" y="1382486"/>
              <a:ext cx="7046308" cy="4177938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E6ECE5E1-AE4F-464C-971A-5640C53E0EF0}"/>
                </a:ext>
              </a:extLst>
            </p:cNvPr>
            <p:cNvSpPr/>
            <p:nvPr/>
          </p:nvSpPr>
          <p:spPr>
            <a:xfrm>
              <a:off x="4044035" y="2438400"/>
              <a:ext cx="664012" cy="533400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  <a:scene3d>
              <a:camera prst="isometricOffAxis2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F683AC20-08F6-4AE8-9425-8A0647C68C21}"/>
                </a:ext>
              </a:extLst>
            </p:cNvPr>
            <p:cNvSpPr/>
            <p:nvPr/>
          </p:nvSpPr>
          <p:spPr>
            <a:xfrm>
              <a:off x="6553200" y="1393372"/>
              <a:ext cx="990600" cy="28302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scene3d>
              <a:camera prst="perspectiveRelaxed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B85E2058-33C2-4F35-A425-510E6F47B44A}"/>
                </a:ext>
              </a:extLst>
            </p:cNvPr>
            <p:cNvSpPr/>
            <p:nvPr/>
          </p:nvSpPr>
          <p:spPr>
            <a:xfrm>
              <a:off x="1143000" y="3429000"/>
              <a:ext cx="1524000" cy="28302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scene3d>
              <a:camera prst="perspectiveRelaxed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5386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28AC304-5F29-4A2D-BE2C-D652B455DFCB}"/>
              </a:ext>
            </a:extLst>
          </p:cNvPr>
          <p:cNvSpPr/>
          <p:nvPr/>
        </p:nvSpPr>
        <p:spPr>
          <a:xfrm>
            <a:off x="125895" y="809052"/>
            <a:ext cx="11940209" cy="523989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8800" dirty="0">
                <a:solidFill>
                  <a:schemeClr val="accent5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bn-IN" sz="8800" dirty="0">
              <a:solidFill>
                <a:schemeClr val="accent5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05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IN" sz="6000" dirty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এই পাঠ শেষে শিক্ষার্থীরা---</a:t>
            </a:r>
          </a:p>
          <a:p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১।  তরল পদার্থের আয়তন ব্যাখ্যা করতে পারবে। </a:t>
            </a:r>
            <a:endParaRPr lang="en-US" sz="4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২।তরল পদার্থের </a:t>
            </a:r>
            <a:r>
              <a:rPr lang="bn-BD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আয়তন পরিমাপের মেট্রিক </a:t>
            </a:r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এককাবলি</a:t>
            </a:r>
            <a:r>
              <a:rPr lang="bn-BD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 </a:t>
            </a:r>
            <a:r>
              <a:rPr lang="bn-BD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bn-BD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তরল পদার্থের </a:t>
            </a:r>
            <a:r>
              <a:rPr lang="bn-BD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আয়তন পরিমাপ সংক্রান্ত সমস্যার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 করতে পারবে</a:t>
            </a:r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360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1">
            <a:extLst>
              <a:ext uri="{FF2B5EF4-FFF2-40B4-BE49-F238E27FC236}">
                <a16:creationId xmlns:a16="http://schemas.microsoft.com/office/drawing/2014/main" xmlns="" id="{FEE9BADF-8E00-43F7-94EA-F1E6B469EBEB}"/>
              </a:ext>
            </a:extLst>
          </p:cNvPr>
          <p:cNvSpPr/>
          <p:nvPr/>
        </p:nvSpPr>
        <p:spPr>
          <a:xfrm>
            <a:off x="4114800" y="1142999"/>
            <a:ext cx="1600200" cy="4724401"/>
          </a:xfrm>
          <a:prstGeom prst="ca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n 2">
            <a:extLst>
              <a:ext uri="{FF2B5EF4-FFF2-40B4-BE49-F238E27FC236}">
                <a16:creationId xmlns:a16="http://schemas.microsoft.com/office/drawing/2014/main" xmlns="" id="{F5223DA2-1EA4-47EE-BB9F-9B9E5CD151B3}"/>
              </a:ext>
            </a:extLst>
          </p:cNvPr>
          <p:cNvSpPr/>
          <p:nvPr/>
        </p:nvSpPr>
        <p:spPr>
          <a:xfrm>
            <a:off x="4136571" y="2894624"/>
            <a:ext cx="1562100" cy="2972776"/>
          </a:xfrm>
          <a:prstGeom prst="can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2D04487-6A7D-42CB-96C6-C21831D6E0FF}"/>
              </a:ext>
            </a:extLst>
          </p:cNvPr>
          <p:cNvSpPr txBox="1"/>
          <p:nvPr/>
        </p:nvSpPr>
        <p:spPr>
          <a:xfrm>
            <a:off x="331694" y="5956071"/>
            <a:ext cx="11528612" cy="707886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কোনো তরল পদার্থ পাত্রের যতটুকু জায়গা জুড়ে থাকে তা এর আয়তন।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an 4">
            <a:extLst>
              <a:ext uri="{FF2B5EF4-FFF2-40B4-BE49-F238E27FC236}">
                <a16:creationId xmlns:a16="http://schemas.microsoft.com/office/drawing/2014/main" xmlns="" id="{439B14DB-5B5A-40A9-B783-E0DB10984549}"/>
              </a:ext>
            </a:extLst>
          </p:cNvPr>
          <p:cNvSpPr/>
          <p:nvPr/>
        </p:nvSpPr>
        <p:spPr>
          <a:xfrm>
            <a:off x="2438400" y="1142999"/>
            <a:ext cx="1041298" cy="4724401"/>
          </a:xfrm>
          <a:prstGeom prst="can">
            <a:avLst/>
          </a:prstGeom>
          <a:solidFill>
            <a:srgbClr val="E7FF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xmlns="" id="{D0C42023-E677-48AF-9957-B4129498BE95}"/>
              </a:ext>
            </a:extLst>
          </p:cNvPr>
          <p:cNvSpPr/>
          <p:nvPr/>
        </p:nvSpPr>
        <p:spPr>
          <a:xfrm>
            <a:off x="2468550" y="2056423"/>
            <a:ext cx="980998" cy="3810976"/>
          </a:xfrm>
          <a:prstGeom prst="can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xmlns="" id="{1A421305-8E96-47D3-A94B-392F9245E387}"/>
              </a:ext>
            </a:extLst>
          </p:cNvPr>
          <p:cNvSpPr/>
          <p:nvPr/>
        </p:nvSpPr>
        <p:spPr>
          <a:xfrm>
            <a:off x="990600" y="1142022"/>
            <a:ext cx="787502" cy="4724401"/>
          </a:xfrm>
          <a:prstGeom prst="can">
            <a:avLst/>
          </a:prstGeom>
          <a:solidFill>
            <a:srgbClr val="E7FF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xmlns="" id="{5BB42CD5-DB26-420A-A3E6-31733756583E}"/>
              </a:ext>
            </a:extLst>
          </p:cNvPr>
          <p:cNvSpPr/>
          <p:nvPr/>
        </p:nvSpPr>
        <p:spPr>
          <a:xfrm>
            <a:off x="1003351" y="1523024"/>
            <a:ext cx="762000" cy="4344376"/>
          </a:xfrm>
          <a:prstGeom prst="can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an 8">
            <a:extLst>
              <a:ext uri="{FF2B5EF4-FFF2-40B4-BE49-F238E27FC236}">
                <a16:creationId xmlns:a16="http://schemas.microsoft.com/office/drawing/2014/main" xmlns="" id="{DA898C1C-D241-42B9-9B9E-74519B0B715D}"/>
              </a:ext>
            </a:extLst>
          </p:cNvPr>
          <p:cNvSpPr/>
          <p:nvPr/>
        </p:nvSpPr>
        <p:spPr>
          <a:xfrm>
            <a:off x="6210300" y="1142999"/>
            <a:ext cx="1866900" cy="4724401"/>
          </a:xfrm>
          <a:prstGeom prst="ca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an 9">
            <a:extLst>
              <a:ext uri="{FF2B5EF4-FFF2-40B4-BE49-F238E27FC236}">
                <a16:creationId xmlns:a16="http://schemas.microsoft.com/office/drawing/2014/main" xmlns="" id="{6A1C25C5-6BC0-4C31-AB1C-31F5893A3B79}"/>
              </a:ext>
            </a:extLst>
          </p:cNvPr>
          <p:cNvSpPr/>
          <p:nvPr/>
        </p:nvSpPr>
        <p:spPr>
          <a:xfrm>
            <a:off x="6242957" y="3885223"/>
            <a:ext cx="1828800" cy="1982176"/>
          </a:xfrm>
          <a:prstGeom prst="can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D6AB53A-1C3B-40D4-8BBB-22F62E695EF5}"/>
              </a:ext>
            </a:extLst>
          </p:cNvPr>
          <p:cNvSpPr txBox="1"/>
          <p:nvPr/>
        </p:nvSpPr>
        <p:spPr>
          <a:xfrm>
            <a:off x="223578" y="134471"/>
            <a:ext cx="11744303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প্রত্যেকটি পাত্রে একই পরিমান পানি ঢালা হয়েছে।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528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6C91648-D909-4BFC-ABC7-A9FAA3BF8EDD}"/>
              </a:ext>
            </a:extLst>
          </p:cNvPr>
          <p:cNvSpPr txBox="1"/>
          <p:nvPr/>
        </p:nvSpPr>
        <p:spPr>
          <a:xfrm>
            <a:off x="609599" y="5791200"/>
            <a:ext cx="11344835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তরল পদার্থ বিভিন্ন মাপের  পাত্রের সাহায্যে পরিমাপ করা হয়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37">
            <a:extLst>
              <a:ext uri="{FF2B5EF4-FFF2-40B4-BE49-F238E27FC236}">
                <a16:creationId xmlns:a16="http://schemas.microsoft.com/office/drawing/2014/main" xmlns="" id="{B3B692C6-9A0B-46A1-AFC8-EC051F98D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134657"/>
            <a:ext cx="1998903" cy="19351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C5A8A49-0D1D-4B9B-822B-B7A7959DBE9C}"/>
              </a:ext>
            </a:extLst>
          </p:cNvPr>
          <p:cNvSpPr txBox="1"/>
          <p:nvPr/>
        </p:nvSpPr>
        <p:spPr>
          <a:xfrm>
            <a:off x="0" y="0"/>
            <a:ext cx="11914094" cy="83099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তরল পদার্থের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আয়তন পরিমাপের বিভিন্ন এককের পাত্র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326CAC7-A40B-46A5-AF2C-6774066B34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834" t="6121" r="1665" b="6606"/>
          <a:stretch/>
        </p:blipFill>
        <p:spPr>
          <a:xfrm>
            <a:off x="6532802" y="3145971"/>
            <a:ext cx="1943101" cy="255814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33576EE-4239-46F8-9B4F-EBB6D303E16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37" t="7725" r="15316" b="10055"/>
          <a:stretch/>
        </p:blipFill>
        <p:spPr>
          <a:xfrm>
            <a:off x="3581400" y="1134658"/>
            <a:ext cx="2024746" cy="193511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C09506D-E274-4CB4-B806-CDA1960604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000" t="12000" r="17429" b="6857"/>
          <a:stretch/>
        </p:blipFill>
        <p:spPr>
          <a:xfrm>
            <a:off x="3593029" y="3145970"/>
            <a:ext cx="2024746" cy="24275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929C288-5275-454E-8D83-19737B5EC98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87" r="10952"/>
          <a:stretch/>
        </p:blipFill>
        <p:spPr>
          <a:xfrm>
            <a:off x="857400" y="3222169"/>
            <a:ext cx="1657200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B44196-1D50-470D-AA50-97DF782F8CA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1112886"/>
            <a:ext cx="1641171" cy="193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517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5C13C92-7DFD-457F-8A6E-B7886E7C3BCA}"/>
              </a:ext>
            </a:extLst>
          </p:cNvPr>
          <p:cNvSpPr/>
          <p:nvPr/>
        </p:nvSpPr>
        <p:spPr>
          <a:xfrm>
            <a:off x="5595256" y="2548910"/>
            <a:ext cx="2862944" cy="29566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xmlns="" id="{B7804E18-D24C-429E-A33E-6F909176E5F0}"/>
              </a:ext>
            </a:extLst>
          </p:cNvPr>
          <p:cNvSpPr/>
          <p:nvPr/>
        </p:nvSpPr>
        <p:spPr>
          <a:xfrm>
            <a:off x="4649792" y="5471218"/>
            <a:ext cx="3808408" cy="914400"/>
          </a:xfrm>
          <a:prstGeom prst="parallelogram">
            <a:avLst>
              <a:gd name="adj" fmla="val 1000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xmlns="" id="{A8F8079C-013F-4250-8A7F-316F211B9A61}"/>
              </a:ext>
            </a:extLst>
          </p:cNvPr>
          <p:cNvSpPr/>
          <p:nvPr/>
        </p:nvSpPr>
        <p:spPr>
          <a:xfrm rot="16200000" flipV="1">
            <a:off x="3206941" y="3975910"/>
            <a:ext cx="3849624" cy="927006"/>
          </a:xfrm>
          <a:prstGeom prst="parallelogram">
            <a:avLst>
              <a:gd name="adj" fmla="val 1000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xmlns="" id="{5934EEEF-D678-4B25-9FD1-2B436467524A}"/>
              </a:ext>
            </a:extLst>
          </p:cNvPr>
          <p:cNvSpPr/>
          <p:nvPr/>
        </p:nvSpPr>
        <p:spPr>
          <a:xfrm>
            <a:off x="4659086" y="3781455"/>
            <a:ext cx="3810000" cy="2582769"/>
          </a:xfrm>
          <a:prstGeom prst="cube">
            <a:avLst>
              <a:gd name="adj" fmla="val 35001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xmlns="" id="{1CD56DC5-BFA4-477A-A966-977471F7EB44}"/>
              </a:ext>
            </a:extLst>
          </p:cNvPr>
          <p:cNvSpPr/>
          <p:nvPr/>
        </p:nvSpPr>
        <p:spPr>
          <a:xfrm>
            <a:off x="4648200" y="2514600"/>
            <a:ext cx="3808408" cy="959596"/>
          </a:xfrm>
          <a:prstGeom prst="parallelogram">
            <a:avLst>
              <a:gd name="adj" fmla="val 1000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xmlns="" id="{C67EB734-E298-422C-A624-0B9177491E75}"/>
              </a:ext>
            </a:extLst>
          </p:cNvPr>
          <p:cNvSpPr/>
          <p:nvPr/>
        </p:nvSpPr>
        <p:spPr>
          <a:xfrm>
            <a:off x="4648200" y="2529782"/>
            <a:ext cx="3810000" cy="3871018"/>
          </a:xfrm>
          <a:prstGeom prst="cub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ACB7A49F-DB70-4172-B10D-70741A57A871}"/>
              </a:ext>
            </a:extLst>
          </p:cNvPr>
          <p:cNvGrpSpPr/>
          <p:nvPr/>
        </p:nvGrpSpPr>
        <p:grpSpPr>
          <a:xfrm>
            <a:off x="4648200" y="3581400"/>
            <a:ext cx="1411621" cy="2819400"/>
            <a:chOff x="4280807" y="1385887"/>
            <a:chExt cx="1411621" cy="2819400"/>
          </a:xfrm>
          <a:noFill/>
        </p:grpSpPr>
        <p:sp>
          <p:nvSpPr>
            <p:cNvPr id="9" name="Half Frame 8">
              <a:extLst>
                <a:ext uri="{FF2B5EF4-FFF2-40B4-BE49-F238E27FC236}">
                  <a16:creationId xmlns:a16="http://schemas.microsoft.com/office/drawing/2014/main" xmlns="" id="{B176B98F-5803-4F1D-A2A8-6D742FCC0B6E}"/>
                </a:ext>
              </a:extLst>
            </p:cNvPr>
            <p:cNvSpPr/>
            <p:nvPr/>
          </p:nvSpPr>
          <p:spPr>
            <a:xfrm>
              <a:off x="4280807" y="3824287"/>
              <a:ext cx="304800" cy="381000"/>
            </a:xfrm>
            <a:prstGeom prst="halfFrame">
              <a:avLst>
                <a:gd name="adj1" fmla="val 8333"/>
                <a:gd name="adj2" fmla="val 10714"/>
              </a:avLst>
            </a:prstGeom>
            <a:grpFill/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Half Frame 9">
              <a:extLst>
                <a:ext uri="{FF2B5EF4-FFF2-40B4-BE49-F238E27FC236}">
                  <a16:creationId xmlns:a16="http://schemas.microsoft.com/office/drawing/2014/main" xmlns="" id="{09524CA2-D25A-4AF3-A61A-757DC824F08D}"/>
                </a:ext>
              </a:extLst>
            </p:cNvPr>
            <p:cNvSpPr/>
            <p:nvPr/>
          </p:nvSpPr>
          <p:spPr>
            <a:xfrm>
              <a:off x="4280807" y="3345316"/>
              <a:ext cx="304800" cy="457200"/>
            </a:xfrm>
            <a:prstGeom prst="halfFrame">
              <a:avLst>
                <a:gd name="adj1" fmla="val 8333"/>
                <a:gd name="adj2" fmla="val 10714"/>
              </a:avLst>
            </a:prstGeom>
            <a:grpFill/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Half Frame 10">
              <a:extLst>
                <a:ext uri="{FF2B5EF4-FFF2-40B4-BE49-F238E27FC236}">
                  <a16:creationId xmlns:a16="http://schemas.microsoft.com/office/drawing/2014/main" xmlns="" id="{371C5E00-C2E1-45AF-B1C6-49B45FD81817}"/>
                </a:ext>
              </a:extLst>
            </p:cNvPr>
            <p:cNvSpPr/>
            <p:nvPr/>
          </p:nvSpPr>
          <p:spPr>
            <a:xfrm>
              <a:off x="4280807" y="2877230"/>
              <a:ext cx="304800" cy="457200"/>
            </a:xfrm>
            <a:prstGeom prst="halfFrame">
              <a:avLst>
                <a:gd name="adj1" fmla="val 8333"/>
                <a:gd name="adj2" fmla="val 10714"/>
              </a:avLst>
            </a:prstGeom>
            <a:grpFill/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Half Frame 11">
              <a:extLst>
                <a:ext uri="{FF2B5EF4-FFF2-40B4-BE49-F238E27FC236}">
                  <a16:creationId xmlns:a16="http://schemas.microsoft.com/office/drawing/2014/main" xmlns="" id="{BC3E2C9D-387C-4631-8F1C-C60382F3C341}"/>
                </a:ext>
              </a:extLst>
            </p:cNvPr>
            <p:cNvSpPr/>
            <p:nvPr/>
          </p:nvSpPr>
          <p:spPr>
            <a:xfrm>
              <a:off x="4280807" y="2438399"/>
              <a:ext cx="304800" cy="457200"/>
            </a:xfrm>
            <a:prstGeom prst="halfFrame">
              <a:avLst>
                <a:gd name="adj1" fmla="val 8333"/>
                <a:gd name="adj2" fmla="val 10714"/>
              </a:avLst>
            </a:prstGeom>
            <a:grpFill/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Half Frame 12">
              <a:extLst>
                <a:ext uri="{FF2B5EF4-FFF2-40B4-BE49-F238E27FC236}">
                  <a16:creationId xmlns:a16="http://schemas.microsoft.com/office/drawing/2014/main" xmlns="" id="{6881541A-A1A5-44A0-B4C7-47D4D315BA36}"/>
                </a:ext>
              </a:extLst>
            </p:cNvPr>
            <p:cNvSpPr/>
            <p:nvPr/>
          </p:nvSpPr>
          <p:spPr>
            <a:xfrm>
              <a:off x="4280807" y="1992085"/>
              <a:ext cx="304800" cy="457200"/>
            </a:xfrm>
            <a:prstGeom prst="halfFrame">
              <a:avLst>
                <a:gd name="adj1" fmla="val 8333"/>
                <a:gd name="adj2" fmla="val 10714"/>
              </a:avLst>
            </a:prstGeom>
            <a:grpFill/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Half Frame 13">
              <a:extLst>
                <a:ext uri="{FF2B5EF4-FFF2-40B4-BE49-F238E27FC236}">
                  <a16:creationId xmlns:a16="http://schemas.microsoft.com/office/drawing/2014/main" xmlns="" id="{9D469FD1-9F6A-440D-B86A-7BD6D03D0F44}"/>
                </a:ext>
              </a:extLst>
            </p:cNvPr>
            <p:cNvSpPr/>
            <p:nvPr/>
          </p:nvSpPr>
          <p:spPr>
            <a:xfrm>
              <a:off x="4280807" y="1534885"/>
              <a:ext cx="304800" cy="457200"/>
            </a:xfrm>
            <a:prstGeom prst="halfFrame">
              <a:avLst>
                <a:gd name="adj1" fmla="val 8333"/>
                <a:gd name="adj2" fmla="val 10714"/>
              </a:avLst>
            </a:prstGeom>
            <a:grpFill/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F8C5C6EE-75E8-4CF8-961C-D999BA025EFE}"/>
                </a:ext>
              </a:extLst>
            </p:cNvPr>
            <p:cNvSpPr txBox="1"/>
            <p:nvPr/>
          </p:nvSpPr>
          <p:spPr>
            <a:xfrm>
              <a:off x="4726168" y="3633787"/>
              <a:ext cx="938077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IN" sz="2000" dirty="0">
                  <a:latin typeface="NikoshBAN" pitchFamily="2" charset="0"/>
                  <a:cs typeface="NikoshBAN" pitchFamily="2" charset="0"/>
                </a:rPr>
                <a:t>১০০০লিঃ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D1117A80-F5B7-4CAB-9B86-DFFFC456AF17}"/>
                </a:ext>
              </a:extLst>
            </p:cNvPr>
            <p:cNvSpPr txBox="1"/>
            <p:nvPr/>
          </p:nvSpPr>
          <p:spPr>
            <a:xfrm>
              <a:off x="4741527" y="3138487"/>
              <a:ext cx="950901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IN" sz="2000" dirty="0">
                  <a:latin typeface="NikoshBAN" pitchFamily="2" charset="0"/>
                  <a:cs typeface="NikoshBAN" pitchFamily="2" charset="0"/>
                </a:rPr>
                <a:t>২০০০লিঃ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5B0B83CF-254B-4EE6-A6C6-CC74B7A779EF}"/>
                </a:ext>
              </a:extLst>
            </p:cNvPr>
            <p:cNvSpPr txBox="1"/>
            <p:nvPr/>
          </p:nvSpPr>
          <p:spPr>
            <a:xfrm>
              <a:off x="4690902" y="2677175"/>
              <a:ext cx="973343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IN" sz="2000" dirty="0">
                  <a:latin typeface="NikoshBAN" pitchFamily="2" charset="0"/>
                  <a:cs typeface="NikoshBAN" pitchFamily="2" charset="0"/>
                </a:rPr>
                <a:t>৩০০০লিঃ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788B7968-2F9F-48E4-A003-FAFC84F4B240}"/>
                </a:ext>
              </a:extLst>
            </p:cNvPr>
            <p:cNvSpPr txBox="1"/>
            <p:nvPr/>
          </p:nvSpPr>
          <p:spPr>
            <a:xfrm>
              <a:off x="4680016" y="2249230"/>
              <a:ext cx="941283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IN" sz="2000" dirty="0">
                  <a:latin typeface="NikoshBAN" pitchFamily="2" charset="0"/>
                  <a:cs typeface="NikoshBAN" pitchFamily="2" charset="0"/>
                </a:rPr>
                <a:t>৪০০০লিঃ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28A1AFEA-D062-4408-B6B6-DBAA2B833935}"/>
                </a:ext>
              </a:extLst>
            </p:cNvPr>
            <p:cNvSpPr txBox="1"/>
            <p:nvPr/>
          </p:nvSpPr>
          <p:spPr>
            <a:xfrm>
              <a:off x="4665588" y="1792030"/>
              <a:ext cx="955711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IN" sz="2000" dirty="0">
                  <a:latin typeface="NikoshBAN" pitchFamily="2" charset="0"/>
                  <a:cs typeface="NikoshBAN" pitchFamily="2" charset="0"/>
                </a:rPr>
                <a:t>৫০০০লিঃ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F8DB8881-5624-4EA4-A8F6-EA669BD03E28}"/>
                </a:ext>
              </a:extLst>
            </p:cNvPr>
            <p:cNvSpPr txBox="1"/>
            <p:nvPr/>
          </p:nvSpPr>
          <p:spPr>
            <a:xfrm>
              <a:off x="4652764" y="1385887"/>
              <a:ext cx="968535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IN" sz="2000" dirty="0">
                  <a:latin typeface="NikoshBAN" pitchFamily="2" charset="0"/>
                  <a:cs typeface="NikoshBAN" pitchFamily="2" charset="0"/>
                </a:rPr>
                <a:t>৬০০০লিঃ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1" name="L-Shape 20">
            <a:extLst>
              <a:ext uri="{FF2B5EF4-FFF2-40B4-BE49-F238E27FC236}">
                <a16:creationId xmlns:a16="http://schemas.microsoft.com/office/drawing/2014/main" xmlns="" id="{991C0F83-91CB-418D-825A-AB1AD515143C}"/>
              </a:ext>
            </a:extLst>
          </p:cNvPr>
          <p:cNvSpPr/>
          <p:nvPr/>
        </p:nvSpPr>
        <p:spPr>
          <a:xfrm flipH="1" flipV="1">
            <a:off x="3886200" y="3088140"/>
            <a:ext cx="2556884" cy="373681"/>
          </a:xfrm>
          <a:prstGeom prst="corner">
            <a:avLst>
              <a:gd name="adj1" fmla="val 68684"/>
              <a:gd name="adj2" fmla="val 3119"/>
            </a:avLst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L-Shape 21">
            <a:extLst>
              <a:ext uri="{FF2B5EF4-FFF2-40B4-BE49-F238E27FC236}">
                <a16:creationId xmlns:a16="http://schemas.microsoft.com/office/drawing/2014/main" xmlns="" id="{51C70B65-E898-44BE-8F21-6689D0FDF49F}"/>
              </a:ext>
            </a:extLst>
          </p:cNvPr>
          <p:cNvSpPr/>
          <p:nvPr/>
        </p:nvSpPr>
        <p:spPr>
          <a:xfrm rot="16200000" flipH="1" flipV="1">
            <a:off x="4736526" y="4557373"/>
            <a:ext cx="3240026" cy="373681"/>
          </a:xfrm>
          <a:prstGeom prst="corner">
            <a:avLst>
              <a:gd name="adj1" fmla="val 68684"/>
              <a:gd name="adj2" fmla="val 3119"/>
            </a:avLst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L-Shape 22">
            <a:extLst>
              <a:ext uri="{FF2B5EF4-FFF2-40B4-BE49-F238E27FC236}">
                <a16:creationId xmlns:a16="http://schemas.microsoft.com/office/drawing/2014/main" xmlns="" id="{A863522F-9C61-4B1F-B3F9-5D0E51979579}"/>
              </a:ext>
            </a:extLst>
          </p:cNvPr>
          <p:cNvSpPr/>
          <p:nvPr/>
        </p:nvSpPr>
        <p:spPr>
          <a:xfrm flipH="1" flipV="1">
            <a:off x="3820422" y="3091542"/>
            <a:ext cx="2622662" cy="382654"/>
          </a:xfrm>
          <a:prstGeom prst="corner">
            <a:avLst>
              <a:gd name="adj1" fmla="val 64850"/>
              <a:gd name="adj2" fmla="val 8266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58040D2-1182-4805-AAE5-830D5BC80754}"/>
              </a:ext>
            </a:extLst>
          </p:cNvPr>
          <p:cNvSpPr txBox="1"/>
          <p:nvPr/>
        </p:nvSpPr>
        <p:spPr>
          <a:xfrm>
            <a:off x="3948953" y="510134"/>
            <a:ext cx="7064188" cy="70788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ট্যাংকের পানি কী দ্বারা পরিমাপ করা হয়?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594CEA4-58CB-4295-A423-FC501BCEB27A}"/>
              </a:ext>
            </a:extLst>
          </p:cNvPr>
          <p:cNvSpPr txBox="1"/>
          <p:nvPr/>
        </p:nvSpPr>
        <p:spPr>
          <a:xfrm>
            <a:off x="3962400" y="1381780"/>
            <a:ext cx="7037294" cy="830997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ঘনবস্তু আকৃতির মাপনি দ্বারা।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67DAF04-ABB1-4DCC-AF64-B6AD7771C27E}"/>
              </a:ext>
            </a:extLst>
          </p:cNvPr>
          <p:cNvSpPr txBox="1"/>
          <p:nvPr/>
        </p:nvSpPr>
        <p:spPr>
          <a:xfrm>
            <a:off x="1" y="4265123"/>
            <a:ext cx="4455542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ট্যাংকে পানির ধারন ক্ষমতা কত?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5D818BF-FE70-4582-B4A0-8D8CF4AB5403}"/>
              </a:ext>
            </a:extLst>
          </p:cNvPr>
          <p:cNvSpPr txBox="1"/>
          <p:nvPr/>
        </p:nvSpPr>
        <p:spPr>
          <a:xfrm>
            <a:off x="130860" y="5415898"/>
            <a:ext cx="4414246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2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০০০ লিটার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5BAC592E-3069-4356-B23B-BF312C024ED1}"/>
              </a:ext>
            </a:extLst>
          </p:cNvPr>
          <p:cNvGrpSpPr/>
          <p:nvPr/>
        </p:nvGrpSpPr>
        <p:grpSpPr>
          <a:xfrm>
            <a:off x="473364" y="457200"/>
            <a:ext cx="3657599" cy="3273198"/>
            <a:chOff x="609601" y="917802"/>
            <a:chExt cx="3657599" cy="3273198"/>
          </a:xfrm>
        </p:grpSpPr>
        <p:sp>
          <p:nvSpPr>
            <p:cNvPr id="29" name="Flowchart: Stored Data 28">
              <a:extLst>
                <a:ext uri="{FF2B5EF4-FFF2-40B4-BE49-F238E27FC236}">
                  <a16:creationId xmlns:a16="http://schemas.microsoft.com/office/drawing/2014/main" xmlns="" id="{3C74AC4B-5620-4F7A-B1EB-DD6C4B82EDCF}"/>
                </a:ext>
              </a:extLst>
            </p:cNvPr>
            <p:cNvSpPr/>
            <p:nvPr/>
          </p:nvSpPr>
          <p:spPr>
            <a:xfrm>
              <a:off x="3352800" y="3548741"/>
              <a:ext cx="914400" cy="264661"/>
            </a:xfrm>
            <a:prstGeom prst="flowChartOnlineStorage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DD61A42B-1DAC-4393-AD6F-0AAE5C8D626C}"/>
                </a:ext>
              </a:extLst>
            </p:cNvPr>
            <p:cNvGrpSpPr/>
            <p:nvPr/>
          </p:nvGrpSpPr>
          <p:grpSpPr>
            <a:xfrm>
              <a:off x="609601" y="917802"/>
              <a:ext cx="3352800" cy="3273198"/>
              <a:chOff x="609601" y="457200"/>
              <a:chExt cx="3352800" cy="4267200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xmlns="" id="{A6D6A5FB-CF77-404D-B94A-E6324F622B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rId3">
                        <a14:imgEffect>
                          <a14:colorTemperature colorTemp="11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609601" y="457200"/>
                <a:ext cx="3352800" cy="4267200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E6FB1DA0-1E40-45A0-96D9-42969D5E9D8B}"/>
                  </a:ext>
                </a:extLst>
              </p:cNvPr>
              <p:cNvSpPr txBox="1"/>
              <p:nvPr/>
            </p:nvSpPr>
            <p:spPr>
              <a:xfrm>
                <a:off x="1371600" y="1549944"/>
                <a:ext cx="201208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IN" sz="4000" b="1" dirty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গাজী ট্যাংক</a:t>
                </a:r>
                <a:endParaRPr lang="en-US" sz="40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06629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6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28A3E70-67B9-49C2-93A7-19A13652856E}"/>
              </a:ext>
            </a:extLst>
          </p:cNvPr>
          <p:cNvSpPr txBox="1"/>
          <p:nvPr/>
        </p:nvSpPr>
        <p:spPr>
          <a:xfrm>
            <a:off x="618565" y="161365"/>
            <a:ext cx="10851775" cy="649408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তরল পদার্থ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ের আয়তন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পরিমাপে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র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মেট্রিক এককাবলি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মিলিলি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টার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(মি.লি.)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      =     ১ 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সেন্টিলি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টার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(সে.লি.)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সেন্টিলি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টার        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=     ১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ডেসিলি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টার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ডেসিলি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টার        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=     ১  লিটার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০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লি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টার              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=     ১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ডেকা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লিটার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০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ডেকালি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টার              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=     ১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হেক্টো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লিটার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০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হেক্টোলি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টার             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=     ১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কিলো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লিটার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bn-IN" sz="4000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তরল পদার্থ পরিমাপের আদর্শ একক হল লিটার</a:t>
            </a:r>
            <a:endParaRPr lang="bn-IN" sz="4000" dirty="0">
              <a:latin typeface="NikoshBAN" pitchFamily="2" charset="0"/>
              <a:cs typeface="NikoshBAN" pitchFamily="2" charset="0"/>
            </a:endParaRPr>
          </a:p>
          <a:p>
            <a:endParaRPr lang="bn-IN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496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9D9235C-208F-458E-9759-6168331E4154}"/>
              </a:ext>
            </a:extLst>
          </p:cNvPr>
          <p:cNvSpPr txBox="1"/>
          <p:nvPr/>
        </p:nvSpPr>
        <p:spPr>
          <a:xfrm>
            <a:off x="916337" y="3391406"/>
            <a:ext cx="2354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দৈর্ঘ্য=১ সেঃ মিঃ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86691B7-5353-4D62-B109-6F5C5D1365D5}"/>
              </a:ext>
            </a:extLst>
          </p:cNvPr>
          <p:cNvSpPr txBox="1"/>
          <p:nvPr/>
        </p:nvSpPr>
        <p:spPr>
          <a:xfrm rot="18999246">
            <a:off x="2880695" y="2473874"/>
            <a:ext cx="2304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প্রস্থ =১ সেঃমিঃ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A655187-283B-4778-8712-831EF09D69AC}"/>
              </a:ext>
            </a:extLst>
          </p:cNvPr>
          <p:cNvSpPr txBox="1"/>
          <p:nvPr/>
        </p:nvSpPr>
        <p:spPr>
          <a:xfrm rot="16200000">
            <a:off x="-285582" y="1415642"/>
            <a:ext cx="2375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উচ্চতা=১সেঃমিঃ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xmlns="" id="{68525D2C-A599-41BE-AA15-6CF29C0E26F1}"/>
              </a:ext>
            </a:extLst>
          </p:cNvPr>
          <p:cNvSpPr/>
          <p:nvPr/>
        </p:nvSpPr>
        <p:spPr>
          <a:xfrm>
            <a:off x="1279652" y="1568455"/>
            <a:ext cx="2093675" cy="1844813"/>
          </a:xfrm>
          <a:prstGeom prst="cub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ube 5">
            <a:extLst>
              <a:ext uri="{FF2B5EF4-FFF2-40B4-BE49-F238E27FC236}">
                <a16:creationId xmlns:a16="http://schemas.microsoft.com/office/drawing/2014/main" xmlns="" id="{0966B468-C9E2-4BD3-84F8-4E5058BC23AA}"/>
              </a:ext>
            </a:extLst>
          </p:cNvPr>
          <p:cNvSpPr/>
          <p:nvPr/>
        </p:nvSpPr>
        <p:spPr>
          <a:xfrm>
            <a:off x="1246995" y="1558200"/>
            <a:ext cx="2093675" cy="1844813"/>
          </a:xfrm>
          <a:prstGeom prst="cub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4BDA00-962E-461C-9E21-FC97BB6B0A53}"/>
              </a:ext>
            </a:extLst>
          </p:cNvPr>
          <p:cNvSpPr txBox="1"/>
          <p:nvPr/>
        </p:nvSpPr>
        <p:spPr>
          <a:xfrm>
            <a:off x="1013012" y="3855203"/>
            <a:ext cx="10282518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১ ঘন সেন্টিমিটার = ১মিলিলিটার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5F40341-459C-407E-B291-127B3BDEFAF0}"/>
              </a:ext>
            </a:extLst>
          </p:cNvPr>
          <p:cNvSpPr txBox="1"/>
          <p:nvPr/>
        </p:nvSpPr>
        <p:spPr>
          <a:xfrm>
            <a:off x="1066801" y="4575646"/>
            <a:ext cx="10242175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১ ০০০ঘন সেন্টিমিটার = ১০০০মিলিলিটার = ১লিটার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4C4CF58-E046-41ED-9D07-54A0FD44C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36" r="9429"/>
          <a:stretch/>
        </p:blipFill>
        <p:spPr>
          <a:xfrm>
            <a:off x="4800600" y="1117178"/>
            <a:ext cx="2550312" cy="26928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AA9274E-DEFC-4EC6-8B07-6678292933E3}"/>
              </a:ext>
            </a:extLst>
          </p:cNvPr>
          <p:cNvSpPr txBox="1"/>
          <p:nvPr/>
        </p:nvSpPr>
        <p:spPr>
          <a:xfrm>
            <a:off x="1039906" y="5296089"/>
            <a:ext cx="10228728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১ ঘন সেন্টিমিটার = ১মিলিলিটার  বিশুদ্ধ পানির ওজন = ১ গ্রাম।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513797F-A64B-4364-BCF4-C9240C3DD5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EFA"/>
              </a:clrFrom>
              <a:clrTo>
                <a:srgbClr val="FFFE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952" t="41410" r="11548" b="22247"/>
          <a:stretch/>
        </p:blipFill>
        <p:spPr>
          <a:xfrm rot="8015257">
            <a:off x="1129154" y="342138"/>
            <a:ext cx="919472" cy="18288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A96868F9-DA81-4838-A130-27416CECAFC1}"/>
              </a:ext>
            </a:extLst>
          </p:cNvPr>
          <p:cNvGrpSpPr/>
          <p:nvPr/>
        </p:nvGrpSpPr>
        <p:grpSpPr>
          <a:xfrm>
            <a:off x="5693304" y="662739"/>
            <a:ext cx="1317096" cy="1013661"/>
            <a:chOff x="6531504" y="662739"/>
            <a:chExt cx="1317096" cy="1013661"/>
          </a:xfrm>
        </p:grpSpPr>
        <p:sp>
          <p:nvSpPr>
            <p:cNvPr id="13" name="Can 12">
              <a:extLst>
                <a:ext uri="{FF2B5EF4-FFF2-40B4-BE49-F238E27FC236}">
                  <a16:creationId xmlns:a16="http://schemas.microsoft.com/office/drawing/2014/main" xmlns="" id="{3F3CF290-651D-4192-A02E-D09C1D5CBCCE}"/>
                </a:ext>
              </a:extLst>
            </p:cNvPr>
            <p:cNvSpPr/>
            <p:nvPr/>
          </p:nvSpPr>
          <p:spPr>
            <a:xfrm>
              <a:off x="6726028" y="821207"/>
              <a:ext cx="928045" cy="747248"/>
            </a:xfrm>
            <a:prstGeom prst="can">
              <a:avLst/>
            </a:prstGeom>
            <a:solidFill>
              <a:srgbClr val="CCFF99"/>
            </a:solidFill>
            <a:ln>
              <a:solidFill>
                <a:srgbClr val="CC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65CF262C-4C65-4FBF-957F-5BEDCEF98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531504" y="662739"/>
              <a:ext cx="1317096" cy="1013661"/>
            </a:xfrm>
            <a:prstGeom prst="rect">
              <a:avLst/>
            </a:prstGeom>
          </p:spPr>
        </p:pic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0AFE4826-E0DC-46B7-A772-B18ABDCFD870}"/>
              </a:ext>
            </a:extLst>
          </p:cNvPr>
          <p:cNvCxnSpPr/>
          <p:nvPr/>
        </p:nvCxnSpPr>
        <p:spPr>
          <a:xfrm>
            <a:off x="5900057" y="2463589"/>
            <a:ext cx="14900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B06FE15-AE08-4DDF-89A5-6D52C6CA1497}"/>
              </a:ext>
            </a:extLst>
          </p:cNvPr>
          <p:cNvSpPr txBox="1"/>
          <p:nvPr/>
        </p:nvSpPr>
        <p:spPr>
          <a:xfrm>
            <a:off x="7390101" y="2171201"/>
            <a:ext cx="1300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১ = গ্রাম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799225D-D433-42FB-9727-AA092E4C8CEC}"/>
              </a:ext>
            </a:extLst>
          </p:cNvPr>
          <p:cNvSpPr txBox="1"/>
          <p:nvPr/>
        </p:nvSpPr>
        <p:spPr>
          <a:xfrm>
            <a:off x="1039906" y="6082879"/>
            <a:ext cx="1021528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১লিটার  বিশুদ্ধ পানির ওজন = ১ কিলোগ্রাম।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E2820FC-8B02-40B6-9553-8C6368CD116A}"/>
              </a:ext>
            </a:extLst>
          </p:cNvPr>
          <p:cNvSpPr txBox="1"/>
          <p:nvPr/>
        </p:nvSpPr>
        <p:spPr>
          <a:xfrm>
            <a:off x="2819400" y="821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C55CF39-B119-4F3E-961D-33E324DE0272}"/>
              </a:ext>
            </a:extLst>
          </p:cNvPr>
          <p:cNvSpPr txBox="1"/>
          <p:nvPr/>
        </p:nvSpPr>
        <p:spPr>
          <a:xfrm>
            <a:off x="2270761" y="520459"/>
            <a:ext cx="3100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তাপমাত্রা ৪</a:t>
            </a:r>
            <a:r>
              <a:rPr lang="bn-IN" sz="3200" baseline="30000" dirty="0">
                <a:latin typeface="NikoshBAN" pitchFamily="2" charset="0"/>
                <a:cs typeface="NikoshBAN" pitchFamily="2" charset="0"/>
              </a:rPr>
              <a:t>০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সেলসিয়াস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902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7" grpId="0" animBg="1"/>
      <p:bldP spid="8" grpId="0" animBg="1"/>
      <p:bldP spid="10" grpId="0" animBg="1"/>
      <p:bldP spid="16" grpId="0"/>
      <p:bldP spid="17" grpId="0" animBg="1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697E4591-A47E-414D-9765-EA4553454D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3712"/>
          <a:stretch/>
        </p:blipFill>
        <p:spPr bwMode="auto">
          <a:xfrm>
            <a:off x="685800" y="609600"/>
            <a:ext cx="4299857" cy="3886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5FA690D-4FE6-42FF-8220-2DF1FC763BB5}"/>
              </a:ext>
            </a:extLst>
          </p:cNvPr>
          <p:cNvSpPr txBox="1"/>
          <p:nvPr/>
        </p:nvSpPr>
        <p:spPr>
          <a:xfrm>
            <a:off x="576430" y="5011271"/>
            <a:ext cx="11337665" cy="1323439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একটি পরিবারে দৈনিক ১.৫ লিটার দুধ লাগে। প্রতি লিটার দুধের দাম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60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টাকা হলে, ঐ পরিবারে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জানুয়ারী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মাসে কত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টাকার দুধ লাগবে?       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740B852-9557-4532-B235-475238887C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9559" t="-33095" r="-18455" b="-33095"/>
          <a:stretch/>
        </p:blipFill>
        <p:spPr>
          <a:xfrm>
            <a:off x="4985657" y="609600"/>
            <a:ext cx="3304903" cy="3886200"/>
          </a:xfrm>
          <a:prstGeom prst="rect">
            <a:avLst/>
          </a:prstGeom>
          <a:solidFill>
            <a:srgbClr val="DDDDFF"/>
          </a:solidFill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66495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B6BF92F-6581-4FFC-BB74-AB82E983E1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3704" t="-25584" r="-24668" b="-23157"/>
          <a:stretch/>
        </p:blipFill>
        <p:spPr>
          <a:xfrm>
            <a:off x="5109241" y="952795"/>
            <a:ext cx="3342712" cy="3740359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0B3C719-E164-4C74-A34E-1F52B627C6ED}"/>
              </a:ext>
            </a:extLst>
          </p:cNvPr>
          <p:cNvSpPr txBox="1"/>
          <p:nvPr/>
        </p:nvSpPr>
        <p:spPr>
          <a:xfrm>
            <a:off x="285750" y="4787205"/>
            <a:ext cx="11426638" cy="1938992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একজন রোগী প্রতিদিন তিনটি বোতল থেকে যথাক্রমে  ৫মিঃলিঃ,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১০মিঃলিঃ ও ১৫মিঃলিঃ ঔষধ সেবন করে। সে এক সপ্তাহে কতটুকু ঔষধ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সেবন করে?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094DDCD-9EFF-4C55-9DE5-19FE00CC4C5C}"/>
              </a:ext>
            </a:extLst>
          </p:cNvPr>
          <p:cNvSpPr txBox="1"/>
          <p:nvPr/>
        </p:nvSpPr>
        <p:spPr>
          <a:xfrm>
            <a:off x="124385" y="0"/>
            <a:ext cx="11695580" cy="92333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25F4AFC-C10E-4EC5-98D1-377DDA8E8E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978" y="993135"/>
            <a:ext cx="4580164" cy="37403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73556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0320AF4-B9C4-4B26-841D-C2955BAA039A}"/>
              </a:ext>
            </a:extLst>
          </p:cNvPr>
          <p:cNvSpPr txBox="1"/>
          <p:nvPr/>
        </p:nvSpPr>
        <p:spPr>
          <a:xfrm>
            <a:off x="502024" y="3871719"/>
            <a:ext cx="10927976" cy="2862322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একটি পরিবারে মাসিক ২ লিটার সরিষার তেল, ৬.৫ লিটার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সয়াবিন তেল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এবং ১.৫ লিটার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নাড়িকেল তেল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ব্যবহৃত হয়।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ক. ঐ পরিবারে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এক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মাসে কত মিলিলিটার তেল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করা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হয়?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খ.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৬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মাসে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কত ডেসিলিটার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তেল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হবে?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গ.  এক বছরে কোন প্রকার তেল কতটুকু প্রয়োজন হবে? 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12A64B7-FEF1-4254-9889-9DCA0C79835A}"/>
              </a:ext>
            </a:extLst>
          </p:cNvPr>
          <p:cNvGrpSpPr/>
          <p:nvPr/>
        </p:nvGrpSpPr>
        <p:grpSpPr>
          <a:xfrm>
            <a:off x="730623" y="196615"/>
            <a:ext cx="8034338" cy="3556000"/>
            <a:chOff x="609600" y="546239"/>
            <a:chExt cx="8034338" cy="3556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EF30772A-939B-4C9D-A652-502D66F7E8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1" r="49690"/>
            <a:stretch/>
          </p:blipFill>
          <p:spPr>
            <a:xfrm>
              <a:off x="5943600" y="546239"/>
              <a:ext cx="2700338" cy="3556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A7B3DF7C-3A77-4C93-8DE3-8EA469C9E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609600" y="546239"/>
              <a:ext cx="5334000" cy="355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87640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8C18D1D-1CC5-41FE-B66D-C0D540B55D58}"/>
              </a:ext>
            </a:extLst>
          </p:cNvPr>
          <p:cNvSpPr txBox="1"/>
          <p:nvPr/>
        </p:nvSpPr>
        <p:spPr>
          <a:xfrm>
            <a:off x="264458" y="0"/>
            <a:ext cx="11474823" cy="101566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FF1B430-35BF-477C-93F7-D4AE1163F91E}"/>
              </a:ext>
            </a:extLst>
          </p:cNvPr>
          <p:cNvSpPr txBox="1"/>
          <p:nvPr/>
        </p:nvSpPr>
        <p:spPr>
          <a:xfrm>
            <a:off x="762000" y="4154031"/>
            <a:ext cx="11004176" cy="255454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একটি মোটরগাড়ি ১০ লিটার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পেট্রোলে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৮০ কিলোমিটার যায়।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গাড়িটি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দৈনিক ৬০ কিলোমিটার চলে।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প্রতি লিটার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পেট্রোলের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দাম ৯৯ টাকা।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ক.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মার্চ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মাসে কত লিটার তেল খরচ হল?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খ. এক সপ্তাহে কত টাকার তেল ক্রয় করা হল?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গ.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প্রতি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কিলোমিটার যেতে কী পরিমান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পেট্রোল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প্রয়োজন?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5986810-46C7-4706-A81E-2E2BA5C36F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6361" b="-1"/>
          <a:stretch/>
        </p:blipFill>
        <p:spPr>
          <a:xfrm>
            <a:off x="6019800" y="1364036"/>
            <a:ext cx="2362200" cy="267456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8207DF0-038A-4B00-A770-8D302217A6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1364036"/>
            <a:ext cx="5257800" cy="267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301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EF271EC-3E77-4ED0-AA14-6B27B66C53E3}"/>
              </a:ext>
            </a:extLst>
          </p:cNvPr>
          <p:cNvSpPr txBox="1"/>
          <p:nvPr/>
        </p:nvSpPr>
        <p:spPr>
          <a:xfrm>
            <a:off x="197223" y="0"/>
            <a:ext cx="11394142" cy="92333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CF74D5B-D786-443E-B6FE-CE7906B966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5930" t="-21820" r="-22126" b="-42231"/>
          <a:stretch/>
        </p:blipFill>
        <p:spPr bwMode="auto">
          <a:xfrm>
            <a:off x="4815328" y="936812"/>
            <a:ext cx="3472543" cy="359158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0103C76-3F8E-45C7-AD40-4BDD0A09C04E}"/>
              </a:ext>
            </a:extLst>
          </p:cNvPr>
          <p:cNvSpPr txBox="1"/>
          <p:nvPr/>
        </p:nvSpPr>
        <p:spPr>
          <a:xfrm>
            <a:off x="506729" y="4810780"/>
            <a:ext cx="8045599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১।  ট্যাংকটি পূর্ণ হতে কত মগ পানি লাগবে?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EC62AC5-3EC8-4A57-BEE4-CB3E40E22184}"/>
              </a:ext>
            </a:extLst>
          </p:cNvPr>
          <p:cNvSpPr txBox="1"/>
          <p:nvPr/>
        </p:nvSpPr>
        <p:spPr>
          <a:xfrm>
            <a:off x="493283" y="5545886"/>
            <a:ext cx="8059046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২। এক মগ পানি কত মিলিলিটারের সমান?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0A787A4-B4B1-44BE-97E4-3A71DAA4639C}"/>
              </a:ext>
            </a:extLst>
          </p:cNvPr>
          <p:cNvSpPr txBox="1"/>
          <p:nvPr/>
        </p:nvSpPr>
        <p:spPr>
          <a:xfrm>
            <a:off x="506729" y="6186862"/>
            <a:ext cx="8059046" cy="52322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৩। এক মগ পানি কত ঘনসেন্টিমিটারের সমান?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8EAC6D0-E578-4AA4-A1A5-EC233265EB24}"/>
              </a:ext>
            </a:extLst>
          </p:cNvPr>
          <p:cNvSpPr txBox="1"/>
          <p:nvPr/>
        </p:nvSpPr>
        <p:spPr>
          <a:xfrm>
            <a:off x="8541571" y="4810779"/>
            <a:ext cx="2565700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১৮০০ মগ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78E6CA7-7A97-4BBA-8610-CD08C05AA54F}"/>
              </a:ext>
            </a:extLst>
          </p:cNvPr>
          <p:cNvSpPr txBox="1"/>
          <p:nvPr/>
        </p:nvSpPr>
        <p:spPr>
          <a:xfrm>
            <a:off x="8558828" y="5529999"/>
            <a:ext cx="2526982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১৫০০ মিলিলিটার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1EFFF30-B07D-40A1-8DC2-9B5644D6AEF4}"/>
              </a:ext>
            </a:extLst>
          </p:cNvPr>
          <p:cNvSpPr txBox="1"/>
          <p:nvPr/>
        </p:nvSpPr>
        <p:spPr>
          <a:xfrm>
            <a:off x="8554793" y="6186862"/>
            <a:ext cx="2504123" cy="52322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১৫০০ ঘনসেন্টিমিটার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9BE89D2C-91D0-4FAC-A9CC-25E815A3D0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662" t="-3714" r="-11954" b="-3408"/>
          <a:stretch/>
        </p:blipFill>
        <p:spPr bwMode="auto">
          <a:xfrm>
            <a:off x="519953" y="936812"/>
            <a:ext cx="4038600" cy="3591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657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7CB563D-AB56-4E40-B705-34ED1E23674E}"/>
              </a:ext>
            </a:extLst>
          </p:cNvPr>
          <p:cNvSpPr txBox="1"/>
          <p:nvPr/>
        </p:nvSpPr>
        <p:spPr>
          <a:xfrm>
            <a:off x="103095" y="111187"/>
            <a:ext cx="11878234" cy="11079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50867DF-B460-478E-A3E0-8FE2273A5FE1}"/>
              </a:ext>
            </a:extLst>
          </p:cNvPr>
          <p:cNvSpPr txBox="1"/>
          <p:nvPr/>
        </p:nvSpPr>
        <p:spPr>
          <a:xfrm>
            <a:off x="372034" y="4410635"/>
            <a:ext cx="11819965" cy="227255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একটি ফিলিং স্টেশনে দৈনিক ১২০০ লিটার ডিজেল ও ২০০০ লিটার পেট্রোল বিক্রয় হয়। প্রতি লিটার পেট্রোল ৯৫ টাকা এবং ডিজেল ৮০ টাকা ।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ক. দৈনিক কত লিটার তেল বিক্রয় হয়?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খ. দৈনিক কত টাকা বিক্রয় হয়?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গ. ডিজেল থেকে কত টাকা কম বিক্রয়মূল্য পাওয়া গেল?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8928B7C-5969-46B9-ADCA-E09107EE7F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49270" y="1370035"/>
            <a:ext cx="4437529" cy="29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004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3948" y="159669"/>
            <a:ext cx="6449678" cy="64496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944978"/>
            <a:ext cx="8482263" cy="191302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115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16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88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458</TotalTime>
  <Words>561</Words>
  <Application>Microsoft Office PowerPoint</Application>
  <PresentationFormat>Custom</PresentationFormat>
  <Paragraphs>100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Facet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JS COMPUTER</dc:creator>
  <cp:lastModifiedBy>ALL TEACHER COMPUTER</cp:lastModifiedBy>
  <cp:revision>143</cp:revision>
  <dcterms:created xsi:type="dcterms:W3CDTF">2019-04-23T16:19:07Z</dcterms:created>
  <dcterms:modified xsi:type="dcterms:W3CDTF">2019-10-17T04:03:37Z</dcterms:modified>
</cp:coreProperties>
</file>