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2" r:id="rId10"/>
    <p:sldId id="266" r:id="rId11"/>
    <p:sldId id="274" r:id="rId12"/>
    <p:sldId id="270" r:id="rId13"/>
    <p:sldId id="268" r:id="rId14"/>
    <p:sldId id="269" r:id="rId15"/>
    <p:sldId id="275" r:id="rId16"/>
    <p:sldId id="267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dyRingedAnt-smal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0"/>
            <a:ext cx="86868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3400" y="609600"/>
            <a:ext cx="8077200" cy="5867400"/>
          </a:xfrm>
          <a:prstGeom prst="rect">
            <a:avLst/>
          </a:prstGeom>
        </p:spPr>
        <p:txBody>
          <a:bodyPr wrap="none">
            <a:prstTxWarp prst="textWave1">
              <a:avLst>
                <a:gd name="adj1" fmla="val 15663"/>
                <a:gd name="adj2" fmla="val 1534"/>
              </a:avLst>
            </a:prstTxWarp>
            <a:spAutoFit/>
          </a:bodyPr>
          <a:lstStyle/>
          <a:p>
            <a:r>
              <a:rPr lang="en-US" sz="13800" dirty="0" smtClean="0">
                <a:ln w="38100">
                  <a:solidFill>
                    <a:srgbClr val="C00000"/>
                  </a:solidFill>
                </a:ln>
                <a:blipFill>
                  <a:blip r:embed="rId3"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3800" dirty="0">
              <a:ln w="38100">
                <a:solidFill>
                  <a:srgbClr val="C00000"/>
                </a:solidFill>
              </a:ln>
              <a:blipFill>
                <a:blip r:embed="rId3"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52400" y="228600"/>
            <a:ext cx="8839200" cy="6477000"/>
          </a:xfrm>
          <a:prstGeom prst="bevel">
            <a:avLst>
              <a:gd name="adj" fmla="val 3878"/>
            </a:avLst>
          </a:pr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3810000"/>
            <a:ext cx="3429000" cy="2400300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রোকসানা ইয়াসমিন</a:t>
            </a:r>
          </a:p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bn-IN" sz="2800" b="1" baseline="0" dirty="0" smtClean="0"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pPr algn="ctr"/>
            <a:r>
              <a:rPr lang="bn-IN" sz="2400" baseline="0" dirty="0" smtClean="0">
                <a:latin typeface="NikoshBAN" pitchFamily="2" charset="0"/>
                <a:cs typeface="NikoshBAN" pitchFamily="2" charset="0"/>
              </a:rPr>
              <a:t>মল্লিকপুর মডেল সরকারি প্রাথমিক বিদ্যালয়,</a:t>
            </a:r>
          </a:p>
          <a:p>
            <a:pPr algn="ctr"/>
            <a:r>
              <a:rPr lang="bn-IN" sz="2400" baseline="0" dirty="0" smtClean="0">
                <a:latin typeface="NikoshBAN" pitchFamily="2" charset="0"/>
                <a:cs typeface="NikoshBAN" pitchFamily="2" charset="0"/>
              </a:rPr>
              <a:t>সুনামগঞ্জ সদর, সুনামগঞ্জ।</a:t>
            </a:r>
            <a:endParaRPr lang="en-US" sz="2400" baseline="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ID: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rukshanayasmin</a:t>
            </a:r>
            <a:r>
              <a:rPr lang="bn-IN" sz="2400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10200" y="3810000"/>
            <a:ext cx="3048000" cy="2400300"/>
          </a:xfrm>
          <a:prstGeom prst="rect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IN" sz="3200" b="1" baseline="0" dirty="0" smtClean="0">
                <a:latin typeface="NikoshBAN" pitchFamily="2" charset="0"/>
                <a:cs typeface="NikoshBAN" pitchFamily="2" charset="0"/>
              </a:rPr>
              <a:t> চতুর্থ</a:t>
            </a:r>
          </a:p>
          <a:p>
            <a:pPr algn="ctr"/>
            <a:r>
              <a:rPr lang="bn-IN" sz="3200" b="1" baseline="0" dirty="0" smtClean="0">
                <a:latin typeface="NikoshBAN" pitchFamily="2" charset="0"/>
                <a:cs typeface="NikoshBAN" pitchFamily="2" charset="0"/>
              </a:rPr>
              <a:t>বিষয়ঃ বাংলা</a:t>
            </a:r>
          </a:p>
          <a:p>
            <a:pPr algn="ctr"/>
            <a:r>
              <a:rPr lang="bn-IN" sz="2800" b="1" baseline="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পাঠঃ ঘুরে আসি সোনারগাঁও </a:t>
            </a:r>
          </a:p>
          <a:p>
            <a:pPr algn="ctr"/>
            <a:r>
              <a:rPr lang="bn-IN" sz="3200" b="1" baseline="0" dirty="0" smtClean="0">
                <a:latin typeface="NikoshBAN" pitchFamily="2" charset="0"/>
                <a:cs typeface="NikoshBAN" pitchFamily="2" charset="0"/>
              </a:rPr>
              <a:t>শিক্ষার্থীঃ ৫৫ জন</a:t>
            </a:r>
          </a:p>
          <a:p>
            <a:pPr algn="ctr"/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419600" y="762000"/>
            <a:ext cx="508000" cy="4800600"/>
            <a:chOff x="2743200" y="1067594"/>
            <a:chExt cx="153194" cy="2666206"/>
          </a:xfrm>
        </p:grpSpPr>
        <p:cxnSp>
          <p:nvCxnSpPr>
            <p:cNvPr id="6" name="Straight Arrow Connector 5"/>
            <p:cNvCxnSpPr/>
            <p:nvPr/>
          </p:nvCxnSpPr>
          <p:spPr>
            <a:xfrm rot="5400000">
              <a:off x="1753394" y="2057400"/>
              <a:ext cx="1980406" cy="794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rot="5400000">
              <a:off x="1829594" y="2362200"/>
              <a:ext cx="1980406" cy="794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5400000">
              <a:off x="1829594" y="2667000"/>
              <a:ext cx="2132806" cy="794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9" name="Picture 8" descr="20171009_120241.jpg"/>
          <p:cNvPicPr>
            <a:picLocks noChangeAspect="1"/>
          </p:cNvPicPr>
          <p:nvPr/>
        </p:nvPicPr>
        <p:blipFill>
          <a:blip r:embed="rId2" cstate="print"/>
          <a:srcRect l="20833" t="8025" r="40278" b="20370"/>
          <a:stretch>
            <a:fillRect/>
          </a:stretch>
        </p:blipFill>
        <p:spPr>
          <a:xfrm>
            <a:off x="860966" y="762000"/>
            <a:ext cx="3076033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maxresdefault.jpg"/>
          <p:cNvPicPr>
            <a:picLocks noChangeAspect="1"/>
          </p:cNvPicPr>
          <p:nvPr/>
        </p:nvPicPr>
        <p:blipFill>
          <a:blip r:embed="rId3"/>
          <a:srcRect l="76389" t="3086" r="1389" b="40123"/>
          <a:stretch>
            <a:fillRect/>
          </a:stretch>
        </p:blipFill>
        <p:spPr>
          <a:xfrm>
            <a:off x="5715000" y="533400"/>
            <a:ext cx="2489198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859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3000">
        <p15:prstTrans prst="curtains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/>
          </p:cNvSpPr>
          <p:nvPr/>
        </p:nvSpPr>
        <p:spPr>
          <a:xfrm>
            <a:off x="0" y="0"/>
            <a:ext cx="9144000" cy="990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এক নজরে জেনে নেই সোনারগাঁও এর ভৌগলিক অবস্থান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3" name="Picture 2" descr="narayanganj-ma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43000"/>
            <a:ext cx="7543800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5943600"/>
            <a:ext cx="91440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সোনারগাঁও ম্যাপ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24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5000">
        <p15:prstTrans prst="pageCurlDouble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71014_1557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381000"/>
            <a:ext cx="40386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images (1).jpg"/>
          <p:cNvPicPr>
            <a:picLocks noChangeAspect="1"/>
          </p:cNvPicPr>
          <p:nvPr/>
        </p:nvPicPr>
        <p:blipFill>
          <a:blip r:embed="rId3"/>
          <a:srcRect l="9273" r="6364" b="15027"/>
          <a:stretch>
            <a:fillRect/>
          </a:stretch>
        </p:blipFill>
        <p:spPr>
          <a:xfrm>
            <a:off x="457200" y="381000"/>
            <a:ext cx="41910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1524000" y="5410200"/>
            <a:ext cx="5410200" cy="838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সোনারগাঁও এর কিছু</a:t>
            </a:r>
            <a:r>
              <a:rPr lang="bn-IN" sz="2800" baseline="0" dirty="0" smtClean="0">
                <a:latin typeface="NikoshBAN" pitchFamily="2" charset="0"/>
                <a:cs typeface="NikoshBAN" pitchFamily="2" charset="0"/>
              </a:rPr>
              <a:t> চিত্র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71014_1544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762000"/>
            <a:ext cx="3657600" cy="434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04800" y="5562600"/>
            <a:ext cx="8534400" cy="6858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indent="0" algn="ctr" defTabSz="574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marR="0" indent="0" algn="ctr" defTabSz="574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সোনারগাঁও এর কিছু</a:t>
            </a:r>
            <a:r>
              <a:rPr lang="bn-IN" sz="3600" baseline="0" dirty="0" smtClean="0">
                <a:latin typeface="NikoshBAN" pitchFamily="2" charset="0"/>
                <a:cs typeface="NikoshBAN" pitchFamily="2" charset="0"/>
              </a:rPr>
              <a:t> চিত্র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62000"/>
            <a:ext cx="3743325" cy="434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000">
        <p15:prstTrans prst="fracture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52400"/>
            <a:ext cx="8001000" cy="117087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Wave1">
              <a:avLst>
                <a:gd name="adj1" fmla="val 12500"/>
                <a:gd name="adj2" fmla="val -1764"/>
              </a:avLst>
            </a:prstTxWarp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ঘোষণা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ownload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1752600"/>
            <a:ext cx="2667000" cy="416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752600"/>
            <a:ext cx="2819400" cy="4166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ages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17" y="1722696"/>
            <a:ext cx="2819400" cy="4196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667000" y="6025805"/>
            <a:ext cx="4038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বলত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এগুলো কিসের ছবি?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09599"/>
            <a:ext cx="2667000" cy="44586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images (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0" y="609599"/>
            <a:ext cx="2959100" cy="44677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images (6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500" y="609599"/>
            <a:ext cx="2806700" cy="44196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2667000" y="5410200"/>
            <a:ext cx="4648200" cy="60960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সোনারগাঁও এর বিভিন্ন চিত্র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14600" y="457200"/>
            <a:ext cx="3962400" cy="685800"/>
          </a:xfrm>
          <a:prstGeom prst="roundRect">
            <a:avLst>
              <a:gd name="adj" fmla="val 50000"/>
            </a:avLst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আমাদের আজকের পাঠঃ</a:t>
            </a:r>
            <a:r>
              <a:rPr lang="bn-IN" sz="3200" b="1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514600" y="1371600"/>
            <a:ext cx="4267200" cy="685800"/>
          </a:xfrm>
          <a:prstGeom prst="roundRect">
            <a:avLst>
              <a:gd name="adj" fmla="val 50000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u="sng" baseline="0" dirty="0" smtClean="0">
                <a:latin typeface="NikoshBAN" pitchFamily="2" charset="0"/>
                <a:cs typeface="NikoshBAN" pitchFamily="2" charset="0"/>
              </a:rPr>
              <a:t>ঘুরে আসি সোনারগাঁও </a:t>
            </a:r>
            <a:endParaRPr lang="en-US" sz="3200" b="1" u="sng" dirty="0"/>
          </a:p>
        </p:txBody>
      </p:sp>
      <p:pic>
        <p:nvPicPr>
          <p:cNvPr id="4" name="Picture 3" descr="16118878305_c8bf121625_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09800"/>
            <a:ext cx="8153400" cy="4343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5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304800"/>
            <a:ext cx="8686800" cy="685800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3200" b="1" baseline="0" dirty="0" smtClean="0">
                <a:latin typeface="NikoshBAN" pitchFamily="2" charset="0"/>
                <a:cs typeface="NikoshBAN" pitchFamily="2" charset="0"/>
              </a:rPr>
              <a:t>ফলঃ  এই পাঠ শেষে শিক্ষার্থীরা শিখবে…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219200"/>
            <a:ext cx="8763000" cy="5410200"/>
          </a:xfrm>
          <a:prstGeom prst="roundRect">
            <a:avLst>
              <a:gd name="adj" fmla="val 12373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en-GB" sz="3600" b="1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শোনাঃ</a:t>
            </a:r>
            <a:r>
              <a:rPr lang="bn-IN" sz="3600" b="1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১.১.১। যুক্তব্যঞ্জন সহযোগে গঠিত </a:t>
            </a:r>
            <a:r>
              <a:rPr lang="en-US" sz="3200" baseline="0" dirty="0" smtClean="0">
                <a:latin typeface="NikoshBAN" pitchFamily="2" charset="0"/>
                <a:cs typeface="NikoshBAN" pitchFamily="2" charset="0"/>
              </a:rPr>
              <a:t>শ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ব্দ শুনে বুঝতে পারবে।  </a:t>
            </a:r>
            <a:r>
              <a:rPr lang="en-US" sz="3200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3200" baseline="0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১.৩.১। নির্দেশনা শুনে বুঝতে পারবে।</a:t>
            </a:r>
          </a:p>
          <a:p>
            <a:pPr algn="l"/>
            <a:r>
              <a:rPr lang="bn-IN" sz="4000" b="1" baseline="0" dirty="0" smtClean="0">
                <a:latin typeface="NikoshBAN" pitchFamily="2" charset="0"/>
                <a:cs typeface="NikoshBAN" pitchFamily="2" charset="0"/>
              </a:rPr>
              <a:t>বলাঃ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aseline="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১.২.১। যুক্তব্যঞ্জন সহযোগে তৈরি শব্দযুক্ত বাক্য স্পষ্ট ও শুদ্ধভাবে বলতে পারবে। </a:t>
            </a:r>
          </a:p>
          <a:p>
            <a:pPr algn="l"/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200" baseline="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১.৩.২। শুদ্ধ উচ্চারণে প্রশ্ন করতে ও উত্তর দিতে পারবে। </a:t>
            </a:r>
          </a:p>
          <a:p>
            <a:pPr algn="l"/>
            <a:r>
              <a:rPr lang="bn-IN" sz="4000" b="1" baseline="0" dirty="0" smtClean="0">
                <a:latin typeface="NikoshBAN" pitchFamily="2" charset="0"/>
                <a:cs typeface="NikoshBAN" pitchFamily="2" charset="0"/>
              </a:rPr>
              <a:t>পড়াঃ</a:t>
            </a:r>
            <a:r>
              <a:rPr lang="en-US" sz="4000" b="1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১.৩.১। যুক্তব্যঞ্জন  সংবলিত শব্দ পড়তে পারবে। </a:t>
            </a:r>
          </a:p>
          <a:p>
            <a:pPr algn="l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১.৫.২। বিরামচিহ্ন দেখে সাবলীলভাবে অনুচ্ছেদ পড়তে পারবে। </a:t>
            </a:r>
          </a:p>
          <a:p>
            <a:pPr algn="l"/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200" baseline="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২.৪.১। গল্প পড়তে পারবে। </a:t>
            </a:r>
            <a:endParaRPr lang="bn-IN" sz="2400" baseline="0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</a:t>
            </a:r>
            <a:endParaRPr lang="bn-IN" sz="2400" baseline="0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bn-IN" sz="2400" baseline="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400" baseline="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457200" y="228600"/>
            <a:ext cx="3962400" cy="838200"/>
          </a:xfrm>
          <a:prstGeom prst="cube">
            <a:avLst>
              <a:gd name="adj" fmla="val 13352"/>
            </a:avLst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bn-IN" sz="4800" b="1" baseline="0" dirty="0" smtClean="0">
                <a:latin typeface="NikoshBAN" pitchFamily="2" charset="0"/>
                <a:cs typeface="NikoshBAN" pitchFamily="2" charset="0"/>
              </a:rPr>
              <a:t> বই পড়ি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left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43" y="1066800"/>
            <a:ext cx="7297057" cy="3352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Rounded Rectangle 5"/>
          <p:cNvSpPr/>
          <p:nvPr/>
        </p:nvSpPr>
        <p:spPr>
          <a:xfrm>
            <a:off x="2667000" y="4572000"/>
            <a:ext cx="6248400" cy="14478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2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বাংলা বই এর ৭৮ পৃষ্ঠা খোল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, </a:t>
            </a:r>
          </a:p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“জানুয়ারির মাঝামাঝি...... একটু গেলেই সোনারগাঁও।”  </a:t>
            </a:r>
          </a:p>
          <a:p>
            <a:pPr algn="ctr"/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iphy (2)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600200"/>
            <a:ext cx="6705600" cy="46481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50000"/>
            </a:avLst>
          </a:prstGeom>
          <a:ln>
            <a:solidFill>
              <a:srgbClr val="00B0F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bn-IN" sz="7200" baseline="0" dirty="0" smtClean="0">
                <a:latin typeface="NikoshBAN" pitchFamily="2" charset="0"/>
                <a:cs typeface="NikoshBAN" pitchFamily="2" charset="0"/>
              </a:rPr>
              <a:t> পাঠ...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rippl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0" y="152400"/>
            <a:ext cx="4267200" cy="914400"/>
          </a:xfrm>
          <a:prstGeom prst="roundRect">
            <a:avLst>
              <a:gd name="adj" fmla="val 5000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bn-IN" sz="4000" baseline="0" dirty="0" smtClean="0">
                <a:latin typeface="NikoshBAN" pitchFamily="2" charset="0"/>
                <a:cs typeface="NikoshBAN" pitchFamily="2" charset="0"/>
              </a:rPr>
              <a:t> কাজ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6-163613_student-reading-clipart-kisspng-student-reading-clip-transparent.png.jpg"/>
          <p:cNvPicPr>
            <a:picLocks noChangeAspect="1"/>
          </p:cNvPicPr>
          <p:nvPr/>
        </p:nvPicPr>
        <p:blipFill>
          <a:blip r:embed="rId2" cstate="print"/>
          <a:srcRect r="15871" b="13333"/>
          <a:stretch>
            <a:fillRect/>
          </a:stretch>
        </p:blipFill>
        <p:spPr>
          <a:xfrm>
            <a:off x="1066800" y="1295400"/>
            <a:ext cx="6858000" cy="3505200"/>
          </a:xfrm>
          <a:prstGeom prst="roundRect">
            <a:avLst>
              <a:gd name="adj" fmla="val 2435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ounded Rectangle 3"/>
          <p:cNvSpPr/>
          <p:nvPr/>
        </p:nvSpPr>
        <p:spPr>
          <a:xfrm>
            <a:off x="2514600" y="5181600"/>
            <a:ext cx="4191000" cy="685800"/>
          </a:xfrm>
          <a:prstGeom prst="roundRect">
            <a:avLst>
              <a:gd name="adj" fmla="val 354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পাঠ্যাংশটুকু</a:t>
            </a:r>
            <a:r>
              <a:rPr lang="bn-IN" sz="2800" baseline="0" dirty="0" smtClean="0">
                <a:latin typeface="NikoshBAN" pitchFamily="2" charset="0"/>
                <a:cs typeface="NikoshBAN" pitchFamily="2" charset="0"/>
              </a:rPr>
              <a:t> মনযোগ সহকারে পড়।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000">
        <p15:prstTrans prst="peelOff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28600" y="1371600"/>
            <a:ext cx="6172200" cy="4495800"/>
            <a:chOff x="381000" y="1295400"/>
            <a:chExt cx="4724400" cy="2590800"/>
          </a:xfrm>
        </p:grpSpPr>
        <p:pic>
          <p:nvPicPr>
            <p:cNvPr id="8" name="Picture 7" descr="classroom-png-7.png"/>
            <p:cNvPicPr>
              <a:picLocks noChangeAspect="1"/>
            </p:cNvPicPr>
            <p:nvPr/>
          </p:nvPicPr>
          <p:blipFill>
            <a:blip r:embed="rId2"/>
            <a:srcRect r="28347"/>
            <a:stretch>
              <a:fillRect/>
            </a:stretch>
          </p:blipFill>
          <p:spPr>
            <a:xfrm>
              <a:off x="381000" y="1295400"/>
              <a:ext cx="4724400" cy="25908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209800" y="1524000"/>
              <a:ext cx="24785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itchFamily="2" charset="0"/>
                  <a:cs typeface="NikoshBAN" pitchFamily="2" charset="0"/>
                </a:rPr>
                <a:t>যুক্তবর্ণ</a:t>
              </a:r>
              <a:r>
                <a:rPr lang="bn-IN" sz="2800" b="1" baseline="0" dirty="0" smtClean="0">
                  <a:latin typeface="NikoshBAN" pitchFamily="2" charset="0"/>
                  <a:cs typeface="NikoshBAN" pitchFamily="2" charset="0"/>
                </a:rPr>
                <a:t> ভেঙ্গে লেখ...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1066800" y="228600"/>
            <a:ext cx="5791200" cy="762000"/>
          </a:xfrm>
          <a:prstGeom prst="roundRect">
            <a:avLst>
              <a:gd name="adj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aseline="0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gallery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304800"/>
            <a:ext cx="3657600" cy="9144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যুক্তবর্ণ শিখি...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4400" y="1676400"/>
            <a:ext cx="4495800" cy="838200"/>
          </a:xfrm>
          <a:prstGeom prst="roundRect">
            <a:avLst>
              <a:gd name="adj" fmla="val 4722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স্কু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ল= </a:t>
            </a:r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স্ক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স+ক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581400" y="3581400"/>
            <a:ext cx="4724400" cy="9906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উ</a:t>
            </a:r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ল্লা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স= </a:t>
            </a:r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ল্ল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ল+ল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0" y="5486400"/>
            <a:ext cx="5105400" cy="8382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চি</a:t>
            </a:r>
            <a:r>
              <a:rPr lang="bn-IN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ন্তা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bn-IN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ন্ত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ন+ত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downloa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876800"/>
            <a:ext cx="2057400" cy="1676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7" name="Picture 6" descr="dow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590800"/>
            <a:ext cx="2286000" cy="228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8" name="Picture 7" descr="download (3).jpg"/>
          <p:cNvPicPr>
            <a:picLocks noChangeAspect="1"/>
          </p:cNvPicPr>
          <p:nvPr/>
        </p:nvPicPr>
        <p:blipFill>
          <a:blip r:embed="rId4"/>
          <a:srcRect t="14286"/>
          <a:stretch>
            <a:fillRect/>
          </a:stretch>
        </p:blipFill>
        <p:spPr>
          <a:xfrm>
            <a:off x="5867400" y="914400"/>
            <a:ext cx="2590800" cy="2133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9" name="Frame 8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000">
        <p14:prism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ages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828800"/>
            <a:ext cx="3733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prstGeom prst="roundRect">
            <a:avLst>
              <a:gd name="adj" fmla="val 50000"/>
            </a:avLst>
          </a:prstGeom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5" descr="images (3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05000"/>
            <a:ext cx="4114800" cy="3657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1" name="Group 10"/>
          <p:cNvGrpSpPr/>
          <p:nvPr/>
        </p:nvGrpSpPr>
        <p:grpSpPr>
          <a:xfrm>
            <a:off x="4419600" y="1447800"/>
            <a:ext cx="457200" cy="5257800"/>
            <a:chOff x="4419600" y="1447800"/>
            <a:chExt cx="457200" cy="5257800"/>
          </a:xfrm>
        </p:grpSpPr>
        <p:sp>
          <p:nvSpPr>
            <p:cNvPr id="8" name="Rounded Rectangle 7"/>
            <p:cNvSpPr/>
            <p:nvPr/>
          </p:nvSpPr>
          <p:spPr>
            <a:xfrm>
              <a:off x="4419600" y="1447800"/>
              <a:ext cx="152400" cy="5105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572000" y="1524000"/>
              <a:ext cx="152400" cy="5105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724400" y="1600200"/>
              <a:ext cx="152400" cy="5105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228600" y="5638800"/>
            <a:ext cx="3962400" cy="9144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শাপলা দলের কাজঃ নতুন শব্দ খোঁজে বের করো।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81600" y="5638800"/>
            <a:ext cx="3657600" cy="9144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জবা দলের কাজঃ নতুন শব্দের অর্থ লেখো।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ame 1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chemeClr val="accent1">
                <a:lumMod val="5000"/>
                <a:lumOff val="95000"/>
              </a:schemeClr>
            </a:gs>
            <a:gs pos="47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0" y="0"/>
            <a:ext cx="9144000" cy="6858000"/>
            <a:chOff x="228600" y="152400"/>
            <a:chExt cx="5029200" cy="4191000"/>
          </a:xfrm>
          <a:solidFill>
            <a:schemeClr val="bg1"/>
          </a:solidFill>
        </p:grpSpPr>
        <p:sp>
          <p:nvSpPr>
            <p:cNvPr id="3" name="Rectangle 2"/>
            <p:cNvSpPr/>
            <p:nvPr/>
          </p:nvSpPr>
          <p:spPr>
            <a:xfrm>
              <a:off x="228600" y="152400"/>
              <a:ext cx="5029200" cy="4191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381000" y="304800"/>
              <a:ext cx="4724400" cy="3810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2286000" y="381000"/>
            <a:ext cx="3810000" cy="68580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নতুন শব্দ</a:t>
            </a:r>
            <a:r>
              <a:rPr lang="bn-IN" sz="3200" b="1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খুঁ</a:t>
            </a:r>
            <a:r>
              <a:rPr lang="bn-IN" sz="3200" b="1" baseline="0" dirty="0" smtClean="0">
                <a:latin typeface="NikoshBAN" pitchFamily="2" charset="0"/>
                <a:cs typeface="NikoshBAN" pitchFamily="2" charset="0"/>
              </a:rPr>
              <a:t>জে বের কর...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600" y="2057400"/>
            <a:ext cx="1981200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সুশৃঙ্খল</a:t>
            </a:r>
            <a:r>
              <a:rPr lang="bn-IN" sz="320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3581400"/>
            <a:ext cx="1981200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ম্যাপ</a:t>
            </a:r>
            <a:r>
              <a:rPr lang="bn-IN" sz="3600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85800" y="5181600"/>
            <a:ext cx="2209800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কাচপুর ব্রিজ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324600" y="1981200"/>
            <a:ext cx="1905000" cy="1066800"/>
          </a:xfrm>
          <a:prstGeom prst="roundRect">
            <a:avLst>
              <a:gd name="adj" fmla="val 4791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সুনিয়ন্ত্রিত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324600" y="3657600"/>
            <a:ext cx="1981200" cy="7620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মানচিত্র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400800" y="5181600"/>
            <a:ext cx="2133600" cy="8382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কাচপুর সেতু</a:t>
            </a:r>
            <a:r>
              <a:rPr lang="bn-IN" sz="3200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narayanganj-ma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3352800"/>
            <a:ext cx="2133600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discipline.png"/>
          <p:cNvPicPr>
            <a:picLocks noChangeAspect="1"/>
          </p:cNvPicPr>
          <p:nvPr/>
        </p:nvPicPr>
        <p:blipFill>
          <a:blip r:embed="rId3"/>
          <a:srcRect l="12800" t="20000" b="38000"/>
          <a:stretch>
            <a:fillRect/>
          </a:stretch>
        </p:blipFill>
        <p:spPr>
          <a:xfrm>
            <a:off x="3429000" y="2133600"/>
            <a:ext cx="2057400" cy="838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Picture 15" descr="hqdefault.jpg"/>
          <p:cNvPicPr>
            <a:picLocks noChangeAspect="1"/>
          </p:cNvPicPr>
          <p:nvPr/>
        </p:nvPicPr>
        <p:blipFill>
          <a:blip r:embed="rId4"/>
          <a:srcRect l="16667" t="32222" b="30000"/>
          <a:stretch>
            <a:fillRect/>
          </a:stretch>
        </p:blipFill>
        <p:spPr>
          <a:xfrm>
            <a:off x="3657600" y="5181600"/>
            <a:ext cx="1828800" cy="1066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7" name="Frame 1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Picture 20" descr="narayanganj-map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3352800"/>
            <a:ext cx="2133600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conveyor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0" y="0"/>
            <a:ext cx="5791200" cy="1600200"/>
          </a:xfrm>
          <a:prstGeom prst="flowChartMultidocument">
            <a:avLst/>
          </a:prstGeom>
          <a:ln w="38100">
            <a:solidFill>
              <a:srgbClr val="FF66FF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Wave1">
              <a:avLst>
                <a:gd name="adj1" fmla="val 0"/>
                <a:gd name="adj2" fmla="val -409"/>
              </a:avLst>
            </a:prstTxWarp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 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5800" y="1905000"/>
            <a:ext cx="5867400" cy="2971800"/>
          </a:xfrm>
          <a:prstGeom prst="roundRect">
            <a:avLst>
              <a:gd name="adj" fmla="val 3134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Clr>
                <a:srgbClr val="C00000"/>
              </a:buClr>
              <a:buFont typeface="Wingdings" pitchFamily="2" charset="2"/>
              <a:buChar char="v"/>
            </a:pP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গল্পটির নাম কি ছিল?</a:t>
            </a:r>
          </a:p>
          <a:p>
            <a:pPr algn="l">
              <a:buClr>
                <a:srgbClr val="C00000"/>
              </a:buClr>
              <a:buFont typeface="Wingdings" pitchFamily="2" charset="2"/>
              <a:buChar char="v"/>
            </a:pPr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গল্পটি</a:t>
            </a:r>
            <a:r>
              <a:rPr lang="bn-IN" sz="400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কি নিয়ে লেখা? </a:t>
            </a:r>
          </a:p>
          <a:p>
            <a:pPr lvl="0" algn="l">
              <a:buClr>
                <a:srgbClr val="C00000"/>
              </a:buClr>
              <a:buFont typeface="Wingdings" pitchFamily="2" charset="2"/>
              <a:buChar char="v"/>
            </a:pPr>
            <a:r>
              <a:rPr lang="bn-IN" sz="4000" baseline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এই অংশটুকু রিডিং পড়? 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Internal Storage 1"/>
          <p:cNvSpPr/>
          <p:nvPr/>
        </p:nvSpPr>
        <p:spPr>
          <a:xfrm>
            <a:off x="457200" y="152400"/>
            <a:ext cx="5562600" cy="914400"/>
          </a:xfrm>
          <a:prstGeom prst="flowChartInternalStorag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3962400" y="1295400"/>
            <a:ext cx="4953000" cy="5257800"/>
            <a:chOff x="3962400" y="1295400"/>
            <a:chExt cx="4953000" cy="5257800"/>
          </a:xfrm>
        </p:grpSpPr>
        <p:sp>
          <p:nvSpPr>
            <p:cNvPr id="6" name="Cube 5"/>
            <p:cNvSpPr/>
            <p:nvPr/>
          </p:nvSpPr>
          <p:spPr>
            <a:xfrm>
              <a:off x="3962400" y="1295400"/>
              <a:ext cx="4495800" cy="4800600"/>
            </a:xfrm>
            <a:prstGeom prst="cube">
              <a:avLst>
                <a:gd name="adj" fmla="val 8280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ube 6"/>
            <p:cNvSpPr/>
            <p:nvPr/>
          </p:nvSpPr>
          <p:spPr>
            <a:xfrm>
              <a:off x="4114800" y="1447800"/>
              <a:ext cx="4495800" cy="4800600"/>
            </a:xfrm>
            <a:prstGeom prst="cube">
              <a:avLst>
                <a:gd name="adj" fmla="val 8280"/>
              </a:avLst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ube 7"/>
            <p:cNvSpPr/>
            <p:nvPr/>
          </p:nvSpPr>
          <p:spPr>
            <a:xfrm>
              <a:off x="4267200" y="1600200"/>
              <a:ext cx="4495800" cy="4800600"/>
            </a:xfrm>
            <a:prstGeom prst="cube">
              <a:avLst>
                <a:gd name="adj" fmla="val 8280"/>
              </a:avLst>
            </a:pr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ube 8"/>
            <p:cNvSpPr/>
            <p:nvPr/>
          </p:nvSpPr>
          <p:spPr>
            <a:xfrm>
              <a:off x="4419600" y="1752600"/>
              <a:ext cx="4495800" cy="4800600"/>
            </a:xfrm>
            <a:prstGeom prst="cube">
              <a:avLst>
                <a:gd name="adj" fmla="val 828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IN" sz="4800" b="1" dirty="0" smtClean="0">
                  <a:latin typeface="NikoshBAN" pitchFamily="2" charset="0"/>
                  <a:cs typeface="NikoshBAN" pitchFamily="2" charset="0"/>
                </a:rPr>
                <a:t>এই পাঠের যে অংশটুকু পড়ালাম তা বাড়িতে গিয়ে মনযোগ সহকারে পড়বে। </a:t>
              </a:r>
              <a:endParaRPr lang="en-US" sz="48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1" name="Picture 10" descr="images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71600"/>
            <a:ext cx="3581400" cy="5181600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rippl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8534400" cy="609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6255" y="304799"/>
            <a:ext cx="8017163" cy="554181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en-US" sz="13800" b="1" dirty="0" smtClean="0">
                <a:ln w="3810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n w="38100">
                <a:solidFill>
                  <a:srgbClr val="C00000"/>
                </a:solidFill>
              </a:ln>
              <a:blipFill>
                <a:blip r:embed="rId2"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055" y="609599"/>
            <a:ext cx="8017163" cy="554181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en-US" sz="13800" b="1" dirty="0" smtClean="0">
                <a:ln w="3810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n w="38100">
                <a:solidFill>
                  <a:srgbClr val="C00000"/>
                </a:solidFill>
              </a:ln>
              <a:blipFill>
                <a:blip r:embed="rId2"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3455" y="761999"/>
            <a:ext cx="8017163" cy="554181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en-US" sz="13800" b="1" dirty="0" smtClean="0">
                <a:ln w="3810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n w="38100">
                <a:solidFill>
                  <a:srgbClr val="C00000"/>
                </a:solidFill>
              </a:ln>
              <a:blipFill>
                <a:blip r:embed="rId2"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685800"/>
            <a:ext cx="8017163" cy="554181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Deflate">
              <a:avLst/>
            </a:prstTxWarp>
          </a:bodyPr>
          <a:lstStyle/>
          <a:p>
            <a:pPr algn="ctr"/>
            <a:r>
              <a:rPr lang="en-US" sz="13800" b="1" dirty="0" smtClean="0">
                <a:ln w="38100">
                  <a:solidFill>
                    <a:srgbClr val="C00000"/>
                  </a:solidFill>
                </a:ln>
                <a:blipFill>
                  <a:blip r:embed="rId2"/>
                  <a:stretch>
                    <a:fillRect/>
                  </a:stretch>
                </a:blip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n w="38100">
                <a:solidFill>
                  <a:srgbClr val="C00000"/>
                </a:solidFill>
              </a:ln>
              <a:blipFill>
                <a:blip r:embed="rId2"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30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5000">
        <p14:glitter pattern="hexago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268</Words>
  <Application>Microsoft Office PowerPoint</Application>
  <PresentationFormat>On-screen Show (4:3)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আদর্শ পাঠ...</vt:lpstr>
      <vt:lpstr>PowerPoint Presentation</vt:lpstr>
      <vt:lpstr>PowerPoint Presentation</vt:lpstr>
      <vt:lpstr>PowerPoint Presentation</vt:lpstr>
      <vt:lpstr>দলগত কাজ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ICTS</dc:creator>
  <cp:lastModifiedBy>Rukshana Yasmin</cp:lastModifiedBy>
  <cp:revision>88</cp:revision>
  <dcterms:created xsi:type="dcterms:W3CDTF">2006-08-16T00:00:00Z</dcterms:created>
  <dcterms:modified xsi:type="dcterms:W3CDTF">2019-10-17T17:36:44Z</dcterms:modified>
</cp:coreProperties>
</file>