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sldIdLst>
    <p:sldId id="288" r:id="rId3"/>
    <p:sldId id="289" r:id="rId4"/>
    <p:sldId id="309" r:id="rId5"/>
    <p:sldId id="302" r:id="rId6"/>
    <p:sldId id="294" r:id="rId7"/>
    <p:sldId id="303" r:id="rId8"/>
    <p:sldId id="306" r:id="rId9"/>
    <p:sldId id="310" r:id="rId10"/>
    <p:sldId id="304" r:id="rId11"/>
    <p:sldId id="307" r:id="rId12"/>
    <p:sldId id="299" r:id="rId13"/>
    <p:sldId id="300" r:id="rId14"/>
    <p:sldId id="301" r:id="rId15"/>
    <p:sldId id="271" r:id="rId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6600"/>
    <a:srgbClr val="FAFAFA"/>
    <a:srgbClr val="FF0000"/>
    <a:srgbClr val="FF0066"/>
    <a:srgbClr val="D3E2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64" autoAdjust="0"/>
  </p:normalViewPr>
  <p:slideViewPr>
    <p:cSldViewPr>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C1F3A5-6328-4FB2-B3AA-3E75E4A27087}" type="slidenum">
              <a:rPr lang="en-US" smtClean="0"/>
              <a:pPr/>
              <a:t>‹#›</a:t>
            </a:fld>
            <a:endParaRPr lang="en-US"/>
          </a:p>
        </p:txBody>
      </p:sp>
    </p:spTree>
    <p:extLst>
      <p:ext uri="{BB962C8B-B14F-4D97-AF65-F5344CB8AC3E}">
        <p14:creationId xmlns:p14="http://schemas.microsoft.com/office/powerpoint/2010/main" val="3096884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79D6A-A49E-401E-B625-4666FF2EA3F3}" type="slidenum">
              <a:rPr lang="en-US" smtClean="0"/>
              <a:pPr/>
              <a:t>‹#›</a:t>
            </a:fld>
            <a:endParaRPr lang="en-US"/>
          </a:p>
        </p:txBody>
      </p:sp>
    </p:spTree>
    <p:extLst>
      <p:ext uri="{BB962C8B-B14F-4D97-AF65-F5344CB8AC3E}">
        <p14:creationId xmlns:p14="http://schemas.microsoft.com/office/powerpoint/2010/main" val="2265418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B6CE24-4802-4D54-95B4-BA344B65EA85}" type="slidenum">
              <a:rPr lang="en-US" smtClean="0"/>
              <a:pPr/>
              <a:t>‹#›</a:t>
            </a:fld>
            <a:endParaRPr lang="en-US"/>
          </a:p>
        </p:txBody>
      </p:sp>
    </p:spTree>
    <p:extLst>
      <p:ext uri="{BB962C8B-B14F-4D97-AF65-F5344CB8AC3E}">
        <p14:creationId xmlns:p14="http://schemas.microsoft.com/office/powerpoint/2010/main" val="5238383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0DBC1-E759-4966-8107-C4FA0C63EC49}" type="slidenum">
              <a:rPr lang="en-US" smtClean="0"/>
              <a:pPr/>
              <a:t>‹#›</a:t>
            </a:fld>
            <a:endParaRPr lang="en-US"/>
          </a:p>
        </p:txBody>
      </p:sp>
    </p:spTree>
    <p:extLst>
      <p:ext uri="{BB962C8B-B14F-4D97-AF65-F5344CB8AC3E}">
        <p14:creationId xmlns:p14="http://schemas.microsoft.com/office/powerpoint/2010/main" val="2230539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7E1477-A04E-4867-BCD2-FFC1258259CF}" type="slidenum">
              <a:rPr lang="en-US" smtClean="0"/>
              <a:pPr/>
              <a:t>‹#›</a:t>
            </a:fld>
            <a:endParaRPr lang="en-US"/>
          </a:p>
        </p:txBody>
      </p:sp>
    </p:spTree>
    <p:extLst>
      <p:ext uri="{BB962C8B-B14F-4D97-AF65-F5344CB8AC3E}">
        <p14:creationId xmlns:p14="http://schemas.microsoft.com/office/powerpoint/2010/main" val="30089452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A0436A-392B-4C7E-94FD-D88168581C31}" type="slidenum">
              <a:rPr lang="en-US" smtClean="0"/>
              <a:pPr/>
              <a:t>‹#›</a:t>
            </a:fld>
            <a:endParaRPr lang="en-US"/>
          </a:p>
        </p:txBody>
      </p:sp>
    </p:spTree>
    <p:extLst>
      <p:ext uri="{BB962C8B-B14F-4D97-AF65-F5344CB8AC3E}">
        <p14:creationId xmlns:p14="http://schemas.microsoft.com/office/powerpoint/2010/main" val="27170365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0F960D-7E0F-4A16-8181-649AAE80A3EC}" type="slidenum">
              <a:rPr lang="en-US" smtClean="0"/>
              <a:pPr/>
              <a:t>‹#›</a:t>
            </a:fld>
            <a:endParaRPr lang="en-US"/>
          </a:p>
        </p:txBody>
      </p:sp>
    </p:spTree>
    <p:extLst>
      <p:ext uri="{BB962C8B-B14F-4D97-AF65-F5344CB8AC3E}">
        <p14:creationId xmlns:p14="http://schemas.microsoft.com/office/powerpoint/2010/main" val="29277705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14007-DB48-4964-A027-83B2317A78A8}" type="slidenum">
              <a:rPr lang="en-US" smtClean="0"/>
              <a:pPr/>
              <a:t>‹#›</a:t>
            </a:fld>
            <a:endParaRPr lang="en-US"/>
          </a:p>
        </p:txBody>
      </p:sp>
    </p:spTree>
    <p:extLst>
      <p:ext uri="{BB962C8B-B14F-4D97-AF65-F5344CB8AC3E}">
        <p14:creationId xmlns:p14="http://schemas.microsoft.com/office/powerpoint/2010/main" val="30969847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F591E4-4E99-4491-AC09-2C216BD35079}" type="slidenum">
              <a:rPr lang="en-US" smtClean="0"/>
              <a:pPr/>
              <a:t>‹#›</a:t>
            </a:fld>
            <a:endParaRPr lang="en-US"/>
          </a:p>
        </p:txBody>
      </p:sp>
    </p:spTree>
    <p:extLst>
      <p:ext uri="{BB962C8B-B14F-4D97-AF65-F5344CB8AC3E}">
        <p14:creationId xmlns:p14="http://schemas.microsoft.com/office/powerpoint/2010/main" val="376528871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538D47-1DE6-4025-B5E8-37EAC36F8DD2}" type="slidenum">
              <a:rPr lang="en-US" smtClean="0"/>
              <a:pPr/>
              <a:t>‹#›</a:t>
            </a:fld>
            <a:endParaRPr lang="en-US"/>
          </a:p>
        </p:txBody>
      </p:sp>
    </p:spTree>
    <p:extLst>
      <p:ext uri="{BB962C8B-B14F-4D97-AF65-F5344CB8AC3E}">
        <p14:creationId xmlns:p14="http://schemas.microsoft.com/office/powerpoint/2010/main" val="14820149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E6FC9-29BD-43D4-BEFA-BD4B84EAB2FB}" type="slidenum">
              <a:rPr lang="en-US" smtClean="0"/>
              <a:pPr/>
              <a:t>‹#›</a:t>
            </a:fld>
            <a:endParaRPr lang="en-US"/>
          </a:p>
        </p:txBody>
      </p:sp>
    </p:spTree>
    <p:extLst>
      <p:ext uri="{BB962C8B-B14F-4D97-AF65-F5344CB8AC3E}">
        <p14:creationId xmlns:p14="http://schemas.microsoft.com/office/powerpoint/2010/main" val="9788315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0736580" y="5334000"/>
            <a:ext cx="130302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rot="10800000">
            <a:off x="144780" y="152399"/>
            <a:ext cx="1303020" cy="1371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828C93-AB5E-45D6-9584-70B4815E1094}" type="slidenum">
              <a:rPr lang="en-US" smtClean="0"/>
              <a:pPr/>
              <a:t>‹#›</a:t>
            </a:fld>
            <a:endParaRPr lang="en-US" dirty="0"/>
          </a:p>
        </p:txBody>
      </p:sp>
      <p:sp>
        <p:nvSpPr>
          <p:cNvPr id="7" name="Frame 6"/>
          <p:cNvSpPr/>
          <p:nvPr userDrawn="1"/>
        </p:nvSpPr>
        <p:spPr>
          <a:xfrm>
            <a:off x="0" y="0"/>
            <a:ext cx="12192000" cy="6858000"/>
          </a:xfrm>
          <a:prstGeom prst="frame">
            <a:avLst>
              <a:gd name="adj1" fmla="val 2130"/>
            </a:avLst>
          </a:prstGeom>
          <a:solidFill>
            <a:srgbClr val="FF0066"/>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88309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bn.wikipedia.org/wiki/%E0%A6%97%E0%A7%8D%E0%A6%B2%E0%A7%8B%E0%A6%AC%E0%A6%BE%E0%A6%B2_%E0%A6%AA%E0%A6%9C%E0%A6%BF%E0%A6%B6%E0%A6%A8%E0%A6%BF%E0%A6%82_%E0%A6%B8%E0%A6%BF%E0%A6%B8%E0%A7%8D%E0%A6%9F%E0%A7%87%E0%A6%A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4.wmf"/></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bn.wikipedia.org/wiki/%E0%A6%AA%E0%A7%8D%E0%A6%B2%E0%A6%BE%E0%A6%B8%E0%A7%8D%E0%A6%9F%E0%A6%BF%E0%A6%95" TargetMode="External"/><Relationship Id="rId2" Type="http://schemas.openxmlformats.org/officeDocument/2006/relationships/hyperlink" Target="https://bn.wikipedia.org/wiki/%E0%A6%95%E0%A6%BE%E0%A6%81%E0%A6%9A" TargetMode="Externa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s://bn.wikipedia.org/wiki/%E0%A6%B8%E0%A7%87%E0%A6%A8%E0%A7%8D%E0%A6%B8%E0%A6%B0" TargetMode="External"/><Relationship Id="rId4" Type="http://schemas.openxmlformats.org/officeDocument/2006/relationships/hyperlink" Target="https://bn.wikipedia.org/wiki/%E0%A6%9F%E0%A7%87%E0%A6%B2%E0%A6%BF%E0%A6%AF%E0%A7%8B%E0%A6%97%E0%A6%BE%E0%A6%AF%E0%A7%8B%E0%A6%97"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903513" y="1139604"/>
            <a:ext cx="10515600" cy="5181600"/>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ও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যোগাযোগ</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প্রযুক্তি</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ক্লাসে</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সকলকে</a:t>
            </a:r>
            <a:r>
              <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80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স্বাগতম</a:t>
            </a:r>
            <a:r>
              <a:rPr lang="bn-IN"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80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2"/>
          <a:stretch>
            <a:fillRect/>
          </a:stretch>
        </p:blipFill>
        <p:spPr>
          <a:xfrm>
            <a:off x="7542709" y="332358"/>
            <a:ext cx="2952751" cy="19907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87877">
            <a:off x="196192" y="4384730"/>
            <a:ext cx="3771900" cy="1657350"/>
          </a:xfrm>
          <a:prstGeom prst="rect">
            <a:avLst/>
          </a:prstGeom>
        </p:spPr>
      </p:pic>
    </p:spTree>
    <p:extLst>
      <p:ext uri="{BB962C8B-B14F-4D97-AF65-F5344CB8AC3E}">
        <p14:creationId xmlns:p14="http://schemas.microsoft.com/office/powerpoint/2010/main" val="2515436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6259318" y="1459245"/>
            <a:ext cx="799743" cy="5074275"/>
          </a:xfrm>
          <a:prstGeom prst="rect">
            <a:avLst/>
          </a:prstGeom>
        </p:spPr>
      </p:pic>
      <p:sp>
        <p:nvSpPr>
          <p:cNvPr id="7" name="Title 6"/>
          <p:cNvSpPr>
            <a:spLocks noGrp="1"/>
          </p:cNvSpPr>
          <p:nvPr>
            <p:ph type="title"/>
          </p:nvPr>
        </p:nvSpPr>
        <p:spPr>
          <a:xfrm>
            <a:off x="4360039" y="218661"/>
            <a:ext cx="3732212" cy="777763"/>
          </a:xfrm>
          <a:noFill/>
          <a:ln>
            <a:solidFill>
              <a:srgbClr val="FF0000"/>
            </a:solidFill>
          </a:ln>
        </p:spPr>
        <p:txBody>
          <a:bodyPr>
            <a:normAutofit fontScale="90000"/>
          </a:bodyPr>
          <a:lstStyle/>
          <a:p>
            <a:pPr algn="ctr"/>
            <a:r>
              <a:rPr lang="bn-IN" sz="6000" b="1" dirty="0">
                <a:ln/>
                <a:solidFill>
                  <a:srgbClr val="2D0EB2"/>
                </a:solidFill>
                <a:effectLst>
                  <a:glow rad="228600">
                    <a:schemeClr val="accent5">
                      <a:satMod val="175000"/>
                      <a:alpha val="40000"/>
                    </a:schemeClr>
                  </a:glow>
                </a:effectLst>
              </a:rPr>
              <a:t> </a:t>
            </a:r>
            <a:r>
              <a:rPr lang="bn-IN" sz="6000" dirty="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6000"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220353" y="1004479"/>
            <a:ext cx="5157787" cy="823912"/>
          </a:xfrm>
          <a:solidFill>
            <a:schemeClr val="bg1"/>
          </a:solidFill>
          <a:ln>
            <a:solidFill>
              <a:srgbClr val="FF33CC"/>
            </a:solidFill>
          </a:ln>
        </p:spPr>
        <p:txBody>
          <a:bodyPr>
            <a:normAutofit/>
          </a:bodyPr>
          <a:lstStyle/>
          <a:p>
            <a:pPr algn="ctr"/>
            <a:r>
              <a:rPr lang="bn-IN" sz="4400" dirty="0">
                <a:solidFill>
                  <a:srgbClr val="7030A0"/>
                </a:solidFill>
                <a:latin typeface="NikoshBAN" panose="02000000000000000000" pitchFamily="2" charset="0"/>
                <a:cs typeface="NikoshBAN" panose="02000000000000000000" pitchFamily="2" charset="0"/>
              </a:rPr>
              <a:t>শিক্ষক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6788301" y="996423"/>
            <a:ext cx="5183188" cy="823912"/>
          </a:xfrm>
          <a:ln>
            <a:solidFill>
              <a:srgbClr val="FF33CC"/>
            </a:solidFill>
          </a:ln>
        </p:spPr>
        <p:txBody>
          <a:bodyPr>
            <a:normAutofit/>
          </a:bodyPr>
          <a:lstStyle/>
          <a:p>
            <a:pPr algn="ctr"/>
            <a:r>
              <a:rPr lang="bn-IN" sz="4400" dirty="0">
                <a:solidFill>
                  <a:srgbClr val="7030A0"/>
                </a:solidFill>
                <a:latin typeface="NikoshBAN" panose="02000000000000000000" pitchFamily="2" charset="0"/>
                <a:cs typeface="NikoshBAN" panose="02000000000000000000" pitchFamily="2" charset="0"/>
              </a:rPr>
              <a:t>পাঠ পরিচিতি</a:t>
            </a:r>
            <a:endParaRPr lang="en-US" sz="4400" dirty="0">
              <a:solidFill>
                <a:srgbClr val="7030A0"/>
              </a:solidFill>
              <a:latin typeface="NikoshBAN" panose="02000000000000000000" pitchFamily="2" charset="0"/>
              <a:cs typeface="NikoshBAN" panose="02000000000000000000" pitchFamily="2" charset="0"/>
            </a:endParaRPr>
          </a:p>
        </p:txBody>
      </p:sp>
      <p:sp>
        <p:nvSpPr>
          <p:cNvPr id="16" name="TextBox 15"/>
          <p:cNvSpPr txBox="1"/>
          <p:nvPr/>
        </p:nvSpPr>
        <p:spPr>
          <a:xfrm>
            <a:off x="250727" y="4545175"/>
            <a:ext cx="5781363" cy="1815882"/>
          </a:xfrm>
          <a:prstGeom prst="rect">
            <a:avLst/>
          </a:prstGeom>
          <a:noFill/>
        </p:spPr>
        <p:txBody>
          <a:bodyPr wrap="square" rtlCol="0">
            <a:spAutoFit/>
          </a:bodyPr>
          <a:lstStyle/>
          <a:p>
            <a:r>
              <a:rPr lang="bn-IN" sz="2800" dirty="0">
                <a:solidFill>
                  <a:srgbClr val="2D0EB2"/>
                </a:solidFill>
                <a:latin typeface="NikoshBAN" panose="02000000000000000000" pitchFamily="2" charset="0"/>
                <a:cs typeface="NikoshBAN" panose="02000000000000000000" pitchFamily="2" charset="0"/>
              </a:rPr>
              <a:t>মোঃ আশরাফুল ইসলাম</a:t>
            </a:r>
            <a:r>
              <a:rPr lang="en-US" sz="2800" dirty="0">
                <a:solidFill>
                  <a:srgbClr val="2D0EB2"/>
                </a:solidFill>
                <a:latin typeface="NikoshBAN" panose="02000000000000000000" pitchFamily="2" charset="0"/>
                <a:cs typeface="NikoshBAN" panose="02000000000000000000" pitchFamily="2" charset="0"/>
              </a:rPr>
              <a:t>, </a:t>
            </a:r>
            <a:r>
              <a:rPr lang="bn-IN" sz="2800" dirty="0">
                <a:solidFill>
                  <a:srgbClr val="2D0EB2"/>
                </a:solidFill>
                <a:latin typeface="NikoshBAN" panose="02000000000000000000" pitchFamily="2" charset="0"/>
                <a:cs typeface="NikoshBAN" panose="02000000000000000000" pitchFamily="2" charset="0"/>
              </a:rPr>
              <a:t>সহকারী শিক্ষক (</a:t>
            </a:r>
            <a:r>
              <a:rPr lang="en-US" sz="2000" dirty="0">
                <a:solidFill>
                  <a:srgbClr val="2D0EB2"/>
                </a:solidFill>
                <a:latin typeface="NikoshBAN" panose="02000000000000000000" pitchFamily="2" charset="0"/>
                <a:cs typeface="NikoshBAN" panose="02000000000000000000" pitchFamily="2" charset="0"/>
              </a:rPr>
              <a:t>ICT</a:t>
            </a:r>
            <a:r>
              <a:rPr lang="en-US" sz="2800" dirty="0">
                <a:solidFill>
                  <a:srgbClr val="2D0EB2"/>
                </a:solidFill>
                <a:latin typeface="NikoshBAN" panose="02000000000000000000" pitchFamily="2" charset="0"/>
                <a:cs typeface="NikoshBAN" panose="02000000000000000000" pitchFamily="2" charset="0"/>
              </a:rPr>
              <a:t>)</a:t>
            </a:r>
          </a:p>
          <a:p>
            <a:r>
              <a:rPr lang="bn-IN" sz="2800" dirty="0">
                <a:solidFill>
                  <a:srgbClr val="2D0EB2"/>
                </a:solidFill>
                <a:latin typeface="NikoshBAN" panose="02000000000000000000" pitchFamily="2" charset="0"/>
                <a:cs typeface="NikoshBAN" panose="02000000000000000000" pitchFamily="2" charset="0"/>
              </a:rPr>
              <a:t>পিলজংগ মাধ্যমিক বিদ্যালয়</a:t>
            </a:r>
            <a:r>
              <a:rPr lang="en-US" sz="2800" dirty="0">
                <a:solidFill>
                  <a:srgbClr val="2D0EB2"/>
                </a:solidFill>
                <a:latin typeface="NikoshBAN" panose="02000000000000000000" pitchFamily="2" charset="0"/>
                <a:cs typeface="NikoshBAN" panose="02000000000000000000" pitchFamily="2" charset="0"/>
              </a:rPr>
              <a:t>, </a:t>
            </a:r>
            <a:r>
              <a:rPr lang="bn-IN" sz="2800" dirty="0">
                <a:solidFill>
                  <a:srgbClr val="2D0EB2"/>
                </a:solidFill>
                <a:latin typeface="NikoshBAN" panose="02000000000000000000" pitchFamily="2" charset="0"/>
                <a:cs typeface="NikoshBAN" panose="02000000000000000000" pitchFamily="2" charset="0"/>
              </a:rPr>
              <a:t>ফকিরহাট, বাগেরহাট।</a:t>
            </a:r>
            <a:endParaRPr lang="en-US" sz="2800" dirty="0">
              <a:solidFill>
                <a:srgbClr val="2D0EB2"/>
              </a:solidFill>
              <a:latin typeface="NikoshBAN" panose="02000000000000000000" pitchFamily="2" charset="0"/>
              <a:cs typeface="NikoshBAN" panose="02000000000000000000" pitchFamily="2" charset="0"/>
            </a:endParaRPr>
          </a:p>
          <a:p>
            <a:r>
              <a:rPr lang="en-US" sz="2800" dirty="0" err="1">
                <a:solidFill>
                  <a:srgbClr val="2D0EB2"/>
                </a:solidFill>
                <a:latin typeface="NikoshBAN" panose="02000000000000000000" pitchFamily="2" charset="0"/>
                <a:cs typeface="NikoshBAN" panose="02000000000000000000" pitchFamily="2" charset="0"/>
              </a:rPr>
              <a:t>মোবাঃ</a:t>
            </a:r>
            <a:r>
              <a:rPr lang="en-US" sz="2800" dirty="0">
                <a:solidFill>
                  <a:srgbClr val="2D0EB2"/>
                </a:solidFill>
                <a:latin typeface="NikoshBAN" panose="02000000000000000000" pitchFamily="2" charset="0"/>
                <a:cs typeface="NikoshBAN" panose="02000000000000000000" pitchFamily="2" charset="0"/>
              </a:rPr>
              <a:t> ০১৮৩৫৬২৭২৭৮</a:t>
            </a:r>
          </a:p>
          <a:p>
            <a:r>
              <a:rPr lang="en-US" sz="2800" dirty="0">
                <a:solidFill>
                  <a:srgbClr val="2D0EB2"/>
                </a:solidFill>
                <a:latin typeface="Times New Roman" panose="02020603050405020304" pitchFamily="18" charset="0"/>
                <a:cs typeface="Times New Roman" panose="02020603050405020304" pitchFamily="18" charset="0"/>
              </a:rPr>
              <a:t>E-mail: ashrafulict2010@gmail.com</a:t>
            </a: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47454" y="1627213"/>
            <a:ext cx="2791825" cy="3111087"/>
          </a:xfrm>
          <a:prstGeom prst="ellipse">
            <a:avLst/>
          </a:prstGeom>
          <a:ln>
            <a:noFill/>
          </a:ln>
          <a:effectLst>
            <a:softEdge rad="112500"/>
          </a:effectLst>
        </p:spPr>
      </p:pic>
      <p:sp>
        <p:nvSpPr>
          <p:cNvPr id="12" name="Content Placeholder 10"/>
          <p:cNvSpPr>
            <a:spLocks noGrp="1"/>
          </p:cNvSpPr>
          <p:nvPr/>
        </p:nvSpPr>
        <p:spPr>
          <a:xfrm>
            <a:off x="8026401" y="5457269"/>
            <a:ext cx="2995433" cy="918131"/>
          </a:xfrm>
          <a:prstGeom prst="rect">
            <a:avLst/>
          </a:prstGeom>
        </p:spPr>
        <p:txBody>
          <a:bodyPr vert="horz" lIns="121920" tIns="60960" rIns="121920" bIns="60960" rtlCol="0">
            <a:noAutofit/>
          </a:bodyPr>
          <a:lstStyle>
            <a:lvl1pPr marL="257168" indent="-257168"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35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200" kern="1200">
                <a:solidFill>
                  <a:schemeClr val="tx1"/>
                </a:solidFill>
                <a:latin typeface="+mn-lt"/>
                <a:ea typeface="+mn-ea"/>
                <a:cs typeface="+mn-cs"/>
              </a:defRPr>
            </a:lvl9pPr>
          </a:lstStyle>
          <a:p>
            <a:pPr marL="0" indent="0" algn="ctr">
              <a:buNone/>
            </a:pPr>
            <a:r>
              <a:rPr lang="en-US" sz="2400" dirty="0" smtClean="0">
                <a:solidFill>
                  <a:srgbClr val="2D0EB2"/>
                </a:solidFill>
                <a:latin typeface="NikoshBAN" panose="02000000000000000000" pitchFamily="2" charset="0"/>
                <a:cs typeface="NikoshBAN" panose="02000000000000000000" pitchFamily="2" charset="0"/>
              </a:rPr>
              <a:t>8ম</a:t>
            </a:r>
            <a:r>
              <a:rPr lang="bn-IN" sz="2400" dirty="0" smtClean="0">
                <a:solidFill>
                  <a:srgbClr val="2D0EB2"/>
                </a:solidFill>
                <a:latin typeface="NikoshBAN" panose="02000000000000000000" pitchFamily="2" charset="0"/>
                <a:cs typeface="NikoshBAN" panose="02000000000000000000" pitchFamily="2" charset="0"/>
              </a:rPr>
              <a:t> </a:t>
            </a:r>
            <a:r>
              <a:rPr lang="bn-IN" sz="2400" dirty="0">
                <a:solidFill>
                  <a:srgbClr val="2D0EB2"/>
                </a:solidFill>
                <a:latin typeface="NikoshBAN" panose="02000000000000000000" pitchFamily="2" charset="0"/>
                <a:cs typeface="NikoshBAN" panose="02000000000000000000" pitchFamily="2" charset="0"/>
              </a:rPr>
              <a:t>শ্রেণি</a:t>
            </a:r>
            <a:r>
              <a:rPr lang="en-US" sz="2400" dirty="0">
                <a:solidFill>
                  <a:srgbClr val="2D0EB2"/>
                </a:solidFill>
                <a:latin typeface="NikoshBAN" panose="02000000000000000000" pitchFamily="2" charset="0"/>
                <a:cs typeface="NikoshBAN" panose="02000000000000000000" pitchFamily="2" charset="0"/>
              </a:rPr>
              <a:t>, </a:t>
            </a:r>
            <a:r>
              <a:rPr lang="en-US" sz="2400" dirty="0" err="1">
                <a:solidFill>
                  <a:srgbClr val="2D0EB2"/>
                </a:solidFill>
                <a:latin typeface="NikoshBAN" panose="02000000000000000000" pitchFamily="2" charset="0"/>
                <a:cs typeface="NikoshBAN" panose="02000000000000000000" pitchFamily="2" charset="0"/>
              </a:rPr>
              <a:t>দ্বিতীয়</a:t>
            </a:r>
            <a:r>
              <a:rPr lang="en-US" sz="2400" dirty="0">
                <a:solidFill>
                  <a:srgbClr val="2D0EB2"/>
                </a:solidFill>
                <a:latin typeface="NikoshBAN" panose="02000000000000000000" pitchFamily="2" charset="0"/>
                <a:cs typeface="NikoshBAN" panose="02000000000000000000" pitchFamily="2" charset="0"/>
              </a:rPr>
              <a:t> </a:t>
            </a:r>
            <a:r>
              <a:rPr lang="bn-IN" sz="2400" dirty="0">
                <a:solidFill>
                  <a:srgbClr val="2D0EB2"/>
                </a:solidFill>
                <a:latin typeface="NikoshBAN" panose="02000000000000000000" pitchFamily="2" charset="0"/>
                <a:cs typeface="NikoshBAN" panose="02000000000000000000" pitchFamily="2" charset="0"/>
              </a:rPr>
              <a:t>অধ্যায়</a:t>
            </a:r>
            <a:endParaRPr lang="en-US" sz="2400" dirty="0">
              <a:solidFill>
                <a:srgbClr val="2D0EB2"/>
              </a:solidFill>
              <a:latin typeface="NikoshBAN" panose="02000000000000000000" pitchFamily="2" charset="0"/>
              <a:cs typeface="NikoshBAN" panose="02000000000000000000" pitchFamily="2" charset="0"/>
            </a:endParaRPr>
          </a:p>
          <a:p>
            <a:pPr marL="0" indent="0" algn="ctr">
              <a:buNone/>
            </a:pPr>
            <a:r>
              <a:rPr lang="en-US" sz="2400" dirty="0" smtClean="0">
                <a:solidFill>
                  <a:srgbClr val="2D0EB2"/>
                </a:solidFill>
                <a:latin typeface="NikoshBAN" panose="02000000000000000000" pitchFamily="2" charset="0"/>
                <a:cs typeface="NikoshBAN" panose="02000000000000000000" pitchFamily="2" charset="0"/>
              </a:rPr>
              <a:t>পাঠ-১৪, </a:t>
            </a:r>
            <a:r>
              <a:rPr lang="en-US" sz="2400" dirty="0" err="1">
                <a:solidFill>
                  <a:srgbClr val="2D0EB2"/>
                </a:solidFill>
                <a:latin typeface="NikoshBAN" panose="02000000000000000000" pitchFamily="2" charset="0"/>
                <a:cs typeface="NikoshBAN" panose="02000000000000000000" pitchFamily="2" charset="0"/>
              </a:rPr>
              <a:t>সময়ঃ</a:t>
            </a:r>
            <a:r>
              <a:rPr lang="en-US" sz="2400" dirty="0">
                <a:solidFill>
                  <a:srgbClr val="2D0EB2"/>
                </a:solidFill>
                <a:latin typeface="NikoshBAN" panose="02000000000000000000" pitchFamily="2" charset="0"/>
                <a:cs typeface="NikoshBAN" panose="02000000000000000000" pitchFamily="2" charset="0"/>
              </a:rPr>
              <a:t> ৪৫মিঃ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95951" y="2018814"/>
            <a:ext cx="2456332" cy="3239975"/>
          </a:xfrm>
          <a:prstGeom prst="rect">
            <a:avLst/>
          </a:prstGeom>
        </p:spPr>
      </p:pic>
    </p:spTree>
    <p:extLst>
      <p:ext uri="{BB962C8B-B14F-4D97-AF65-F5344CB8AC3E}">
        <p14:creationId xmlns:p14="http://schemas.microsoft.com/office/powerpoint/2010/main" val="41382072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304800"/>
            <a:ext cx="4344988" cy="1325563"/>
          </a:xfrm>
        </p:spPr>
        <p:txBody>
          <a:bodyPr>
            <a:normAutofit/>
          </a:bodyPr>
          <a:lstStyle/>
          <a:p>
            <a:pPr algn="ctr"/>
            <a:r>
              <a:rPr lang="en-US" sz="4800" dirty="0" smtClean="0">
                <a:latin typeface="NikoshBAN" panose="02000000000000000000" pitchFamily="2" charset="0"/>
                <a:cs typeface="NikoshBAN" panose="02000000000000000000" pitchFamily="2" charset="0"/>
              </a:rPr>
              <a:t>এ </a:t>
            </a:r>
            <a:r>
              <a:rPr lang="en-US" sz="4800" dirty="0" err="1" smtClean="0">
                <a:latin typeface="NikoshBAN" panose="02000000000000000000" pitchFamily="2" charset="0"/>
                <a:cs typeface="NikoshBAN" panose="02000000000000000000" pitchFamily="2" charset="0"/>
              </a:rPr>
              <a:t>গুলো</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কীসের</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ছবি</a:t>
            </a:r>
            <a:r>
              <a:rPr lang="en-US" sz="4800" dirty="0" smtClean="0">
                <a:latin typeface="NikoshBAN" panose="02000000000000000000" pitchFamily="2" charset="0"/>
                <a:cs typeface="NikoshBAN" panose="02000000000000000000" pitchFamily="2" charset="0"/>
              </a:rPr>
              <a:t>?</a:t>
            </a:r>
            <a:endParaRPr lang="en-US" sz="4800" dirty="0">
              <a:latin typeface="NikoshBAN" panose="02000000000000000000" pitchFamily="2" charset="0"/>
              <a:cs typeface="NikoshBAN" panose="02000000000000000000" pitchFamily="2" charset="0"/>
            </a:endParaRPr>
          </a:p>
        </p:txBody>
      </p:sp>
      <p:pic>
        <p:nvPicPr>
          <p:cNvPr id="8" name="Content Placeholder 7"/>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152400" y="1981200"/>
            <a:ext cx="5938126" cy="4572357"/>
          </a:xfrm>
        </p:spPr>
      </p:pic>
      <p:pic>
        <p:nvPicPr>
          <p:cNvPr id="3" name="Picture 2"/>
          <p:cNvPicPr>
            <a:picLocks noChangeAspect="1"/>
          </p:cNvPicPr>
          <p:nvPr/>
        </p:nvPicPr>
        <p:blipFill rotWithShape="1">
          <a:blip r:embed="rId3"/>
          <a:srcRect t="28089" b="23911"/>
          <a:stretch/>
        </p:blipFill>
        <p:spPr>
          <a:xfrm>
            <a:off x="6172200" y="1981200"/>
            <a:ext cx="5778500" cy="2133600"/>
          </a:xfrm>
          <a:prstGeom prst="rect">
            <a:avLst/>
          </a:prstGeom>
        </p:spPr>
      </p:pic>
      <p:pic>
        <p:nvPicPr>
          <p:cNvPr id="6" name="Picture 5"/>
          <p:cNvPicPr>
            <a:picLocks noChangeAspect="1"/>
          </p:cNvPicPr>
          <p:nvPr/>
        </p:nvPicPr>
        <p:blipFill>
          <a:blip r:embed="rId4"/>
          <a:stretch>
            <a:fillRect/>
          </a:stretch>
        </p:blipFill>
        <p:spPr>
          <a:xfrm>
            <a:off x="6172200" y="4267200"/>
            <a:ext cx="3159125" cy="2228619"/>
          </a:xfrm>
          <a:prstGeom prst="rect">
            <a:avLst/>
          </a:prstGeom>
        </p:spPr>
      </p:pic>
      <p:pic>
        <p:nvPicPr>
          <p:cNvPr id="7" name="Picture 6"/>
          <p:cNvPicPr>
            <a:picLocks noChangeAspect="1"/>
          </p:cNvPicPr>
          <p:nvPr/>
        </p:nvPicPr>
        <p:blipFill>
          <a:blip r:embed="rId5"/>
          <a:stretch>
            <a:fillRect/>
          </a:stretch>
        </p:blipFill>
        <p:spPr>
          <a:xfrm>
            <a:off x="9385003" y="4267200"/>
            <a:ext cx="2651422" cy="2228619"/>
          </a:xfrm>
          <a:prstGeom prst="rect">
            <a:avLst/>
          </a:prstGeom>
        </p:spPr>
      </p:pic>
    </p:spTree>
    <p:extLst>
      <p:ext uri="{BB962C8B-B14F-4D97-AF65-F5344CB8AC3E}">
        <p14:creationId xmlns:p14="http://schemas.microsoft.com/office/powerpoint/2010/main" val="1256180341"/>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n-IN" sz="6600" u="sng" dirty="0">
                <a:solidFill>
                  <a:schemeClr val="accent6">
                    <a:lumMod val="75000"/>
                  </a:schemeClr>
                </a:solidFill>
                <a:latin typeface="NikoshBAN" pitchFamily="2" charset="0"/>
                <a:cs typeface="NikoshBAN" pitchFamily="2" charset="0"/>
              </a:rPr>
              <a:t>আজকের আলোচ্য পাঠ</a:t>
            </a:r>
            <a:endParaRPr lang="en-US" sz="6600" u="sng" dirty="0">
              <a:solidFill>
                <a:schemeClr val="accent6">
                  <a:lumMod val="75000"/>
                </a:schemeClr>
              </a:solidFill>
              <a:latin typeface="NikoshBAN" pitchFamily="2" charset="0"/>
              <a:cs typeface="NikoshBAN" pitchFamily="2" charset="0"/>
            </a:endParaRPr>
          </a:p>
        </p:txBody>
      </p:sp>
      <p:sp>
        <p:nvSpPr>
          <p:cNvPr id="3" name="Content Placeholder 2"/>
          <p:cNvSpPr>
            <a:spLocks noGrp="1"/>
          </p:cNvSpPr>
          <p:nvPr>
            <p:ph idx="1"/>
          </p:nvPr>
        </p:nvSpPr>
        <p:spPr>
          <a:xfrm>
            <a:off x="609600" y="1690688"/>
            <a:ext cx="11201400" cy="4024312"/>
          </a:xfrm>
        </p:spPr>
        <p:txBody>
          <a:bodyPr>
            <a:prstTxWarp prst="textWave2">
              <a:avLst/>
            </a:prstTxWarp>
          </a:bodyPr>
          <a:lstStyle/>
          <a:p>
            <a:pPr marL="0" indent="0" algn="ctr">
              <a:buNone/>
            </a:pPr>
            <a:r>
              <a:rPr lang="bn-IN" sz="8000" b="1" dirty="0">
                <a:ln w="12700">
                  <a:solidFill>
                    <a:srgbClr val="0000CC"/>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স্যাটেলাইট ও অপটিক্যাল ফাইবার</a:t>
            </a:r>
            <a:endParaRPr lang="en-US" sz="8000" b="1" dirty="0">
              <a:ln w="12700">
                <a:solidFill>
                  <a:srgbClr val="0000CC"/>
                </a:solidFill>
              </a:ln>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endParaRPr>
          </a:p>
        </p:txBody>
      </p:sp>
    </p:spTree>
    <p:extLst>
      <p:ext uri="{BB962C8B-B14F-4D97-AF65-F5344CB8AC3E}">
        <p14:creationId xmlns:p14="http://schemas.microsoft.com/office/powerpoint/2010/main" val="3862055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100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894" y="416641"/>
            <a:ext cx="2188335" cy="1012915"/>
          </a:xfrm>
          <a:ln w="12700">
            <a:solidFill>
              <a:schemeClr val="tx1"/>
            </a:solidFill>
          </a:ln>
        </p:spPr>
        <p:txBody>
          <a:bodyPr>
            <a:normAutofit/>
          </a:bodyPr>
          <a:lstStyle/>
          <a:p>
            <a:pPr algn="ctr"/>
            <a:r>
              <a:rPr lang="en-US" sz="5400" dirty="0" err="1">
                <a:solidFill>
                  <a:srgbClr val="2D0EB2"/>
                </a:solidFill>
                <a:latin typeface="NikoshBAN" panose="02000000000000000000" pitchFamily="2" charset="0"/>
                <a:cs typeface="NikoshBAN" panose="02000000000000000000" pitchFamily="2" charset="0"/>
              </a:rPr>
              <a:t>শিখনফল</a:t>
            </a:r>
            <a:endParaRPr lang="en-US" sz="5400"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a:bodyPr>
          <a:lstStyle/>
          <a:p>
            <a:pPr marL="0" indent="0">
              <a:buNone/>
            </a:pPr>
            <a:r>
              <a:rPr lang="en-US" sz="3733" dirty="0" err="1">
                <a:solidFill>
                  <a:srgbClr val="2D0EB2"/>
                </a:solidFill>
                <a:latin typeface="NikoshBAN" panose="02000000000000000000" pitchFamily="2" charset="0"/>
                <a:cs typeface="NikoshBAN" panose="02000000000000000000" pitchFamily="2" charset="0"/>
              </a:rPr>
              <a:t>এই</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পাঠ</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শেষে</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শিক্ষার্থীরা</a:t>
            </a:r>
            <a:r>
              <a:rPr lang="en-US" sz="3733" dirty="0">
                <a:solidFill>
                  <a:srgbClr val="2D0EB2"/>
                </a:solidFill>
                <a:latin typeface="NikoshBAN" panose="02000000000000000000" pitchFamily="2" charset="0"/>
                <a:cs typeface="NikoshBAN" panose="02000000000000000000" pitchFamily="2" charset="0"/>
              </a:rPr>
              <a:t>…</a:t>
            </a:r>
          </a:p>
          <a:p>
            <a:pPr marL="0" indent="0">
              <a:buNone/>
            </a:pPr>
            <a:r>
              <a:rPr lang="en-US" sz="3733" dirty="0">
                <a:solidFill>
                  <a:srgbClr val="2D0EB2"/>
                </a:solidFill>
                <a:latin typeface="NikoshBAN" panose="02000000000000000000" pitchFamily="2" charset="0"/>
                <a:cs typeface="NikoshBAN" panose="02000000000000000000" pitchFamily="2" charset="0"/>
              </a:rPr>
              <a:t>১।</a:t>
            </a:r>
            <a:r>
              <a:rPr lang="bn-IN" sz="3733" dirty="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স্যাটেলাইট</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তা</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বলতে</a:t>
            </a:r>
            <a:r>
              <a:rPr lang="en-US" sz="3733" dirty="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পারবে</a:t>
            </a:r>
            <a:r>
              <a:rPr lang="en-US" sz="3733" dirty="0">
                <a:solidFill>
                  <a:srgbClr val="2D0EB2"/>
                </a:solidFill>
                <a:latin typeface="NikoshBAN" panose="02000000000000000000" pitchFamily="2" charset="0"/>
                <a:cs typeface="NikoshBAN" panose="02000000000000000000" pitchFamily="2" charset="0"/>
              </a:rPr>
              <a:t>।</a:t>
            </a:r>
          </a:p>
          <a:p>
            <a:pPr marL="0" indent="0">
              <a:buNone/>
            </a:pPr>
            <a:r>
              <a:rPr lang="en-US" sz="3733" dirty="0">
                <a:solidFill>
                  <a:srgbClr val="2D0EB2"/>
                </a:solidFill>
                <a:latin typeface="NikoshBAN" panose="02000000000000000000" pitchFamily="2" charset="0"/>
                <a:cs typeface="NikoshBAN" panose="02000000000000000000" pitchFamily="2" charset="0"/>
              </a:rPr>
              <a:t>২। </a:t>
            </a:r>
            <a:r>
              <a:rPr lang="en-US" sz="3733" dirty="0" err="1" smtClean="0">
                <a:solidFill>
                  <a:srgbClr val="2D0EB2"/>
                </a:solidFill>
                <a:latin typeface="NikoshBAN" panose="02000000000000000000" pitchFamily="2" charset="0"/>
                <a:cs typeface="NikoshBAN" panose="02000000000000000000" pitchFamily="2" charset="0"/>
              </a:rPr>
              <a:t>স্যাটেলাইটের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কার্যাবলী</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বর্ণনা</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দিতে</a:t>
            </a:r>
            <a:r>
              <a:rPr lang="en-US" sz="3733" dirty="0">
                <a:solidFill>
                  <a:srgbClr val="2D0EB2"/>
                </a:solidFill>
                <a:latin typeface="NikoshBAN" panose="02000000000000000000" pitchFamily="2" charset="0"/>
                <a:cs typeface="NikoshBAN" panose="02000000000000000000" pitchFamily="2" charset="0"/>
              </a:rPr>
              <a:t> </a:t>
            </a:r>
            <a:r>
              <a:rPr lang="en-US" sz="3733" dirty="0" err="1">
                <a:solidFill>
                  <a:srgbClr val="2D0EB2"/>
                </a:solidFill>
                <a:latin typeface="NikoshBAN" panose="02000000000000000000" pitchFamily="2" charset="0"/>
                <a:cs typeface="NikoshBAN" panose="02000000000000000000" pitchFamily="2" charset="0"/>
              </a:rPr>
              <a:t>পারবে</a:t>
            </a:r>
            <a:r>
              <a:rPr lang="bn-IN" sz="3733" dirty="0">
                <a:solidFill>
                  <a:srgbClr val="2D0EB2"/>
                </a:solidFill>
                <a:latin typeface="NikoshBAN" panose="02000000000000000000" pitchFamily="2" charset="0"/>
                <a:cs typeface="NikoshBAN" panose="02000000000000000000" pitchFamily="2" charset="0"/>
              </a:rPr>
              <a:t>।</a:t>
            </a:r>
            <a:r>
              <a:rPr lang="en-US" sz="3733" dirty="0">
                <a:solidFill>
                  <a:srgbClr val="2D0EB2"/>
                </a:solidFill>
                <a:latin typeface="NikoshBAN" panose="02000000000000000000" pitchFamily="2" charset="0"/>
                <a:cs typeface="NikoshBAN" panose="02000000000000000000" pitchFamily="2" charset="0"/>
              </a:rPr>
              <a:t> </a:t>
            </a:r>
          </a:p>
          <a:p>
            <a:pPr marL="0" indent="0">
              <a:buNone/>
            </a:pPr>
            <a:r>
              <a:rPr lang="en-US" sz="3733" dirty="0">
                <a:solidFill>
                  <a:srgbClr val="2D0EB2"/>
                </a:solidFill>
                <a:latin typeface="NikoshBAN" panose="02000000000000000000" pitchFamily="2" charset="0"/>
                <a:cs typeface="NikoshBAN" panose="02000000000000000000" pitchFamily="2" charset="0"/>
              </a:rPr>
              <a:t>৩। </a:t>
            </a:r>
            <a:r>
              <a:rPr lang="en-US" sz="3733" dirty="0" err="1" smtClean="0">
                <a:solidFill>
                  <a:srgbClr val="2D0EB2"/>
                </a:solidFill>
                <a:latin typeface="NikoshBAN" panose="02000000000000000000" pitchFamily="2" charset="0"/>
                <a:cs typeface="NikoshBAN" panose="02000000000000000000" pitchFamily="2" charset="0"/>
              </a:rPr>
              <a:t>অপটিক্যাল</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ফাইবার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তা</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বলতে</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পারবে</a:t>
            </a:r>
            <a:r>
              <a:rPr lang="en-US" sz="3733" dirty="0" smtClean="0">
                <a:solidFill>
                  <a:srgbClr val="2D0EB2"/>
                </a:solidFill>
                <a:latin typeface="NikoshBAN" panose="02000000000000000000" pitchFamily="2" charset="0"/>
                <a:cs typeface="NikoshBAN" panose="02000000000000000000" pitchFamily="2" charset="0"/>
              </a:rPr>
              <a:t>।</a:t>
            </a:r>
          </a:p>
          <a:p>
            <a:pPr marL="0" indent="0">
              <a:buNone/>
            </a:pPr>
            <a:r>
              <a:rPr lang="en-US" sz="3733" dirty="0" smtClean="0">
                <a:solidFill>
                  <a:srgbClr val="2D0EB2"/>
                </a:solidFill>
                <a:latin typeface="NikoshBAN" panose="02000000000000000000" pitchFamily="2" charset="0"/>
                <a:cs typeface="NikoshBAN" panose="02000000000000000000" pitchFamily="2" charset="0"/>
              </a:rPr>
              <a:t>৪। </a:t>
            </a:r>
            <a:r>
              <a:rPr lang="en-US" sz="3733" dirty="0" err="1">
                <a:solidFill>
                  <a:srgbClr val="2D0EB2"/>
                </a:solidFill>
                <a:latin typeface="NikoshBAN" panose="02000000000000000000" pitchFamily="2" charset="0"/>
                <a:cs typeface="NikoshBAN" panose="02000000000000000000" pitchFamily="2" charset="0"/>
              </a:rPr>
              <a:t>অপটিক্যাল</a:t>
            </a:r>
            <a:r>
              <a:rPr lang="en-US" sz="3733" dirty="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ফাইবারের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ব্যবহার</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ব্যাখ্যা</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করতে</a:t>
            </a:r>
            <a:r>
              <a:rPr lang="en-US" sz="3733" dirty="0" smtClean="0">
                <a:solidFill>
                  <a:srgbClr val="2D0EB2"/>
                </a:solidFill>
                <a:latin typeface="NikoshBAN" panose="02000000000000000000" pitchFamily="2" charset="0"/>
                <a:cs typeface="NikoshBAN" panose="02000000000000000000" pitchFamily="2" charset="0"/>
              </a:rPr>
              <a:t> </a:t>
            </a:r>
            <a:r>
              <a:rPr lang="en-US" sz="3733" dirty="0" err="1" smtClean="0">
                <a:solidFill>
                  <a:srgbClr val="2D0EB2"/>
                </a:solidFill>
                <a:latin typeface="NikoshBAN" panose="02000000000000000000" pitchFamily="2" charset="0"/>
                <a:cs typeface="NikoshBAN" panose="02000000000000000000" pitchFamily="2" charset="0"/>
              </a:rPr>
              <a:t>পারবে</a:t>
            </a:r>
            <a:r>
              <a:rPr lang="en-US" sz="3733" dirty="0" smtClean="0">
                <a:solidFill>
                  <a:srgbClr val="2D0EB2"/>
                </a:solidFill>
                <a:latin typeface="NikoshBAN" panose="02000000000000000000" pitchFamily="2" charset="0"/>
                <a:cs typeface="NikoshBAN" panose="02000000000000000000" pitchFamily="2" charset="0"/>
              </a:rPr>
              <a:t>। </a:t>
            </a:r>
            <a:endParaRPr lang="en-US" sz="3733" dirty="0">
              <a:solidFill>
                <a:srgbClr val="2D0EB2"/>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2578904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1000"/>
            <a:ext cx="11353800" cy="4419600"/>
          </a:xfrm>
        </p:spPr>
        <p:txBody>
          <a:bodyPr>
            <a:normAutofit/>
          </a:bodyPr>
          <a:lstStyle/>
          <a:p>
            <a:pPr marL="0" indent="0">
              <a:buNone/>
            </a:pPr>
            <a:r>
              <a:rPr lang="bn-IN" sz="3600" b="1" u="sng" dirty="0">
                <a:solidFill>
                  <a:srgbClr val="006600"/>
                </a:solidFill>
                <a:latin typeface="NikoshBAN" panose="02000000000000000000" pitchFamily="2" charset="0"/>
                <a:cs typeface="NikoshBAN" panose="02000000000000000000" pitchFamily="2" charset="0"/>
              </a:rPr>
              <a:t>স্যটেলাইটঃ</a:t>
            </a:r>
            <a:r>
              <a:rPr lang="bn-IN" sz="3600" dirty="0">
                <a:solidFill>
                  <a:srgbClr val="000099"/>
                </a:solidFill>
                <a:latin typeface="NikoshBAN" panose="02000000000000000000" pitchFamily="2" charset="0"/>
                <a:cs typeface="NikoshBAN" panose="02000000000000000000" pitchFamily="2" charset="0"/>
              </a:rPr>
              <a:t> স্যটেলাইট হল মহাকাশে অবস্থিত উপগ্রহ যা পৃথিবীকে ঘিরে প্রদক্ষিণ বা ঘুরতে থাকে। পৃথিবীর মধ্যাকর্ষণ বলের কারণে এটি পৃথিবীকে কেন্দ্র করে ঘুরতে থাকে। এই কারনে স্যাটেলাইটকে মহাকাশে রাখার জন্য কোন জ্বালানির প্রয়োজন হয় না।</a:t>
            </a:r>
            <a:endParaRPr lang="en-US" sz="3600" dirty="0">
              <a:solidFill>
                <a:srgbClr val="000099"/>
              </a:solidFill>
              <a:latin typeface="NikoshBAN" panose="02000000000000000000" pitchFamily="2" charset="0"/>
              <a:cs typeface="NikoshBAN" panose="02000000000000000000" pitchFamily="2" charset="0"/>
            </a:endParaRPr>
          </a:p>
          <a:p>
            <a:r>
              <a:rPr lang="bn-IN" sz="3600" dirty="0">
                <a:solidFill>
                  <a:srgbClr val="000099"/>
                </a:solidFill>
                <a:latin typeface="NikoshBAN" panose="02000000000000000000" pitchFamily="2" charset="0"/>
                <a:cs typeface="NikoshBAN" panose="02000000000000000000" pitchFamily="2" charset="0"/>
              </a:rPr>
              <a:t>পৃথিবী তার অক্ষে চব্বিশ ঘন্টায় ঘুরে আসার সাথে সাথে যদি স্যাটেলাইটও পৃথিবীর চার পাশে ঘুরে আসে তাহলে তাকে জিও স্টেশনারি স্যাটেলাইট বলে। এটি ৩৪ হাজার কিলোমিটার উপরে একটা কক্ষপথে ঘুরতে থাকে।</a:t>
            </a:r>
            <a:endParaRPr lang="en-US" sz="3600" dirty="0">
              <a:solidFill>
                <a:srgbClr val="000099"/>
              </a:solidFill>
              <a:latin typeface="NikoshBAN" panose="02000000000000000000" pitchFamily="2" charset="0"/>
              <a:cs typeface="NikoshBAN" panose="02000000000000000000" pitchFamily="2" charset="0"/>
            </a:endParaRPr>
          </a:p>
          <a:p>
            <a:r>
              <a:rPr lang="bn-IN" sz="3600" dirty="0">
                <a:solidFill>
                  <a:srgbClr val="000099"/>
                </a:solidFill>
                <a:latin typeface="NikoshBAN" panose="02000000000000000000" pitchFamily="2" charset="0"/>
                <a:cs typeface="NikoshBAN" panose="02000000000000000000" pitchFamily="2" charset="0"/>
              </a:rPr>
              <a:t>১৯৬৪ সালে প্রথম জিও স্টেশনারি স্যাটেলাইট স্থাপন করা হয়।</a:t>
            </a:r>
            <a:endParaRPr lang="en-US" sz="3600" dirty="0">
              <a:solidFill>
                <a:srgbClr val="000099"/>
              </a:solidFill>
              <a:latin typeface="NikoshBAN" panose="02000000000000000000" pitchFamily="2" charset="0"/>
              <a:cs typeface="NikoshBAN" panose="02000000000000000000" pitchFamily="2" charset="0"/>
            </a:endParaRPr>
          </a:p>
          <a:p>
            <a:pPr marL="0" indent="0" algn="ctr">
              <a:buNone/>
            </a:pPr>
            <a:endParaRPr lang="en-US" dirty="0">
              <a:solidFill>
                <a:srgbClr val="C00000"/>
              </a:solidFill>
              <a:latin typeface="NikoshBAN" pitchFamily="2" charset="0"/>
              <a:cs typeface="NikoshBAN" pitchFamily="2" charset="0"/>
            </a:endParaRPr>
          </a:p>
        </p:txBody>
      </p:sp>
      <p:pic>
        <p:nvPicPr>
          <p:cNvPr id="4" name="Picture 3"/>
          <p:cNvPicPr>
            <a:picLocks noChangeAspect="1"/>
          </p:cNvPicPr>
          <p:nvPr/>
        </p:nvPicPr>
        <p:blipFill>
          <a:blip r:embed="rId2"/>
          <a:stretch>
            <a:fillRect/>
          </a:stretch>
        </p:blipFill>
        <p:spPr>
          <a:xfrm>
            <a:off x="9753600" y="3916936"/>
            <a:ext cx="2195015" cy="2741039"/>
          </a:xfrm>
          <a:prstGeom prst="rect">
            <a:avLst/>
          </a:prstGeom>
        </p:spPr>
      </p:pic>
    </p:spTree>
    <p:extLst>
      <p:ext uri="{BB962C8B-B14F-4D97-AF65-F5344CB8AC3E}">
        <p14:creationId xmlns:p14="http://schemas.microsoft.com/office/powerpoint/2010/main" val="3101883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3962400" cy="930275"/>
          </a:xfrm>
        </p:spPr>
        <p:txBody>
          <a:bodyPr>
            <a:normAutofit fontScale="90000"/>
          </a:bodyPr>
          <a:lstStyle/>
          <a:p>
            <a:r>
              <a:rPr lang="bn-IN" b="1" u="sng" dirty="0" smtClean="0">
                <a:solidFill>
                  <a:srgbClr val="000099"/>
                </a:solidFill>
                <a:latin typeface="NikoshBAN" panose="02000000000000000000" pitchFamily="2" charset="0"/>
                <a:cs typeface="NikoshBAN" panose="02000000000000000000" pitchFamily="2" charset="0"/>
              </a:rPr>
              <a:t>স্যটেলাইট</a:t>
            </a:r>
            <a:r>
              <a:rPr lang="en-US" b="1" u="sng" dirty="0" smtClean="0">
                <a:solidFill>
                  <a:srgbClr val="000099"/>
                </a:solidFill>
                <a:latin typeface="NikoshBAN" panose="02000000000000000000" pitchFamily="2" charset="0"/>
                <a:cs typeface="NikoshBAN" panose="02000000000000000000" pitchFamily="2" charset="0"/>
              </a:rPr>
              <a:t> </a:t>
            </a:r>
            <a:r>
              <a:rPr lang="en-US" b="1" u="sng" dirty="0" err="1" smtClean="0">
                <a:solidFill>
                  <a:srgbClr val="000099"/>
                </a:solidFill>
                <a:latin typeface="NikoshBAN" panose="02000000000000000000" pitchFamily="2" charset="0"/>
                <a:cs typeface="NikoshBAN" panose="02000000000000000000" pitchFamily="2" charset="0"/>
              </a:rPr>
              <a:t>এর</a:t>
            </a:r>
            <a:r>
              <a:rPr lang="en-US" b="1" u="sng" dirty="0" smtClean="0">
                <a:solidFill>
                  <a:srgbClr val="000099"/>
                </a:solidFill>
                <a:latin typeface="NikoshBAN" panose="02000000000000000000" pitchFamily="2" charset="0"/>
                <a:cs typeface="NikoshBAN" panose="02000000000000000000" pitchFamily="2" charset="0"/>
              </a:rPr>
              <a:t> </a:t>
            </a:r>
            <a:r>
              <a:rPr lang="en-US" b="1" u="sng" dirty="0" err="1" smtClean="0">
                <a:solidFill>
                  <a:srgbClr val="000099"/>
                </a:solidFill>
                <a:latin typeface="NikoshBAN" panose="02000000000000000000" pitchFamily="2" charset="0"/>
                <a:cs typeface="NikoshBAN" panose="02000000000000000000" pitchFamily="2" charset="0"/>
              </a:rPr>
              <a:t>ব্যবহার</a:t>
            </a:r>
            <a:endParaRPr lang="en-US" b="1" u="sng" dirty="0"/>
          </a:p>
        </p:txBody>
      </p:sp>
      <p:sp>
        <p:nvSpPr>
          <p:cNvPr id="3" name="Content Placeholder 2"/>
          <p:cNvSpPr>
            <a:spLocks noGrp="1"/>
          </p:cNvSpPr>
          <p:nvPr>
            <p:ph idx="1"/>
          </p:nvPr>
        </p:nvSpPr>
        <p:spPr>
          <a:xfrm>
            <a:off x="638175" y="793821"/>
            <a:ext cx="11049000" cy="3962400"/>
          </a:xfrm>
        </p:spPr>
        <p:txBody>
          <a:bodyPr>
            <a:normAutofit fontScale="92500"/>
          </a:bodyPr>
          <a:lstStyle/>
          <a:p>
            <a:pPr marL="0" indent="0">
              <a:buNone/>
            </a:pPr>
            <a:endParaRPr lang="as-IN" dirty="0">
              <a:latin typeface="NikoshBAN" panose="02000000000000000000" pitchFamily="2" charset="0"/>
              <a:cs typeface="NikoshBAN" panose="02000000000000000000" pitchFamily="2" charset="0"/>
            </a:endParaRPr>
          </a:p>
          <a:p>
            <a:r>
              <a:rPr lang="as-IN" sz="4300" dirty="0">
                <a:latin typeface="NikoshBAN" panose="02000000000000000000" pitchFamily="2" charset="0"/>
                <a:cs typeface="NikoshBAN" panose="02000000000000000000" pitchFamily="2" charset="0"/>
              </a:rPr>
              <a:t>মানুষ বিভিন্ন </a:t>
            </a:r>
            <a:r>
              <a:rPr lang="as-IN" sz="4300" dirty="0" smtClean="0">
                <a:latin typeface="NikoshBAN" panose="02000000000000000000" pitchFamily="2" charset="0"/>
                <a:cs typeface="NikoshBAN" panose="02000000000000000000" pitchFamily="2" charset="0"/>
              </a:rPr>
              <a:t>প্র</a:t>
            </a:r>
            <a:r>
              <a:rPr lang="en-US" sz="4300" dirty="0" err="1" smtClean="0">
                <a:latin typeface="NikoshBAN" panose="02000000000000000000" pitchFamily="2" charset="0"/>
                <a:cs typeface="NikoshBAN" panose="02000000000000000000" pitchFamily="2" charset="0"/>
              </a:rPr>
              <a:t>য়ো</a:t>
            </a:r>
            <a:r>
              <a:rPr lang="as-IN" sz="4300" dirty="0" smtClean="0">
                <a:latin typeface="NikoshBAN" panose="02000000000000000000" pitchFamily="2" charset="0"/>
                <a:cs typeface="NikoshBAN" panose="02000000000000000000" pitchFamily="2" charset="0"/>
              </a:rPr>
              <a:t>জনে </a:t>
            </a:r>
            <a:r>
              <a:rPr lang="as-IN" sz="4300" dirty="0">
                <a:latin typeface="NikoshBAN" panose="02000000000000000000" pitchFamily="2" charset="0"/>
                <a:cs typeface="NikoshBAN" panose="02000000000000000000" pitchFamily="2" charset="0"/>
              </a:rPr>
              <a:t>অনেক কৃত্রিম উপগ্রহ উৎক্ষেপণ করেছে, বিশেষ করে কমিউনিকেশন (যোগাযোগ) এর কাজে স্যাটেলাইট অনেক বেশি ব্যবহৃত </a:t>
            </a:r>
            <a:r>
              <a:rPr lang="as-IN" sz="4300" dirty="0" smtClean="0">
                <a:latin typeface="NikoshBAN" panose="02000000000000000000" pitchFamily="2" charset="0"/>
                <a:cs typeface="NikoshBAN" panose="02000000000000000000" pitchFamily="2" charset="0"/>
              </a:rPr>
              <a:t>হ</a:t>
            </a:r>
            <a:r>
              <a:rPr lang="en-US" sz="4300" dirty="0" smtClean="0">
                <a:latin typeface="NikoshBAN" panose="02000000000000000000" pitchFamily="2" charset="0"/>
                <a:cs typeface="NikoshBAN" panose="02000000000000000000" pitchFamily="2" charset="0"/>
              </a:rPr>
              <a:t>য়</a:t>
            </a:r>
            <a:r>
              <a:rPr lang="as-IN" sz="4300" dirty="0" smtClean="0">
                <a:latin typeface="NikoshBAN" panose="02000000000000000000" pitchFamily="2" charset="0"/>
                <a:cs typeface="NikoshBAN" panose="02000000000000000000" pitchFamily="2" charset="0"/>
              </a:rPr>
              <a:t> </a:t>
            </a:r>
            <a:r>
              <a:rPr lang="as-IN" sz="4300" dirty="0">
                <a:latin typeface="NikoshBAN" panose="02000000000000000000" pitchFamily="2" charset="0"/>
                <a:cs typeface="NikoshBAN" panose="02000000000000000000" pitchFamily="2" charset="0"/>
              </a:rPr>
              <a:t>। বেশিরভাগ টেলিভিশন চ্যানেল তাদের অনুষ্ঠান সম্প্রচার করে এর মাধ্যমে । </a:t>
            </a:r>
            <a:r>
              <a:rPr lang="as-IN" sz="4300" dirty="0" smtClean="0">
                <a:latin typeface="NikoshBAN" panose="02000000000000000000" pitchFamily="2" charset="0"/>
                <a:cs typeface="NikoshBAN" panose="02000000000000000000" pitchFamily="2" charset="0"/>
              </a:rPr>
              <a:t>তাছা</a:t>
            </a:r>
            <a:r>
              <a:rPr lang="en-US" sz="4300" dirty="0" err="1" smtClean="0">
                <a:latin typeface="NikoshBAN" panose="02000000000000000000" pitchFamily="2" charset="0"/>
                <a:cs typeface="NikoshBAN" panose="02000000000000000000" pitchFamily="2" charset="0"/>
              </a:rPr>
              <a:t>ড়া</a:t>
            </a:r>
            <a:r>
              <a:rPr lang="as-IN" sz="4300" dirty="0" smtClean="0">
                <a:latin typeface="NikoshBAN" panose="02000000000000000000" pitchFamily="2" charset="0"/>
                <a:cs typeface="NikoshBAN" panose="02000000000000000000" pitchFamily="2" charset="0"/>
              </a:rPr>
              <a:t> </a:t>
            </a:r>
            <a:r>
              <a:rPr lang="as-IN" sz="4300" dirty="0">
                <a:latin typeface="NikoshBAN" panose="02000000000000000000" pitchFamily="2" charset="0"/>
                <a:cs typeface="NikoshBAN" panose="02000000000000000000" pitchFamily="2" charset="0"/>
              </a:rPr>
              <a:t>ইন্টারনেট সংযোগ, টেলিফোন সংযোগ, </a:t>
            </a:r>
            <a:r>
              <a:rPr lang="as-IN" sz="4300" dirty="0" smtClean="0">
                <a:latin typeface="NikoshBAN" panose="02000000000000000000" pitchFamily="2" charset="0"/>
                <a:cs typeface="NikoshBAN" panose="02000000000000000000" pitchFamily="2" charset="0"/>
              </a:rPr>
              <a:t>উ</a:t>
            </a:r>
            <a:r>
              <a:rPr lang="en-US" sz="4300" dirty="0" smtClean="0">
                <a:latin typeface="NikoshBAN" panose="02000000000000000000" pitchFamily="2" charset="0"/>
                <a:cs typeface="NikoshBAN" panose="02000000000000000000" pitchFamily="2" charset="0"/>
              </a:rPr>
              <a:t>ড়</a:t>
            </a:r>
            <a:r>
              <a:rPr lang="as-IN" sz="4300" dirty="0" smtClean="0">
                <a:latin typeface="NikoshBAN" panose="02000000000000000000" pitchFamily="2" charset="0"/>
                <a:cs typeface="NikoshBAN" panose="02000000000000000000" pitchFamily="2" charset="0"/>
              </a:rPr>
              <a:t>ন্ত </a:t>
            </a:r>
            <a:r>
              <a:rPr lang="as-IN" sz="4300" dirty="0">
                <a:latin typeface="NikoshBAN" panose="02000000000000000000" pitchFamily="2" charset="0"/>
                <a:cs typeface="NikoshBAN" panose="02000000000000000000" pitchFamily="2" charset="0"/>
              </a:rPr>
              <a:t>বিমানে </a:t>
            </a:r>
            <a:r>
              <a:rPr lang="as-IN" sz="4300" dirty="0" smtClean="0">
                <a:latin typeface="NikoshBAN" panose="02000000000000000000" pitchFamily="2" charset="0"/>
                <a:cs typeface="NikoshBAN" panose="02000000000000000000" pitchFamily="2" charset="0"/>
              </a:rPr>
              <a:t>নেটও</a:t>
            </a:r>
            <a:r>
              <a:rPr lang="en-US" sz="4300" dirty="0" err="1" smtClean="0">
                <a:latin typeface="NikoshBAN" panose="02000000000000000000" pitchFamily="2" charset="0"/>
                <a:cs typeface="NikoshBAN" panose="02000000000000000000" pitchFamily="2" charset="0"/>
              </a:rPr>
              <a:t>য়া</a:t>
            </a:r>
            <a:r>
              <a:rPr lang="as-IN" sz="4300" dirty="0" smtClean="0">
                <a:latin typeface="NikoshBAN" panose="02000000000000000000" pitchFamily="2" charset="0"/>
                <a:cs typeface="NikoshBAN" panose="02000000000000000000" pitchFamily="2" charset="0"/>
              </a:rPr>
              <a:t>র্ক </a:t>
            </a:r>
            <a:r>
              <a:rPr lang="as-IN" sz="4300" dirty="0">
                <a:latin typeface="NikoshBAN" panose="02000000000000000000" pitchFamily="2" charset="0"/>
                <a:cs typeface="NikoshBAN" panose="02000000000000000000" pitchFamily="2" charset="0"/>
              </a:rPr>
              <a:t>প্রদান, দুর্গম </a:t>
            </a:r>
            <a:r>
              <a:rPr lang="as-IN" sz="4300" dirty="0" smtClean="0">
                <a:latin typeface="NikoshBAN" panose="02000000000000000000" pitchFamily="2" charset="0"/>
                <a:cs typeface="NikoshBAN" panose="02000000000000000000" pitchFamily="2" charset="0"/>
              </a:rPr>
              <a:t>এলাকা</a:t>
            </a:r>
            <a:r>
              <a:rPr lang="en-US" sz="4300" dirty="0" smtClean="0">
                <a:latin typeface="NikoshBAN" panose="02000000000000000000" pitchFamily="2" charset="0"/>
                <a:cs typeface="NikoshBAN" panose="02000000000000000000" pitchFamily="2" charset="0"/>
              </a:rPr>
              <a:t>য়</a:t>
            </a:r>
            <a:r>
              <a:rPr lang="as-IN" sz="4300" dirty="0" smtClean="0">
                <a:latin typeface="NikoshBAN" panose="02000000000000000000" pitchFamily="2" charset="0"/>
                <a:cs typeface="NikoshBAN" panose="02000000000000000000" pitchFamily="2" charset="0"/>
              </a:rPr>
              <a:t> নেটও</a:t>
            </a:r>
            <a:r>
              <a:rPr lang="en-US" sz="4300" dirty="0" err="1" smtClean="0">
                <a:latin typeface="NikoshBAN" panose="02000000000000000000" pitchFamily="2" charset="0"/>
                <a:cs typeface="NikoshBAN" panose="02000000000000000000" pitchFamily="2" charset="0"/>
              </a:rPr>
              <a:t>য়া</a:t>
            </a:r>
            <a:r>
              <a:rPr lang="as-IN" sz="4300" dirty="0" smtClean="0">
                <a:latin typeface="NikoshBAN" panose="02000000000000000000" pitchFamily="2" charset="0"/>
                <a:cs typeface="NikoshBAN" panose="02000000000000000000" pitchFamily="2" charset="0"/>
              </a:rPr>
              <a:t>র্ক </a:t>
            </a:r>
            <a:r>
              <a:rPr lang="as-IN" sz="4300" dirty="0">
                <a:latin typeface="NikoshBAN" panose="02000000000000000000" pitchFamily="2" charset="0"/>
                <a:cs typeface="NikoshBAN" panose="02000000000000000000" pitchFamily="2" charset="0"/>
              </a:rPr>
              <a:t>প্রদান, </a:t>
            </a:r>
            <a:r>
              <a:rPr lang="as-IN" sz="4300" dirty="0">
                <a:latin typeface="NikoshBAN" panose="02000000000000000000" pitchFamily="2" charset="0"/>
                <a:cs typeface="NikoshBAN" panose="02000000000000000000" pitchFamily="2" charset="0"/>
                <a:hlinkClick r:id="rId2" tooltip="গ্লোবাল পজিশনিং সিস্টেম"/>
              </a:rPr>
              <a:t>জিপিএস</a:t>
            </a:r>
            <a:r>
              <a:rPr lang="as-IN" sz="4300" dirty="0">
                <a:latin typeface="NikoshBAN" panose="02000000000000000000" pitchFamily="2" charset="0"/>
                <a:cs typeface="NikoshBAN" panose="02000000000000000000" pitchFamily="2" charset="0"/>
              </a:rPr>
              <a:t> সংযোগসহ বিভিন্ন কাজে কৃত্রিম উপগ্রহ ব্যবহৃত </a:t>
            </a:r>
            <a:r>
              <a:rPr lang="as-IN" sz="4300" dirty="0" smtClean="0">
                <a:latin typeface="NikoshBAN" panose="02000000000000000000" pitchFamily="2" charset="0"/>
                <a:cs typeface="NikoshBAN" panose="02000000000000000000" pitchFamily="2" charset="0"/>
              </a:rPr>
              <a:t>হ</a:t>
            </a:r>
            <a:r>
              <a:rPr lang="en-US" sz="4300" dirty="0" smtClean="0">
                <a:latin typeface="NikoshBAN" panose="02000000000000000000" pitchFamily="2" charset="0"/>
                <a:cs typeface="NikoshBAN" panose="02000000000000000000" pitchFamily="2" charset="0"/>
              </a:rPr>
              <a:t>য়</a:t>
            </a:r>
            <a:r>
              <a:rPr lang="as-IN" sz="4300" dirty="0" smtClean="0">
                <a:latin typeface="NikoshBAN" panose="02000000000000000000" pitchFamily="2" charset="0"/>
                <a:cs typeface="NikoshBAN" panose="02000000000000000000" pitchFamily="2" charset="0"/>
              </a:rPr>
              <a:t> </a:t>
            </a:r>
            <a:r>
              <a:rPr lang="as-IN" sz="4300" dirty="0">
                <a:latin typeface="NikoshBAN" panose="02000000000000000000" pitchFamily="2" charset="0"/>
                <a:cs typeface="NikoshBAN" panose="02000000000000000000" pitchFamily="2" charset="0"/>
              </a:rPr>
              <a:t>।</a:t>
            </a:r>
          </a:p>
          <a:p>
            <a:pPr marL="0" indent="0">
              <a:buNone/>
            </a:pPr>
            <a:endParaRPr lang="en-US" sz="4300"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3"/>
          <a:stretch>
            <a:fillRect/>
          </a:stretch>
        </p:blipFill>
        <p:spPr>
          <a:xfrm>
            <a:off x="228600" y="4648200"/>
            <a:ext cx="3581400" cy="2015135"/>
          </a:xfrm>
          <a:prstGeom prst="rect">
            <a:avLst/>
          </a:prstGeom>
        </p:spPr>
      </p:pic>
    </p:spTree>
    <p:extLst>
      <p:ext uri="{BB962C8B-B14F-4D97-AF65-F5344CB8AC3E}">
        <p14:creationId xmlns:p14="http://schemas.microsoft.com/office/powerpoint/2010/main" val="3698213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err="1" smtClean="0">
                <a:solidFill>
                  <a:srgbClr val="0000CC"/>
                </a:solidFill>
                <a:latin typeface="NikoshBAN" panose="02000000000000000000" pitchFamily="2" charset="0"/>
                <a:cs typeface="NikoshBAN" panose="02000000000000000000" pitchFamily="2" charset="0"/>
              </a:rPr>
              <a:t>আমরা</a:t>
            </a:r>
            <a:r>
              <a:rPr lang="en-US" sz="4800" dirty="0" smtClean="0">
                <a:solidFill>
                  <a:srgbClr val="0000CC"/>
                </a:solidFill>
                <a:latin typeface="NikoshBAN" panose="02000000000000000000" pitchFamily="2" charset="0"/>
                <a:cs typeface="NikoshBAN" panose="02000000000000000000" pitchFamily="2" charset="0"/>
              </a:rPr>
              <a:t> </a:t>
            </a:r>
            <a:r>
              <a:rPr lang="en-US" sz="4800" dirty="0" err="1" smtClean="0">
                <a:solidFill>
                  <a:srgbClr val="0000CC"/>
                </a:solidFill>
                <a:latin typeface="NikoshBAN" panose="02000000000000000000" pitchFamily="2" charset="0"/>
                <a:cs typeface="NikoshBAN" panose="02000000000000000000" pitchFamily="2" charset="0"/>
              </a:rPr>
              <a:t>একটি</a:t>
            </a:r>
            <a:r>
              <a:rPr lang="en-US" sz="4800" dirty="0" smtClean="0">
                <a:solidFill>
                  <a:srgbClr val="0000CC"/>
                </a:solidFill>
                <a:latin typeface="NikoshBAN" panose="02000000000000000000" pitchFamily="2" charset="0"/>
                <a:cs typeface="NikoshBAN" panose="02000000000000000000" pitchFamily="2" charset="0"/>
              </a:rPr>
              <a:t> </a:t>
            </a:r>
            <a:r>
              <a:rPr lang="en-US" sz="4800" dirty="0" err="1" smtClean="0">
                <a:solidFill>
                  <a:srgbClr val="0000CC"/>
                </a:solidFill>
                <a:latin typeface="NikoshBAN" panose="02000000000000000000" pitchFamily="2" charset="0"/>
                <a:cs typeface="NikoshBAN" panose="02000000000000000000" pitchFamily="2" charset="0"/>
              </a:rPr>
              <a:t>ভিডিও</a:t>
            </a:r>
            <a:r>
              <a:rPr lang="en-US" sz="4800" dirty="0" smtClean="0">
                <a:solidFill>
                  <a:srgbClr val="0000CC"/>
                </a:solidFill>
                <a:latin typeface="NikoshBAN" panose="02000000000000000000" pitchFamily="2" charset="0"/>
                <a:cs typeface="NikoshBAN" panose="02000000000000000000" pitchFamily="2" charset="0"/>
              </a:rPr>
              <a:t> </a:t>
            </a:r>
            <a:r>
              <a:rPr lang="en-US" sz="4800" dirty="0" err="1" smtClean="0">
                <a:solidFill>
                  <a:srgbClr val="0000CC"/>
                </a:solidFill>
                <a:latin typeface="NikoshBAN" panose="02000000000000000000" pitchFamily="2" charset="0"/>
                <a:cs typeface="NikoshBAN" panose="02000000000000000000" pitchFamily="2" charset="0"/>
              </a:rPr>
              <a:t>দেখি</a:t>
            </a:r>
            <a:r>
              <a:rPr lang="en-US" sz="4800" dirty="0" smtClean="0">
                <a:solidFill>
                  <a:srgbClr val="0000CC"/>
                </a:solidFill>
                <a:latin typeface="NikoshBAN" panose="02000000000000000000" pitchFamily="2" charset="0"/>
                <a:cs typeface="NikoshBAN" panose="02000000000000000000" pitchFamily="2" charset="0"/>
              </a:rPr>
              <a:t>!</a:t>
            </a:r>
            <a:endParaRPr lang="en-US" sz="4800" dirty="0">
              <a:solidFill>
                <a:srgbClr val="0000CC"/>
              </a:solidFill>
              <a:latin typeface="NikoshBAN" panose="02000000000000000000" pitchFamily="2" charset="0"/>
              <a:cs typeface="NikoshBAN" panose="02000000000000000000" pitchFamily="2" charset="0"/>
            </a:endParaRPr>
          </a:p>
        </p:txBody>
      </p:sp>
      <p:graphicFrame>
        <p:nvGraphicFramePr>
          <p:cNvPr id="4" name="Content Placeholder 3">
            <a:hlinkClick r:id="" action="ppaction://ole?verb=0"/>
          </p:cNvPr>
          <p:cNvGraphicFramePr>
            <a:graphicFrameLocks noGrp="1" noChangeAspect="1"/>
          </p:cNvGraphicFramePr>
          <p:nvPr>
            <p:ph idx="1"/>
            <p:extLst>
              <p:ext uri="{D42A27DB-BD31-4B8C-83A1-F6EECF244321}">
                <p14:modId xmlns:p14="http://schemas.microsoft.com/office/powerpoint/2010/main" val="3527255419"/>
              </p:ext>
            </p:extLst>
          </p:nvPr>
        </p:nvGraphicFramePr>
        <p:xfrm>
          <a:off x="5029200" y="2743200"/>
          <a:ext cx="2133600" cy="1800225"/>
        </p:xfrm>
        <a:graphic>
          <a:graphicData uri="http://schemas.openxmlformats.org/presentationml/2006/ole">
            <mc:AlternateContent xmlns:mc="http://schemas.openxmlformats.org/markup-compatibility/2006">
              <mc:Choice xmlns:v="urn:schemas-microsoft-com:vml" Requires="v">
                <p:oleObj spid="_x0000_s1030"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5029200" y="2743200"/>
                        <a:ext cx="2133600" cy="1800225"/>
                      </a:xfrm>
                      <a:prstGeom prst="rect">
                        <a:avLst/>
                      </a:prstGeom>
                    </p:spPr>
                  </p:pic>
                </p:oleObj>
              </mc:Fallback>
            </mc:AlternateContent>
          </a:graphicData>
        </a:graphic>
      </p:graphicFrame>
    </p:spTree>
    <p:extLst>
      <p:ext uri="{BB962C8B-B14F-4D97-AF65-F5344CB8AC3E}">
        <p14:creationId xmlns:p14="http://schemas.microsoft.com/office/powerpoint/2010/main" val="11320261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11582400" cy="3962400"/>
          </a:xfrm>
        </p:spPr>
        <p:txBody>
          <a:bodyPr>
            <a:normAutofit lnSpcReduction="10000"/>
          </a:bodyPr>
          <a:lstStyle/>
          <a:p>
            <a:pPr>
              <a:buFont typeface="Wingdings" panose="05000000000000000000" pitchFamily="2" charset="2"/>
              <a:buChar char="v"/>
            </a:pPr>
            <a:r>
              <a:rPr lang="bn-IN" sz="3600" b="1" u="sng" dirty="0">
                <a:solidFill>
                  <a:srgbClr val="006600"/>
                </a:solidFill>
                <a:latin typeface="NikoshBAN" panose="02000000000000000000" pitchFamily="2" charset="0"/>
                <a:cs typeface="NikoshBAN" panose="02000000000000000000" pitchFamily="2" charset="0"/>
              </a:rPr>
              <a:t>অপটিক্যাল ফাইবারঃ </a:t>
            </a:r>
            <a:r>
              <a:rPr lang="bn-IN" sz="3600" dirty="0">
                <a:solidFill>
                  <a:srgbClr val="000099"/>
                </a:solidFill>
                <a:latin typeface="NikoshBAN" panose="02000000000000000000" pitchFamily="2" charset="0"/>
                <a:cs typeface="NikoshBAN" panose="02000000000000000000" pitchFamily="2" charset="0"/>
              </a:rPr>
              <a:t>অপটিক্যাল ফাইবার হল একটি খুবই সরু এক কাচের তন্তু বা নল। অপটিক্যাল ফাইবারের মাধ্যমে বৈদ্যুতিক সিগন্যাল পাঠানো হয়।</a:t>
            </a:r>
            <a:endParaRPr lang="en-US" sz="3600" dirty="0">
              <a:solidFill>
                <a:srgbClr val="000099"/>
              </a:solidFill>
              <a:latin typeface="NikoshBAN" panose="02000000000000000000" pitchFamily="2" charset="0"/>
              <a:cs typeface="NikoshBAN" panose="02000000000000000000" pitchFamily="2" charset="0"/>
            </a:endParaRPr>
          </a:p>
          <a:p>
            <a:pPr>
              <a:buFont typeface="Wingdings" panose="05000000000000000000" pitchFamily="2" charset="2"/>
              <a:buChar char="v"/>
            </a:pPr>
            <a:r>
              <a:rPr lang="bn-IN" sz="3600" dirty="0">
                <a:solidFill>
                  <a:srgbClr val="000099"/>
                </a:solidFill>
                <a:latin typeface="NikoshBAN" panose="02000000000000000000" pitchFamily="2" charset="0"/>
                <a:cs typeface="NikoshBAN" panose="02000000000000000000" pitchFamily="2" charset="0"/>
              </a:rPr>
              <a:t>অপটিক্যাল ফাইবারে আলোক সিগন্যাল হিসাবে ইনফ্রারেড রশ্মি ব্যবহার করা হয়। এই আলো আমাদের চোখে দৃশ্যমান নয়। অপটিক্যাল ফাইবারের ভেতরদিয়ে  খুব দ্রুত অনেক বেশি সিগন্যাল পাঠানো যায়। একই সময়ে কয়েক লক্ষ টেলিফোন কল অপটিক্যাল ফাইবার ব্যবহারের মধ্যমে পাঠানো সম্ভব।</a:t>
            </a:r>
            <a:endParaRPr lang="en-US" sz="3600" dirty="0">
              <a:solidFill>
                <a:srgbClr val="000099"/>
              </a:solidFill>
              <a:latin typeface="NikoshBAN" panose="02000000000000000000" pitchFamily="2" charset="0"/>
              <a:cs typeface="NikoshBAN" panose="02000000000000000000" pitchFamily="2" charset="0"/>
            </a:endParaRPr>
          </a:p>
          <a:p>
            <a:pPr>
              <a:buFont typeface="Wingdings" panose="05000000000000000000" pitchFamily="2" charset="2"/>
              <a:buChar char="v"/>
            </a:pPr>
            <a:r>
              <a:rPr lang="bn-IN" sz="3600" dirty="0">
                <a:solidFill>
                  <a:srgbClr val="000099"/>
                </a:solidFill>
                <a:latin typeface="NikoshBAN" panose="02000000000000000000" pitchFamily="2" charset="0"/>
                <a:cs typeface="NikoshBAN" panose="02000000000000000000" pitchFamily="2" charset="0"/>
              </a:rPr>
              <a:t>এক মহাদেশ থেকে অন্য দেশে নেবার সময় সমুদ্র তলদেশ দিয়ে নেওয়া হয়। এই ধরনের ফাইবারকে বলে সবমেরিন ক্যাবল।</a:t>
            </a:r>
            <a:endParaRPr lang="en-US" sz="3600" dirty="0">
              <a:solidFill>
                <a:srgbClr val="000099"/>
              </a:solidFill>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a:blip r:embed="rId2"/>
          <a:stretch>
            <a:fillRect/>
          </a:stretch>
        </p:blipFill>
        <p:spPr>
          <a:xfrm>
            <a:off x="420806" y="4572000"/>
            <a:ext cx="4114800" cy="2057400"/>
          </a:xfrm>
          <a:prstGeom prst="rect">
            <a:avLst/>
          </a:prstGeom>
        </p:spPr>
      </p:pic>
    </p:spTree>
    <p:extLst>
      <p:ext uri="{BB962C8B-B14F-4D97-AF65-F5344CB8AC3E}">
        <p14:creationId xmlns:p14="http://schemas.microsoft.com/office/powerpoint/2010/main" val="4249118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128" y="457200"/>
            <a:ext cx="11374272" cy="4953000"/>
          </a:xfrm>
        </p:spPr>
        <p:txBody>
          <a:bodyPr>
            <a:normAutofit fontScale="90000"/>
          </a:bodyPr>
          <a:lstStyle/>
          <a:p>
            <a:r>
              <a:rPr lang="as-IN" sz="4000" b="1" u="sng" dirty="0">
                <a:solidFill>
                  <a:srgbClr val="0000CC"/>
                </a:solidFill>
                <a:latin typeface="NikoshBAN" panose="02000000000000000000" pitchFamily="2" charset="0"/>
                <a:cs typeface="NikoshBAN" panose="02000000000000000000" pitchFamily="2" charset="0"/>
              </a:rPr>
              <a:t>অপটিক্যাল </a:t>
            </a:r>
            <a:r>
              <a:rPr lang="as-IN" sz="4000" b="1" u="sng" dirty="0" smtClean="0">
                <a:solidFill>
                  <a:srgbClr val="0000CC"/>
                </a:solidFill>
                <a:latin typeface="NikoshBAN" panose="02000000000000000000" pitchFamily="2" charset="0"/>
                <a:cs typeface="NikoshBAN" panose="02000000000000000000" pitchFamily="2" charset="0"/>
              </a:rPr>
              <a:t>ফাইবার</a:t>
            </a:r>
            <a:r>
              <a:rPr lang="en-US" sz="4000" b="1" u="sng" dirty="0" smtClean="0">
                <a:solidFill>
                  <a:srgbClr val="0000CC"/>
                </a:solidFill>
                <a:latin typeface="NikoshBAN" panose="02000000000000000000" pitchFamily="2" charset="0"/>
                <a:cs typeface="NikoshBAN" panose="02000000000000000000" pitchFamily="2" charset="0"/>
              </a:rPr>
              <a:t> </a:t>
            </a:r>
            <a:r>
              <a:rPr lang="en-US" sz="4000" b="1" u="sng" dirty="0" err="1" smtClean="0">
                <a:solidFill>
                  <a:srgbClr val="0000CC"/>
                </a:solidFill>
                <a:latin typeface="NikoshBAN" panose="02000000000000000000" pitchFamily="2" charset="0"/>
                <a:cs typeface="NikoshBAN" panose="02000000000000000000" pitchFamily="2" charset="0"/>
              </a:rPr>
              <a:t>এর</a:t>
            </a:r>
            <a:r>
              <a:rPr lang="en-US" sz="4000" b="1" u="sng" dirty="0" smtClean="0">
                <a:solidFill>
                  <a:srgbClr val="0000CC"/>
                </a:solidFill>
                <a:latin typeface="NikoshBAN" panose="02000000000000000000" pitchFamily="2" charset="0"/>
                <a:cs typeface="NikoshBAN" panose="02000000000000000000" pitchFamily="2" charset="0"/>
              </a:rPr>
              <a:t> </a:t>
            </a:r>
            <a:r>
              <a:rPr lang="en-US" sz="4000" b="1" u="sng" dirty="0" err="1" smtClean="0">
                <a:solidFill>
                  <a:srgbClr val="0000CC"/>
                </a:solidFill>
                <a:latin typeface="NikoshBAN" panose="02000000000000000000" pitchFamily="2" charset="0"/>
                <a:cs typeface="NikoshBAN" panose="02000000000000000000" pitchFamily="2" charset="0"/>
              </a:rPr>
              <a:t>সুবিধা</a:t>
            </a:r>
            <a:r>
              <a:rPr lang="en-US" sz="4000" b="1" u="sng" dirty="0" smtClean="0">
                <a:solidFill>
                  <a:srgbClr val="0000CC"/>
                </a:solidFill>
                <a:latin typeface="NikoshBAN" panose="02000000000000000000" pitchFamily="2" charset="0"/>
                <a:cs typeface="NikoshBAN" panose="02000000000000000000" pitchFamily="2" charset="0"/>
              </a:rPr>
              <a:t> ও </a:t>
            </a:r>
            <a:r>
              <a:rPr lang="en-US" sz="4000" b="1" u="sng" dirty="0" err="1" smtClean="0">
                <a:solidFill>
                  <a:srgbClr val="0000CC"/>
                </a:solidFill>
                <a:latin typeface="NikoshBAN" panose="02000000000000000000" pitchFamily="2" charset="0"/>
                <a:cs typeface="NikoshBAN" panose="02000000000000000000" pitchFamily="2" charset="0"/>
              </a:rPr>
              <a:t>ব্যবহারঃ</a:t>
            </a:r>
            <a:r>
              <a:rPr lang="en-US" sz="4000" b="1" u="sng" dirty="0" smtClean="0">
                <a:solidFill>
                  <a:srgbClr val="0000CC"/>
                </a:solidFill>
                <a:latin typeface="NikoshBAN" panose="02000000000000000000" pitchFamily="2" charset="0"/>
                <a:cs typeface="NikoshBAN" panose="02000000000000000000" pitchFamily="2" charset="0"/>
              </a:rPr>
              <a:t/>
            </a:r>
            <a:br>
              <a:rPr lang="en-US" sz="4000" b="1" u="sng" dirty="0" smtClean="0">
                <a:solidFill>
                  <a:srgbClr val="0000CC"/>
                </a:solidFill>
                <a:latin typeface="NikoshBAN" panose="02000000000000000000" pitchFamily="2" charset="0"/>
                <a:cs typeface="NikoshBAN" panose="02000000000000000000" pitchFamily="2" charset="0"/>
              </a:rPr>
            </a:br>
            <a:r>
              <a:rPr lang="as-IN" sz="4000" b="1" dirty="0" smtClean="0">
                <a:latin typeface="NikoshBAN" panose="02000000000000000000" pitchFamily="2" charset="0"/>
                <a:cs typeface="NikoshBAN" panose="02000000000000000000" pitchFamily="2" charset="0"/>
              </a:rPr>
              <a:t>অপটিক্যাল ফাইবার</a:t>
            </a:r>
            <a:r>
              <a:rPr lang="en-US" sz="4000" b="1" dirty="0" smtClean="0">
                <a:latin typeface="NikoshBAN" panose="02000000000000000000" pitchFamily="2" charset="0"/>
                <a:cs typeface="NikoshBAN" panose="02000000000000000000" pitchFamily="2" charset="0"/>
              </a:rPr>
              <a:t> </a:t>
            </a:r>
            <a:r>
              <a:rPr lang="as-IN" sz="4000" dirty="0" smtClean="0">
                <a:latin typeface="NikoshBAN" panose="02000000000000000000" pitchFamily="2" charset="0"/>
                <a:cs typeface="NikoshBAN" panose="02000000000000000000" pitchFamily="2" charset="0"/>
              </a:rPr>
              <a:t>(</a:t>
            </a:r>
            <a:r>
              <a:rPr lang="as-IN" sz="4000" dirty="0">
                <a:latin typeface="NikoshBAN" panose="02000000000000000000" pitchFamily="2" charset="0"/>
                <a:cs typeface="NikoshBAN" panose="02000000000000000000" pitchFamily="2" charset="0"/>
              </a:rPr>
              <a:t>ইংরেজি: </a:t>
            </a:r>
            <a:r>
              <a:rPr lang="en-US" sz="4000" dirty="0">
                <a:latin typeface="NikoshBAN" panose="02000000000000000000" pitchFamily="2" charset="0"/>
                <a:cs typeface="NikoshBAN" panose="02000000000000000000" pitchFamily="2" charset="0"/>
              </a:rPr>
              <a:t>Optical fiber) </a:t>
            </a:r>
            <a:r>
              <a:rPr lang="as-IN" sz="4000" dirty="0">
                <a:latin typeface="NikoshBAN" panose="02000000000000000000" pitchFamily="2" charset="0"/>
                <a:cs typeface="NikoshBAN" panose="02000000000000000000" pitchFamily="2" charset="0"/>
              </a:rPr>
              <a:t>একধরনের পাতলা, স্বচ্ছ তন্তু বিশেষ, সাধারণত </a:t>
            </a:r>
            <a:r>
              <a:rPr lang="as-IN" sz="4000" dirty="0">
                <a:latin typeface="NikoshBAN" panose="02000000000000000000" pitchFamily="2" charset="0"/>
                <a:cs typeface="NikoshBAN" panose="02000000000000000000" pitchFamily="2" charset="0"/>
                <a:hlinkClick r:id="rId2" tooltip="কাঁচ"/>
              </a:rPr>
              <a:t>কাঁচ</a:t>
            </a:r>
            <a:r>
              <a:rPr lang="as-IN" sz="4000" dirty="0">
                <a:latin typeface="NikoshBAN" panose="02000000000000000000" pitchFamily="2" charset="0"/>
                <a:cs typeface="NikoshBAN" panose="02000000000000000000" pitchFamily="2" charset="0"/>
              </a:rPr>
              <a:t> অথবা </a:t>
            </a:r>
            <a:r>
              <a:rPr lang="as-IN" sz="4000" dirty="0">
                <a:latin typeface="NikoshBAN" panose="02000000000000000000" pitchFamily="2" charset="0"/>
                <a:cs typeface="NikoshBAN" panose="02000000000000000000" pitchFamily="2" charset="0"/>
                <a:hlinkClick r:id="rId3" tooltip="প্লাস্টিক"/>
              </a:rPr>
              <a:t>প্লাস্টিক</a:t>
            </a:r>
            <a:r>
              <a:rPr lang="as-IN" sz="4000" dirty="0">
                <a:latin typeface="NikoshBAN" panose="02000000000000000000" pitchFamily="2" charset="0"/>
                <a:cs typeface="NikoshBAN" panose="02000000000000000000" pitchFamily="2" charset="0"/>
              </a:rPr>
              <a:t> </a:t>
            </a:r>
            <a:r>
              <a:rPr lang="as-IN" sz="4000" dirty="0" smtClean="0">
                <a:latin typeface="NikoshBAN" panose="02000000000000000000" pitchFamily="2" charset="0"/>
                <a:cs typeface="NikoshBAN" panose="02000000000000000000" pitchFamily="2" charset="0"/>
              </a:rPr>
              <a:t>দি</a:t>
            </a:r>
            <a:r>
              <a:rPr lang="en-US" sz="4000" dirty="0" err="1"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বানানো </a:t>
            </a:r>
            <a:r>
              <a:rPr lang="as-IN" sz="4000" dirty="0" smtClean="0">
                <a:latin typeface="NikoshBAN" panose="02000000000000000000" pitchFamily="2" charset="0"/>
                <a:cs typeface="NikoshBAN" panose="02000000000000000000" pitchFamily="2" charset="0"/>
              </a:rPr>
              <a:t>হ</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যা আলো পরিবহনে ব্যবহৃত </a:t>
            </a:r>
            <a:r>
              <a:rPr lang="as-IN" sz="4000" dirty="0" smtClean="0">
                <a:latin typeface="NikoshBAN" panose="02000000000000000000" pitchFamily="2" charset="0"/>
                <a:cs typeface="NikoshBAN" panose="02000000000000000000" pitchFamily="2" charset="0"/>
              </a:rPr>
              <a:t>হ</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a:t>
            </a:r>
            <a:r>
              <a:rPr lang="as-IN" sz="4000" dirty="0">
                <a:latin typeface="NikoshBAN" panose="02000000000000000000" pitchFamily="2" charset="0"/>
                <a:cs typeface="NikoshBAN" panose="02000000000000000000" pitchFamily="2" charset="0"/>
              </a:rPr>
              <a:t> </a:t>
            </a:r>
            <a:r>
              <a:rPr lang="as-IN" sz="4000" dirty="0" smtClean="0">
                <a:latin typeface="NikoshBAN" panose="02000000000000000000" pitchFamily="2" charset="0"/>
                <a:cs typeface="NikoshBAN" panose="02000000000000000000" pitchFamily="2" charset="0"/>
              </a:rPr>
              <a:t>অপটিক্যাল </a:t>
            </a:r>
            <a:r>
              <a:rPr lang="as-IN" sz="4000" dirty="0">
                <a:latin typeface="NikoshBAN" panose="02000000000000000000" pitchFamily="2" charset="0"/>
                <a:cs typeface="NikoshBAN" panose="02000000000000000000" pitchFamily="2" charset="0"/>
              </a:rPr>
              <a:t>ফাইবার </a:t>
            </a:r>
            <a:r>
              <a:rPr lang="as-IN" sz="4000" dirty="0" smtClean="0">
                <a:latin typeface="NikoshBAN" panose="02000000000000000000" pitchFamily="2" charset="0"/>
                <a:cs typeface="NikoshBAN" panose="02000000000000000000" pitchFamily="2" charset="0"/>
              </a:rPr>
              <a:t>দি</a:t>
            </a:r>
            <a:r>
              <a:rPr lang="en-US" sz="4000" dirty="0" err="1"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লম্বা দুরত্বে অনেক কম </a:t>
            </a:r>
            <a:r>
              <a:rPr lang="as-IN" sz="4000" dirty="0" smtClean="0">
                <a:latin typeface="NikoshBAN" panose="02000000000000000000" pitchFamily="2" charset="0"/>
                <a:cs typeface="NikoshBAN" panose="02000000000000000000" pitchFamily="2" charset="0"/>
              </a:rPr>
              <a:t>সম</a:t>
            </a:r>
            <a:r>
              <a:rPr lang="en-US" sz="4000" dirty="0" err="1"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বিপুল </a:t>
            </a:r>
            <a:r>
              <a:rPr lang="as-IN" sz="4000" dirty="0">
                <a:latin typeface="NikoshBAN" panose="02000000000000000000" pitchFamily="2" charset="0"/>
                <a:cs typeface="NikoshBAN" panose="02000000000000000000" pitchFamily="2" charset="0"/>
              </a:rPr>
              <a:t>পরিমাণ তথ্য পরিবহন করা </a:t>
            </a:r>
            <a:r>
              <a:rPr lang="as-IN" sz="4000" dirty="0" smtClean="0">
                <a:latin typeface="NikoshBAN" panose="02000000000000000000" pitchFamily="2" charset="0"/>
                <a:cs typeface="NikoshBAN" panose="02000000000000000000" pitchFamily="2" charset="0"/>
              </a:rPr>
              <a:t>যা</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অপটিক্যাল ফাইবারের আরো অনেক সুবিধার মধ্যে উল্লেখযোগ্য হলো- এই </a:t>
            </a:r>
            <a:r>
              <a:rPr lang="as-IN" sz="4000" dirty="0" smtClean="0">
                <a:latin typeface="NikoshBAN" panose="02000000000000000000" pitchFamily="2" charset="0"/>
                <a:cs typeface="NikoshBAN" panose="02000000000000000000" pitchFamily="2" charset="0"/>
              </a:rPr>
              <a:t>ব্যবস্থা</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তথ্য পরিবহনে তথ্য </a:t>
            </a:r>
            <a:r>
              <a:rPr lang="as-IN" sz="4000" dirty="0" smtClean="0">
                <a:latin typeface="NikoshBAN" panose="02000000000000000000" pitchFamily="2" charset="0"/>
                <a:cs typeface="NikoshBAN" panose="02000000000000000000" pitchFamily="2" charset="0"/>
              </a:rPr>
              <a:t>ক্ষ</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কম </a:t>
            </a:r>
            <a:r>
              <a:rPr lang="as-IN" sz="4000" dirty="0" smtClean="0">
                <a:latin typeface="NikoshBAN" panose="02000000000000000000" pitchFamily="2" charset="0"/>
                <a:cs typeface="NikoshBAN" panose="02000000000000000000" pitchFamily="2" charset="0"/>
              </a:rPr>
              <a:t>হ</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ত</a:t>
            </a:r>
            <a:r>
              <a:rPr lang="en-US" sz="4000" dirty="0" err="1" smtClean="0">
                <a:latin typeface="NikoshBAN" panose="02000000000000000000" pitchFamily="2" charset="0"/>
                <a:cs typeface="NikoshBAN" panose="02000000000000000000" pitchFamily="2" charset="0"/>
              </a:rPr>
              <a:t>ড়ি</a:t>
            </a:r>
            <a:r>
              <a:rPr lang="as-IN" sz="4000" dirty="0" smtClean="0">
                <a:latin typeface="NikoshBAN" panose="02000000000000000000" pitchFamily="2" charset="0"/>
                <a:cs typeface="NikoshBAN" panose="02000000000000000000" pitchFamily="2" charset="0"/>
              </a:rPr>
              <a:t>ৎ-চুম্বকী</a:t>
            </a:r>
            <a:r>
              <a:rPr lang="en-US" sz="4000" dirty="0" smtClean="0">
                <a:latin typeface="NikoshBAN" panose="02000000000000000000" pitchFamily="2" charset="0"/>
                <a:cs typeface="NikoshBAN" panose="02000000000000000000" pitchFamily="2" charset="0"/>
              </a:rPr>
              <a:t>য়</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প্রভাব থেকে মুক্ত ইত্যাদি।</a:t>
            </a:r>
            <a:br>
              <a:rPr lang="as-IN" sz="4000" dirty="0">
                <a:latin typeface="NikoshBAN" panose="02000000000000000000" pitchFamily="2" charset="0"/>
                <a:cs typeface="NikoshBAN" panose="02000000000000000000" pitchFamily="2" charset="0"/>
              </a:rPr>
            </a:br>
            <a:r>
              <a:rPr lang="as-IN" sz="4000" dirty="0">
                <a:latin typeface="NikoshBAN" panose="02000000000000000000" pitchFamily="2" charset="0"/>
                <a:cs typeface="NikoshBAN" panose="02000000000000000000" pitchFamily="2" charset="0"/>
              </a:rPr>
              <a:t>অপটিক্যাল ফাইবার সাধারণত </a:t>
            </a:r>
            <a:r>
              <a:rPr lang="as-IN" sz="4000" dirty="0">
                <a:latin typeface="NikoshBAN" panose="02000000000000000000" pitchFamily="2" charset="0"/>
                <a:cs typeface="NikoshBAN" panose="02000000000000000000" pitchFamily="2" charset="0"/>
                <a:hlinkClick r:id="rId4" tooltip="টেলিযোগাযোগ"/>
              </a:rPr>
              <a:t>টেলিযোগাযোগের</a:t>
            </a:r>
            <a:r>
              <a:rPr lang="as-IN" sz="4000" dirty="0">
                <a:latin typeface="NikoshBAN" panose="02000000000000000000" pitchFamily="2" charset="0"/>
                <a:cs typeface="NikoshBAN" panose="02000000000000000000" pitchFamily="2" charset="0"/>
              </a:rPr>
              <a:t> ক্ষেত্রে বহুল ব্যবহৃত হচ্ছে। </a:t>
            </a:r>
            <a:r>
              <a:rPr lang="as-IN" sz="4000" dirty="0" smtClean="0">
                <a:latin typeface="NikoshBAN" panose="02000000000000000000" pitchFamily="2" charset="0"/>
                <a:cs typeface="NikoshBAN" panose="02000000000000000000" pitchFamily="2" charset="0"/>
              </a:rPr>
              <a:t>এছা</a:t>
            </a:r>
            <a:r>
              <a:rPr lang="en-US" sz="4000" dirty="0" err="1" smtClean="0">
                <a:latin typeface="NikoshBAN" panose="02000000000000000000" pitchFamily="2" charset="0"/>
                <a:cs typeface="NikoshBAN" panose="02000000000000000000" pitchFamily="2" charset="0"/>
              </a:rPr>
              <a:t>ড়া</a:t>
            </a:r>
            <a:r>
              <a:rPr lang="as-IN" sz="4000" dirty="0" smtClean="0">
                <a:latin typeface="NikoshBAN" panose="02000000000000000000" pitchFamily="2" charset="0"/>
                <a:cs typeface="NikoshBAN" panose="02000000000000000000" pitchFamily="2" charset="0"/>
              </a:rPr>
              <a:t> </a:t>
            </a:r>
            <a:r>
              <a:rPr lang="as-IN" sz="4000" dirty="0">
                <a:latin typeface="NikoshBAN" panose="02000000000000000000" pitchFamily="2" charset="0"/>
                <a:cs typeface="NikoshBAN" panose="02000000000000000000" pitchFamily="2" charset="0"/>
              </a:rPr>
              <a:t>আলোকসজ্জা, </a:t>
            </a:r>
            <a:r>
              <a:rPr lang="as-IN" sz="4000" dirty="0">
                <a:latin typeface="NikoshBAN" panose="02000000000000000000" pitchFamily="2" charset="0"/>
                <a:cs typeface="NikoshBAN" panose="02000000000000000000" pitchFamily="2" charset="0"/>
                <a:hlinkClick r:id="rId5" tooltip="সেন্সর"/>
              </a:rPr>
              <a:t>সেন্সর</a:t>
            </a:r>
            <a:r>
              <a:rPr lang="as-IN" sz="4000" dirty="0">
                <a:latin typeface="NikoshBAN" panose="02000000000000000000" pitchFamily="2" charset="0"/>
                <a:cs typeface="NikoshBAN" panose="02000000000000000000" pitchFamily="2" charset="0"/>
              </a:rPr>
              <a:t> ও ছবি সম্পাদনার কাজেও বর্তমানে ব্যবহৃত হচ্ছে।</a:t>
            </a:r>
            <a:br>
              <a:rPr lang="as-IN" sz="4000" dirty="0">
                <a:latin typeface="NikoshBAN" panose="02000000000000000000" pitchFamily="2" charset="0"/>
                <a:cs typeface="NikoshBAN" panose="02000000000000000000" pitchFamily="2" charset="0"/>
              </a:rPr>
            </a:br>
            <a:endParaRPr lang="en-US" sz="4000" dirty="0">
              <a:latin typeface="NikoshBAN" panose="02000000000000000000" pitchFamily="2" charset="0"/>
              <a:cs typeface="NikoshBAN" panose="02000000000000000000" pitchFamily="2" charset="0"/>
            </a:endParaRPr>
          </a:p>
        </p:txBody>
      </p:sp>
      <p:pic>
        <p:nvPicPr>
          <p:cNvPr id="4" name="Content Placeholder 3"/>
          <p:cNvPicPr>
            <a:picLocks noGrp="1" noChangeAspect="1"/>
          </p:cNvPicPr>
          <p:nvPr>
            <p:ph idx="1"/>
          </p:nvPr>
        </p:nvPicPr>
        <p:blipFill>
          <a:blip r:embed="rId6"/>
          <a:stretch>
            <a:fillRect/>
          </a:stretch>
        </p:blipFill>
        <p:spPr>
          <a:xfrm rot="16200000">
            <a:off x="9607412" y="4501089"/>
            <a:ext cx="1817299" cy="2744122"/>
          </a:xfrm>
          <a:prstGeom prst="rect">
            <a:avLst/>
          </a:prstGeom>
        </p:spPr>
      </p:pic>
    </p:spTree>
    <p:extLst>
      <p:ext uri="{BB962C8B-B14F-4D97-AF65-F5344CB8AC3E}">
        <p14:creationId xmlns:p14="http://schemas.microsoft.com/office/powerpoint/2010/main" val="665418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4121" y="455279"/>
            <a:ext cx="2922431" cy="1325563"/>
          </a:xfrm>
        </p:spPr>
        <p:txBody>
          <a:bodyPr>
            <a:normAutofit/>
          </a:bodyPr>
          <a:lstStyle/>
          <a:p>
            <a:pPr algn="ctr"/>
            <a:r>
              <a:rPr lang="en-US" sz="6000" u="sng" dirty="0" err="1">
                <a:solidFill>
                  <a:srgbClr val="7030A0"/>
                </a:solidFill>
                <a:latin typeface="NikoshBAN" panose="02000000000000000000" pitchFamily="2" charset="0"/>
                <a:cs typeface="NikoshBAN" panose="02000000000000000000" pitchFamily="2" charset="0"/>
              </a:rPr>
              <a:t>দলীয়</a:t>
            </a:r>
            <a:r>
              <a:rPr lang="bn-IN" sz="6000" u="sng" dirty="0">
                <a:solidFill>
                  <a:srgbClr val="7030A0"/>
                </a:solidFill>
                <a:latin typeface="NikoshBAN" panose="02000000000000000000" pitchFamily="2" charset="0"/>
                <a:cs typeface="NikoshBAN" panose="02000000000000000000" pitchFamily="2" charset="0"/>
              </a:rPr>
              <a:t>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708339" y="2740459"/>
            <a:ext cx="11153104" cy="3025341"/>
          </a:xfrm>
        </p:spPr>
        <p:txBody>
          <a:bodyPr>
            <a:normAutofit/>
          </a:bodyPr>
          <a:lstStyle/>
          <a:p>
            <a:pPr marL="0" indent="0" algn="ctr">
              <a:buNone/>
            </a:pPr>
            <a:r>
              <a:rPr lang="en-US" sz="5400" dirty="0" err="1">
                <a:solidFill>
                  <a:srgbClr val="0000CC"/>
                </a:solidFill>
                <a:latin typeface="NikoshBAN" panose="02000000000000000000" pitchFamily="2" charset="0"/>
                <a:cs typeface="NikoshBAN" panose="02000000000000000000" pitchFamily="2" charset="0"/>
              </a:rPr>
              <a:t>তথ্য</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আদান</a:t>
            </a:r>
            <a:r>
              <a:rPr lang="en-US" sz="5400" dirty="0">
                <a:solidFill>
                  <a:srgbClr val="0000CC"/>
                </a:solidFill>
                <a:latin typeface="NikoshBAN" panose="02000000000000000000" pitchFamily="2" charset="0"/>
                <a:cs typeface="NikoshBAN" panose="02000000000000000000" pitchFamily="2" charset="0"/>
              </a:rPr>
              <a:t> </a:t>
            </a:r>
            <a:r>
              <a:rPr lang="en-US" sz="5400" dirty="0" err="1" smtClean="0">
                <a:solidFill>
                  <a:srgbClr val="0000CC"/>
                </a:solidFill>
                <a:latin typeface="NikoshBAN" panose="02000000000000000000" pitchFamily="2" charset="0"/>
                <a:cs typeface="NikoshBAN" panose="02000000000000000000" pitchFamily="2" charset="0"/>
              </a:rPr>
              <a:t>প্রদানে</a:t>
            </a:r>
            <a:r>
              <a:rPr lang="en-US" sz="5400" dirty="0" smtClean="0">
                <a:solidFill>
                  <a:srgbClr val="0000CC"/>
                </a:solidFill>
                <a:latin typeface="NikoshBAN" panose="02000000000000000000" pitchFamily="2" charset="0"/>
                <a:cs typeface="NikoshBAN" panose="02000000000000000000" pitchFamily="2" charset="0"/>
              </a:rPr>
              <a:t> </a:t>
            </a:r>
            <a:r>
              <a:rPr lang="bn-IN" sz="5400" dirty="0" smtClean="0">
                <a:solidFill>
                  <a:srgbClr val="0000CC"/>
                </a:solidFill>
                <a:latin typeface="NikoshBAN" panose="02000000000000000000" pitchFamily="2" charset="0"/>
                <a:cs typeface="NikoshBAN" panose="02000000000000000000" pitchFamily="2" charset="0"/>
              </a:rPr>
              <a:t>স্যাটেলাইট </a:t>
            </a:r>
            <a:r>
              <a:rPr lang="bn-IN" sz="5400" dirty="0">
                <a:solidFill>
                  <a:srgbClr val="0000CC"/>
                </a:solidFill>
                <a:latin typeface="NikoshBAN" panose="02000000000000000000" pitchFamily="2" charset="0"/>
                <a:cs typeface="NikoshBAN" panose="02000000000000000000" pitchFamily="2" charset="0"/>
              </a:rPr>
              <a:t>আর অপটিক্যাল ফাইবারের মাঝে কোনটা বেশি কার্যকর-তোমার পক্ষে যুক্তি দাও।</a:t>
            </a:r>
            <a:endParaRPr lang="en-US" sz="5400" dirty="0">
              <a:solidFill>
                <a:srgbClr val="0000CC"/>
              </a:solidFill>
              <a:latin typeface="NikoshBAN" pitchFamily="2" charset="0"/>
              <a:cs typeface="NikoshBAN" pitchFamily="2" charset="0"/>
            </a:endParaRPr>
          </a:p>
        </p:txBody>
      </p:sp>
      <p:sp>
        <p:nvSpPr>
          <p:cNvPr id="4" name="Title 1"/>
          <p:cNvSpPr txBox="1">
            <a:spLocks/>
          </p:cNvSpPr>
          <p:nvPr/>
        </p:nvSpPr>
        <p:spPr>
          <a:xfrm>
            <a:off x="8973065" y="790833"/>
            <a:ext cx="2064132" cy="6544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err="1">
                <a:latin typeface="NikoshBAN" panose="02000000000000000000" pitchFamily="2" charset="0"/>
                <a:cs typeface="NikoshBAN" panose="02000000000000000000" pitchFamily="2" charset="0"/>
              </a:rPr>
              <a:t>সময়ঃ</a:t>
            </a:r>
            <a:r>
              <a:rPr lang="en-US" sz="3200" dirty="0">
                <a:latin typeface="NikoshBAN" panose="02000000000000000000" pitchFamily="2" charset="0"/>
                <a:cs typeface="NikoshBAN" panose="02000000000000000000" pitchFamily="2" charset="0"/>
              </a:rPr>
              <a:t> ১৫মিঃ</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23" y="597651"/>
            <a:ext cx="2609851" cy="2142808"/>
          </a:xfrm>
          <a:prstGeom prst="ellipse">
            <a:avLst/>
          </a:prstGeom>
          <a:ln>
            <a:noFill/>
          </a:ln>
          <a:effectLst>
            <a:softEdge rad="112500"/>
          </a:effectLst>
        </p:spPr>
      </p:pic>
    </p:spTree>
    <p:extLst>
      <p:ext uri="{BB962C8B-B14F-4D97-AF65-F5344CB8AC3E}">
        <p14:creationId xmlns:p14="http://schemas.microsoft.com/office/powerpoint/2010/main" val="22481327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7558" y="394155"/>
            <a:ext cx="2296887" cy="1325563"/>
          </a:xfrm>
          <a:ln w="12700">
            <a:solidFill>
              <a:schemeClr val="tx1"/>
            </a:solidFill>
          </a:ln>
        </p:spPr>
        <p:txBody>
          <a:bodyPr>
            <a:normAutofit/>
          </a:bodyPr>
          <a:lstStyle/>
          <a:p>
            <a:pPr algn="ctr"/>
            <a:r>
              <a:rPr lang="bn-IN" sz="6000" dirty="0">
                <a:solidFill>
                  <a:srgbClr val="7030A0"/>
                </a:solidFill>
                <a:latin typeface="NikoshBAN" panose="02000000000000000000" pitchFamily="2" charset="0"/>
                <a:cs typeface="NikoshBAN" panose="02000000000000000000" pitchFamily="2" charset="0"/>
              </a:rPr>
              <a:t>মূল্যায়ন</a:t>
            </a:r>
            <a:endParaRPr lang="en-US" sz="6000"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09600" y="2057400"/>
            <a:ext cx="10972800" cy="4190999"/>
          </a:xfrm>
        </p:spPr>
        <p:txBody>
          <a:bodyPr>
            <a:noAutofit/>
          </a:bodyPr>
          <a:lstStyle/>
          <a:p>
            <a:pPr>
              <a:buFont typeface="Wingdings" panose="05000000000000000000" pitchFamily="2" charset="2"/>
              <a:buChar char="ü"/>
            </a:pPr>
            <a:r>
              <a:rPr lang="bn-IN" sz="4000" dirty="0" smtClean="0">
                <a:solidFill>
                  <a:srgbClr val="0000CC"/>
                </a:solidFill>
                <a:latin typeface="NikoshBAN" panose="02000000000000000000" pitchFamily="2" charset="0"/>
                <a:cs typeface="NikoshBAN" panose="02000000000000000000" pitchFamily="2" charset="0"/>
              </a:rPr>
              <a:t>স্যাটেলাইট </a:t>
            </a:r>
            <a:r>
              <a:rPr lang="bn-IN" sz="4000" dirty="0">
                <a:solidFill>
                  <a:srgbClr val="0000CC"/>
                </a:solidFill>
                <a:latin typeface="NikoshBAN" panose="02000000000000000000" pitchFamily="2" charset="0"/>
                <a:cs typeface="NikoshBAN" panose="02000000000000000000" pitchFamily="2" charset="0"/>
              </a:rPr>
              <a:t>কী?</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জিও স্টেশনারি স্যাটেলাইট কী?</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এ স্যাটেলাইট কত উপর দিয়ে ঘুরতে থাকে?</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অপটিক্যাল ফাইবার কী?</a:t>
            </a:r>
            <a:endParaRPr lang="en-US" sz="4000" dirty="0">
              <a:solidFill>
                <a:srgbClr val="0000CC"/>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4000" dirty="0">
                <a:solidFill>
                  <a:srgbClr val="0000CC"/>
                </a:solidFill>
                <a:latin typeface="NikoshBAN" panose="02000000000000000000" pitchFamily="2" charset="0"/>
                <a:cs typeface="NikoshBAN" panose="02000000000000000000" pitchFamily="2" charset="0"/>
              </a:rPr>
              <a:t>সাবমেরিন ক্যাবল কী?</a:t>
            </a:r>
            <a:endParaRPr lang="en-US" sz="4000" dirty="0">
              <a:solidFill>
                <a:srgbClr val="0000CC"/>
              </a:solidFill>
              <a:latin typeface="NikoshBAN" pitchFamily="2" charset="0"/>
              <a:cs typeface="NikoshBAN" pitchFamily="2" charset="0"/>
            </a:endParaRPr>
          </a:p>
          <a:p>
            <a:pPr>
              <a:buFont typeface="Wingdings" panose="05000000000000000000" pitchFamily="2" charset="2"/>
              <a:buChar char="ü"/>
            </a:pPr>
            <a:endParaRPr lang="bn-IN" sz="4000" dirty="0">
              <a:solidFill>
                <a:srgbClr val="0000CC"/>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99152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additive="base">
                                        <p:cTn id="16"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 calcmode="lin" valueType="num">
                                      <p:cBhvr additive="base">
                                        <p:cTn id="34"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5"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additive="base">
                                        <p:cTn id="40"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6000" u="sng" dirty="0">
                <a:solidFill>
                  <a:srgbClr val="7030A0"/>
                </a:solidFill>
                <a:latin typeface="NikoshBAN" panose="02000000000000000000" pitchFamily="2" charset="0"/>
                <a:cs typeface="NikoshBAN" panose="02000000000000000000" pitchFamily="2" charset="0"/>
              </a:rPr>
              <a:t>বাড়ির কাজ</a:t>
            </a:r>
            <a:endParaRPr lang="en-US" sz="6000"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1371601" y="3835401"/>
            <a:ext cx="9982200" cy="1754745"/>
          </a:xfrm>
        </p:spPr>
        <p:txBody>
          <a:bodyPr>
            <a:noAutofit/>
          </a:bodyPr>
          <a:lstStyle/>
          <a:p>
            <a:pPr marL="0" indent="0" algn="ctr">
              <a:buClr>
                <a:schemeClr val="accent2">
                  <a:lumMod val="75000"/>
                </a:schemeClr>
              </a:buClr>
              <a:buNone/>
            </a:pPr>
            <a:r>
              <a:rPr lang="en-US" sz="5400" dirty="0" err="1">
                <a:solidFill>
                  <a:srgbClr val="0000CC"/>
                </a:solidFill>
                <a:latin typeface="NikoshBAN" panose="02000000000000000000" pitchFamily="2" charset="0"/>
                <a:cs typeface="NikoshBAN" panose="02000000000000000000" pitchFamily="2" charset="0"/>
              </a:rPr>
              <a:t>স্যাটেলাই</a:t>
            </a:r>
            <a:r>
              <a:rPr lang="en-US" sz="5400" dirty="0">
                <a:solidFill>
                  <a:srgbClr val="0000CC"/>
                </a:solidFill>
                <a:latin typeface="NikoshBAN" panose="02000000000000000000" pitchFamily="2" charset="0"/>
                <a:cs typeface="NikoshBAN" panose="02000000000000000000" pitchFamily="2" charset="0"/>
              </a:rPr>
              <a:t> ও  </a:t>
            </a:r>
            <a:r>
              <a:rPr lang="bn-IN" sz="5400" dirty="0">
                <a:solidFill>
                  <a:srgbClr val="0000CC"/>
                </a:solidFill>
                <a:latin typeface="NikoshBAN" panose="02000000000000000000" pitchFamily="2" charset="0"/>
                <a:cs typeface="NikoshBAN" panose="02000000000000000000" pitchFamily="2" charset="0"/>
              </a:rPr>
              <a:t>অপটিক্যাল ফাইবারের মাধ্যমে </a:t>
            </a:r>
            <a:r>
              <a:rPr lang="en-US" sz="5400" dirty="0" err="1">
                <a:solidFill>
                  <a:srgbClr val="0000CC"/>
                </a:solidFill>
                <a:latin typeface="NikoshBAN" panose="02000000000000000000" pitchFamily="2" charset="0"/>
                <a:cs typeface="NikoshBAN" panose="02000000000000000000" pitchFamily="2" charset="0"/>
              </a:rPr>
              <a:t>তথ্য</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আদান</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প্রদান</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সহজ</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হয়েছে</a:t>
            </a:r>
            <a:r>
              <a:rPr lang="en-US" sz="5400" dirty="0">
                <a:solidFill>
                  <a:srgbClr val="0000CC"/>
                </a:solidFill>
                <a:latin typeface="NikoshBAN" panose="02000000000000000000" pitchFamily="2" charset="0"/>
                <a:cs typeface="NikoshBAN" panose="02000000000000000000" pitchFamily="2" charset="0"/>
              </a:rPr>
              <a:t>-</a:t>
            </a:r>
            <a:r>
              <a:rPr lang="bn-IN" sz="5400" dirty="0">
                <a:solidFill>
                  <a:srgbClr val="0000CC"/>
                </a:solidFill>
                <a:latin typeface="NikoshBAN" panose="02000000000000000000" pitchFamily="2" charset="0"/>
                <a:cs typeface="NikoshBAN" panose="02000000000000000000" pitchFamily="2" charset="0"/>
              </a:rPr>
              <a:t> </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ব্যাখ্যা</a:t>
            </a:r>
            <a:r>
              <a:rPr lang="en-US" sz="5400" dirty="0">
                <a:solidFill>
                  <a:srgbClr val="0000CC"/>
                </a:solidFill>
                <a:latin typeface="NikoshBAN" panose="02000000000000000000" pitchFamily="2" charset="0"/>
                <a:cs typeface="NikoshBAN" panose="02000000000000000000" pitchFamily="2" charset="0"/>
              </a:rPr>
              <a:t> </a:t>
            </a:r>
            <a:r>
              <a:rPr lang="en-US" sz="5400" dirty="0" err="1">
                <a:solidFill>
                  <a:srgbClr val="0000CC"/>
                </a:solidFill>
                <a:latin typeface="NikoshBAN" panose="02000000000000000000" pitchFamily="2" charset="0"/>
                <a:cs typeface="NikoshBAN" panose="02000000000000000000" pitchFamily="2" charset="0"/>
              </a:rPr>
              <a:t>কর</a:t>
            </a:r>
            <a:r>
              <a:rPr lang="bn-IN" sz="5400" dirty="0">
                <a:solidFill>
                  <a:srgbClr val="0000CC"/>
                </a:solidFill>
                <a:latin typeface="NikoshBAN" panose="02000000000000000000" pitchFamily="2" charset="0"/>
                <a:cs typeface="NikoshBAN" panose="02000000000000000000" pitchFamily="2" charset="0"/>
              </a:rPr>
              <a:t>।</a:t>
            </a:r>
            <a:endParaRPr lang="en-US" sz="5400" b="1" dirty="0">
              <a:solidFill>
                <a:srgbClr val="0000CC"/>
              </a:solidFill>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36097"/>
            <a:ext cx="3137931" cy="3137931"/>
          </a:xfrm>
          <a:prstGeom prst="rect">
            <a:avLst/>
          </a:prstGeom>
        </p:spPr>
      </p:pic>
    </p:spTree>
    <p:extLst>
      <p:ext uri="{BB962C8B-B14F-4D97-AF65-F5344CB8AC3E}">
        <p14:creationId xmlns:p14="http://schemas.microsoft.com/office/powerpoint/2010/main" val="23036279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219200"/>
            <a:ext cx="7010400" cy="4171189"/>
          </a:xfrm>
          <a:prstGeom prst="rect">
            <a:avLst/>
          </a:prstGeom>
        </p:spPr>
      </p:pic>
    </p:spTree>
    <p:extLst>
      <p:ext uri="{BB962C8B-B14F-4D97-AF65-F5344CB8AC3E}">
        <p14:creationId xmlns:p14="http://schemas.microsoft.com/office/powerpoint/2010/main" val="11198856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7C9168D-6B24-4B7A-A0E8-E1D28A8F06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354</TotalTime>
  <Words>395</Words>
  <Application>Microsoft Office PowerPoint</Application>
  <PresentationFormat>Widescreen</PresentationFormat>
  <Paragraphs>41</Paragraphs>
  <Slides>14</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4" baseType="lpstr">
      <vt:lpstr>Arial</vt:lpstr>
      <vt:lpstr>Calibri</vt:lpstr>
      <vt:lpstr>Calibri Light</vt:lpstr>
      <vt:lpstr>NikoshBAN</vt:lpstr>
      <vt:lpstr>Times New Roman</vt:lpstr>
      <vt:lpstr>Verdana</vt:lpstr>
      <vt:lpstr>Vrinda</vt:lpstr>
      <vt:lpstr>Wingdings</vt:lpstr>
      <vt:lpstr>Office Theme</vt:lpstr>
      <vt:lpstr>Packager Shell Object</vt:lpstr>
      <vt:lpstr>তথ্য ও যোগাযোগ প্রযুক্তি ক্লাসে সকলকে স্বাগতম।</vt:lpstr>
      <vt:lpstr> পরিচিতি </vt:lpstr>
      <vt:lpstr>এ গুলো কীসের ছবি?</vt:lpstr>
      <vt:lpstr>আজকের আলোচ্য পাঠ</vt:lpstr>
      <vt:lpstr>শিখনফল</vt:lpstr>
      <vt:lpstr>PowerPoint Presentation</vt:lpstr>
      <vt:lpstr>স্যটেলাইট এর ব্যবহার</vt:lpstr>
      <vt:lpstr>আমরা একটি ভিডিও দেখি!</vt:lpstr>
      <vt:lpstr>PowerPoint Presentation</vt:lpstr>
      <vt:lpstr>অপটিক্যাল ফাইবার এর সুবিধা ও ব্যবহারঃ অপটিক্যাল ফাইবার (ইংরেজি: Optical fiber) একধরনের পাতলা, স্বচ্ছ তন্তু বিশেষ, সাধারণত কাঁচ অথবা প্লাস্টিক দিয়ে বানানো হয়, যা আলো পরিবহনে ব্যবহৃত হয়। অপটিক্যাল ফাইবার দিয়ে লম্বা দুরত্বে অনেক কম সময়ে বিপুল পরিমাণ তথ্য পরিবহন করা যায়। অপটিক্যাল ফাইবারের আরো অনেক সুবিধার মধ্যে উল্লেখযোগ্য হলো- এই ব্যবস্থায় তথ্য পরিবহনে তথ্য ক্ষয় কম হয়, তড়িৎ-চুম্বকীয় প্রভাব থেকে মুক্ত ইত্যাদি। অপটিক্যাল ফাইবার সাধারণত টেলিযোগাযোগের ক্ষেত্রে বহুল ব্যবহৃত হচ্ছে। এছাড়া আলোকসজ্জা, সেন্সর ও ছবি সম্পাদনার কাজেও বর্তমানে ব্যবহৃত হচ্ছে। </vt:lpstr>
      <vt:lpstr>দলীয় কাজ</vt:lpstr>
      <vt:lpstr>মূল্যায়ন</vt:lpstr>
      <vt:lpstr>বাড়ির কাজ</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Piljanga S.School</dc:creator>
  <cp:lastModifiedBy>Md. Ashraful Islam</cp:lastModifiedBy>
  <cp:revision>139</cp:revision>
  <cp:lastPrinted>1601-01-01T00:00:00Z</cp:lastPrinted>
  <dcterms:created xsi:type="dcterms:W3CDTF">2015-04-12T03:31:02Z</dcterms:created>
  <dcterms:modified xsi:type="dcterms:W3CDTF">2019-10-17T07:18:20Z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TC010900221033</vt:lpwstr>
  </property>
</Properties>
</file>