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72" r:id="rId5"/>
    <p:sldId id="261" r:id="rId6"/>
    <p:sldId id="262" r:id="rId7"/>
    <p:sldId id="263" r:id="rId8"/>
    <p:sldId id="280" r:id="rId9"/>
    <p:sldId id="281" r:id="rId10"/>
    <p:sldId id="282" r:id="rId11"/>
    <p:sldId id="266" r:id="rId12"/>
    <p:sldId id="276" r:id="rId13"/>
    <p:sldId id="267" r:id="rId14"/>
    <p:sldId id="277" r:id="rId15"/>
    <p:sldId id="268" r:id="rId16"/>
    <p:sldId id="278" r:id="rId17"/>
    <p:sldId id="269" r:id="rId18"/>
    <p:sldId id="273" r:id="rId19"/>
    <p:sldId id="274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7" autoAdjust="0"/>
    <p:restoredTop sz="94660"/>
  </p:normalViewPr>
  <p:slideViewPr>
    <p:cSldViewPr>
      <p:cViewPr varScale="1">
        <p:scale>
          <a:sx n="66" d="100"/>
          <a:sy n="66" d="100"/>
        </p:scale>
        <p:origin x="-9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anglarkobita.com/poet/famous/32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C:\Users\USER\Desktop\পল্লী জননী (কবিত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7391400" cy="4644189"/>
          </a:xfrm>
          <a:prstGeom prst="rect">
            <a:avLst/>
          </a:prstGeom>
          <a:noFill/>
        </p:spPr>
      </p:pic>
      <p:pic>
        <p:nvPicPr>
          <p:cNvPr id="1027" name="Picture 3" descr="C:\Users\USER\Desktop\U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609600"/>
            <a:ext cx="74676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209800"/>
            <a:ext cx="64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আড়ঙের দিনে পুতুল কিনিতে পয়সা জোটেনি তাই,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বলেছে আমরা মুসলমানের আড়ঙ দেখিতে নাই।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করিম যে গেল? রহিম চলিল? এমনি প্রশ্ন-মালা;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উত্তর দিতে দুখিনী মায়ের দ্বিগুণ বাড়িত জ্বালা।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আজও রোগে তার পথ্য জোটেনি, ওষুধ হয়নি আনা,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ঝড়ে কাঁপে যেন নীড়ের পাখিটি জড়ায়ে মায়ের ডানা।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ঘরের চালেতে ভুতুম ডাকিছে, অকল্যাণ এ সুর,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মরণের দুত এল বুঝি হায়। হাঁকে মায়, দুর-দুর।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পচা ডোবা হতে বিরহিনী ডা’ক ডাকিতেছে ঝুরি ঝুরি,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কৃষাণ ছেলেরা কালকে তাহার বাচ্চা করেছে চুরি।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ফেরে ভন্ ভন্ মশা দলে দলে বুড়ো পাতা ঝরে বনে,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ফোঁটায় ফোঁটায় পাতা-চোঁয়া জল গড়াইছে তার সনে।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রুগ্ন ছেলের শিয়রে বসিয়া একেলা জাগিছে মাতা।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সম্মুখে তার ঘোর কুজঝটি মহা-কাল-রাত পাতা।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পার্শ্বে জ্বলিয়া মাটির প্রদীপ বাতাসে জমায় খেলা,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আঁধারের সাথে যুঝিয়া তাহার ফুরায়ে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381000"/>
            <a:ext cx="7086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সাঁঝ হোয়ে গেল আসেনাকো আই-ঢাই মার প্রাণ,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হঠাৎ শুনিল আসিতেছে ছেলে হর্ষে করিয়া গান।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এক কোঁচ ভরা বেথুল তাহার ঝামুর ঝুমুর বাজে,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ওরে মুখপোড়া কোথা গিয়াছিলি এমনি এ কালি-সাঁঝে?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কত কথা আজ মনে পড়ে মার, গরীবের ঘর তার,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ছোট খাট কত বায়না ছেলের পারে নাই মিটাবার।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4582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52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286000" y="762000"/>
            <a:ext cx="4419600" cy="914400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914400" y="4876800"/>
            <a:ext cx="7315200" cy="12954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রহিম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চাচার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ঝাড়া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USER\Desktop\NAP BULBUL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52600"/>
            <a:ext cx="5715000" cy="3124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4582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600200" y="838200"/>
            <a:ext cx="5943600" cy="1371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মিলাও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514600"/>
            <a:ext cx="746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বালাই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মুক্তিলাভের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পড়া,ঝাড়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প্রচলন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নানাহ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রোগের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মুক্তির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রোগীকে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খেতে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মুক্তির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তাইতো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রহিম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চাচার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ঝাড়ার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হয়তো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রহিম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চাচা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ঝাড়া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গ্রাম্য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প্রচলিত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1981200" y="914400"/>
            <a:ext cx="4800600" cy="990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38200" y="5486400"/>
            <a:ext cx="73914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মমতাময়ী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নাই,ব্যাখ্যা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USER\Desktop\NAP BULBUL\2011-05-20-13-54-27-042278300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54864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4582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810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981200" y="762000"/>
            <a:ext cx="5410200" cy="68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828800"/>
            <a:ext cx="772198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ভেজাল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-ই,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আপন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বহুকাল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প্রচলিত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মমতাময়ী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রুগ্নপুত্রের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শিয়রে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রাত্রী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য়াপন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প্রার্থনা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সন্তানকে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পুত্রের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শিয়রে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নিবুনিবু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প্রদীপ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জালিয়ে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মশার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অত্যাচার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বেড়ার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রাতের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শীত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পুত্রকে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আদর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দরগায়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দুরন্ত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খেলার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সামগ্রীহ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নাটাইয়ের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দুঃখ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ডাক্তার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পারতাম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তারাতারি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পল্লী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আর্তনাত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12-Point Star 5"/>
          <p:cNvSpPr/>
          <p:nvPr/>
        </p:nvSpPr>
        <p:spPr>
          <a:xfrm>
            <a:off x="2133600" y="838200"/>
            <a:ext cx="4800600" cy="1143000"/>
          </a:xfrm>
          <a:prstGeom prst="star1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4400" y="5181600"/>
            <a:ext cx="70866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পল্লী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ফুটে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USER\Desktop\NAP BULBUL\download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33599"/>
            <a:ext cx="6553200" cy="2819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4582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810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981200" y="1066800"/>
            <a:ext cx="5181600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2057400"/>
            <a:ext cx="7543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পল্লী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পল্লীর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ফুঠে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সন্তানের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অকৃত্রিম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ভালবাসা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ফুঠে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তুলেছেন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মমতাময়ী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রুগ্নপুত্রের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শিয়রে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রাত্রীযাপন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প্রার্থনা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সন্তানকে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পুত্রের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শিয়রে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নিবুনিবু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প্রদীপ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জালিয়ে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মশার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অত্যাচার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বেড়ার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রাতের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শীত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পুত্রকে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আদর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দরগায়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দুরন্ত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খেলার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সামগ্রীহ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নাটাইয়ের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দুঃখ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ডাক্তার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পারতাম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তারাতারি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পল্লী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আর্তনাত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পল্লী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জসিম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উদ্দিন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লিপিবন্ধ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বিকল্প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সন্তানের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অসুখ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বিসুখ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সবার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2362200" y="914400"/>
            <a:ext cx="4572000" cy="1143000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990600" y="2362200"/>
            <a:ext cx="71628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যত্ন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914400" y="3276600"/>
            <a:ext cx="7239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পল্লী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990600" y="4114800"/>
            <a:ext cx="70866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পল্লীকবি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029200"/>
            <a:ext cx="6858000" cy="1066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1676400" y="838200"/>
            <a:ext cx="5791200" cy="1066800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মুল্যায়নের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219200" y="2133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ছেলের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লাটাই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যত্ন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914400" y="3124200"/>
            <a:ext cx="7239000" cy="8382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রাখালী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কাব্যগ্রন্থ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143000" y="4267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পল্লীকে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181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ঘড়ে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হুতুম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1600200" y="609600"/>
            <a:ext cx="5943600" cy="7620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762000" y="1447800"/>
            <a:ext cx="7315200" cy="2743200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নাই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বাছা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মোর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হে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আমার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দুইবিন্দু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দুদ্গ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মোর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আনন্দ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নাহি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নাহি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দরিদ্র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অসহ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দুয়ার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ধরি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eparation 4"/>
          <p:cNvSpPr/>
          <p:nvPr/>
        </p:nvSpPr>
        <p:spPr>
          <a:xfrm>
            <a:off x="533400" y="4343400"/>
            <a:ext cx="8001000" cy="1905000"/>
          </a:xfrm>
          <a:prstGeom prst="flowChartPrepar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শিয়রে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রহিম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চাচার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ঝাড়া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বুঝানো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উদ্দিপকে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বুঝানো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পল্লী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ফুছে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6106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038600" y="2895600"/>
            <a:ext cx="4114800" cy="2743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মমিনুর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বুলবুল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মিথিলাপুর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বুড়িচং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০১৭২৫৮০০৪১৭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24-Point Star 7"/>
          <p:cNvSpPr/>
          <p:nvPr/>
        </p:nvSpPr>
        <p:spPr>
          <a:xfrm>
            <a:off x="2286000" y="762000"/>
            <a:ext cx="5257800" cy="13716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nap 07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438400"/>
            <a:ext cx="2941864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NAP BULBUL\১২৩৪৫৬৭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762000"/>
            <a:ext cx="7483929" cy="5486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90800" y="762000"/>
            <a:ext cx="56428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876800"/>
            <a:ext cx="43059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খোদা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হাফেজ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1143000" y="914400"/>
            <a:ext cx="6858000" cy="106680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914400" y="3048000"/>
            <a:ext cx="7239000" cy="3048000"/>
          </a:xfrm>
          <a:prstGeom prst="star1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পল্লী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জননী</a:t>
            </a:r>
            <a:endParaRPr lang="en-US" sz="6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জসিম</a:t>
            </a:r>
            <a:r>
              <a:rPr lang="en-US" sz="66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উদ্দিন</a:t>
            </a:r>
            <a:endParaRPr lang="en-US" sz="66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133600" y="914400"/>
            <a:ext cx="5029200" cy="1143000"/>
          </a:xfrm>
          <a:prstGeom prst="star3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পাঠের-উদেশ্য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eparation 8"/>
          <p:cNvSpPr/>
          <p:nvPr/>
        </p:nvSpPr>
        <p:spPr>
          <a:xfrm>
            <a:off x="990600" y="2667000"/>
            <a:ext cx="7162800" cy="3352800"/>
          </a:xfrm>
          <a:prstGeom prst="flowChartPrepar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সুবিদা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বঞ্চিত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/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প্রতিবন্ধীদের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মমতাবোধ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সৃষ্টি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1219200" y="762000"/>
            <a:ext cx="6553200" cy="1524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667000"/>
            <a:ext cx="7010400" cy="3276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পৃথিবীতে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আপন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24-Point Star 5"/>
          <p:cNvSpPr/>
          <p:nvPr/>
        </p:nvSpPr>
        <p:spPr>
          <a:xfrm>
            <a:off x="914400" y="762000"/>
            <a:ext cx="4495800" cy="6858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819400" y="1676400"/>
            <a:ext cx="3124200" cy="3124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Cloud 11"/>
          <p:cNvSpPr/>
          <p:nvPr/>
        </p:nvSpPr>
        <p:spPr>
          <a:xfrm>
            <a:off x="838200" y="1600200"/>
            <a:ext cx="2209800" cy="1066800"/>
          </a:xfrm>
          <a:prstGeom prst="cloud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১৯০৩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ফরিদপুরে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Cloud 13"/>
          <p:cNvSpPr/>
          <p:nvPr/>
        </p:nvSpPr>
        <p:spPr>
          <a:xfrm>
            <a:off x="5334000" y="838200"/>
            <a:ext cx="2667000" cy="1371600"/>
          </a:xfrm>
          <a:prstGeom prst="cloud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কলকাতা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১৯৩১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Cloud 14"/>
          <p:cNvSpPr/>
          <p:nvPr/>
        </p:nvSpPr>
        <p:spPr>
          <a:xfrm>
            <a:off x="5486400" y="2209800"/>
            <a:ext cx="2743200" cy="990600"/>
          </a:xfrm>
          <a:prstGeom prst="cloud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অধ্যাপনা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Cloud 15"/>
          <p:cNvSpPr/>
          <p:nvPr/>
        </p:nvSpPr>
        <p:spPr>
          <a:xfrm>
            <a:off x="914400" y="2743200"/>
            <a:ext cx="2209800" cy="1043709"/>
          </a:xfrm>
          <a:prstGeom prst="cloud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বিশ্বভারতী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ল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734300" y="4952999"/>
            <a:ext cx="1913900" cy="129882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960420" y="4648200"/>
            <a:ext cx="1592780" cy="157525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838200" y="4724400"/>
            <a:ext cx="1676400" cy="150252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705600" y="4401360"/>
            <a:ext cx="1587067" cy="17394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1" name="Cloud 20"/>
          <p:cNvSpPr/>
          <p:nvPr/>
        </p:nvSpPr>
        <p:spPr>
          <a:xfrm>
            <a:off x="990600" y="3657600"/>
            <a:ext cx="2362200" cy="1043709"/>
          </a:xfrm>
          <a:prstGeom prst="cloud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১৯৭৬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১৪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Cloud 21"/>
          <p:cNvSpPr/>
          <p:nvPr/>
        </p:nvSpPr>
        <p:spPr>
          <a:xfrm>
            <a:off x="5638800" y="3276600"/>
            <a:ext cx="2514600" cy="1043709"/>
          </a:xfrm>
          <a:prstGeom prst="cloud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একুশ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পদক,ডি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উপাধী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ভুষিত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4114800"/>
            <a:ext cx="2159795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কবি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জসিম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উদ্দিন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4" grpId="0" animBg="1"/>
      <p:bldP spid="15" grpId="0" animBg="1"/>
      <p:bldP spid="16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:\Users\USER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94"/>
            <a:ext cx="7391400" cy="5486305"/>
          </a:xfrm>
          <a:prstGeom prst="rect">
            <a:avLst/>
          </a:prstGeom>
          <a:noFill/>
        </p:spPr>
      </p:pic>
      <p:pic>
        <p:nvPicPr>
          <p:cNvPr id="7" name="Picture 3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838200"/>
            <a:ext cx="2356655" cy="2816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838200" y="5029200"/>
            <a:ext cx="7148111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সকল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কবিতা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পল্লী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প্রকৃতিকে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নিয়ে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000" dirty="0" err="1" smtClean="0">
                <a:solidFill>
                  <a:srgbClr val="FF0000"/>
                </a:solidFill>
              </a:rPr>
              <a:t>এই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জন্য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তাকে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পল্লী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কবি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বলা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হয়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457200"/>
            <a:ext cx="73152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পল্লী জননী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/ </a:t>
            </a:r>
            <a:r>
              <a:rPr lang="as-IN" sz="2800" dirty="0" smtClean="0">
                <a:latin typeface="NikoshBAN" pitchFamily="2" charset="0"/>
                <a:cs typeface="NikoshBAN" pitchFamily="2" charset="0"/>
                <a:hlinkClick r:id="rId2"/>
              </a:rPr>
              <a:t>জসীম উদ্‌দীন</a:t>
            </a:r>
            <a:endParaRPr lang="as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রাত থম থম স্তব্ধ, ঘোর-ঘোর-আন্ধার,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নিশ্বাস ফেলি, তাও শোনা যায়, নাই কোথা সাড়া কার।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রুগ্ন ছেলের শিয়রে বিসয়া একেলা জাগিছে মাতা,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করুণ চাহনি ঘুম ঘুম যেন ঢুলিছে চোখের পাতা।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শিয়রের কাছে নিবু নিবু দীপ ঘুরিয়া ঘুরিয়া জ্বলে,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তারি সাথে সাথে বিরহী মায়ের একেলা পরাণ দোলে।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ভন্ ভন্ ভন্ জমাট বেঁধেছে বুনো মশকের গান,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এঁদো ডোবা হতে বহিছে কঠোর পচান পাতার ঘ্রাণ?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ছোট কুঁড়ে ঘর, বেড়ার ফাঁকেতে আসিছে শীতের বায়ু,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শিয়রে বসিয়া মনে মনে মাতা গণিছে ছেলের আয়ু।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ছেলে কয়, “মারে, কত রাত আছে? কখন সকাল হবে,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ভাল যে লাগে না, এমনি করিয়া কেবা শুয়ে থাকে কবে?”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মা কয়“বাছারে ! চুপটি করিয়া ঘুমা ত একটি বার, ”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ছেলে রেগে কয় “ঘুম যে আসে না কি করিব আমি তার ?”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পান্ডুর গালে চুমো খায় মাতা, সারা গায়ে দেয় হাত,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পারে যদি বুকে যত স্নেহ আছে ঢেলে দেয় তারি সাথ।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নামাজের ঘরে মোমবাতি মানে, দরগায় মানে দান,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ছেলেরে তাহার ভাল কোরে দাও, কাঁদে জননীর প্রাণ।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ভাল করে দাও আল্লা রছুল। ভাল কোরে দাও পীর।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কহিতে কহিতে মুখখানি ভাসে বহিয়া নয়ন নীর</a:t>
            </a:r>
            <a:r>
              <a:rPr lang="as-IN" dirty="0" smtClean="0"/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534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096000" y="685800"/>
            <a:ext cx="21336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90600"/>
            <a:ext cx="7467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চলে বুনোপথে জোনাকী মেয়েরা কুয়াশা কাফন ধরি,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দুর ছাই। কিবা শঙ্কায় মার পরাণ উঠিছে ভরি।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যে কথা ভাবিতে পরাণ শিহরে তাই ভাসে হিয়া কোণে,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বালাই, বালাই, ভালো হবে যাদু মনে মনে জাল বোনে।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ছেলে কয়, “মাগো! পায়ে পড়ি বলো ভাল যদি হই কাল,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করিমের সাথে খেলিবারে গেলে দিবে না ত তুমি গাল?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আচ্ছা মা বলো, এমন হয় না রহিম চাচার ঝাড়া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এখনি আমারে এত রোগ হোতে করিতে পারি ত খাড়া ?”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মা কেবল বসি রুগ্ন ছেলের মুখ পানে আঁখি মেলে,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ভাসা ভাসা তার যত কথা যেন সারা প্রাণ দিয়ে গেলে।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“শোন মা! আমার লাটাই কিন্তু রাখিও যতন করে,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রাখিও ঢ্যাঁপের মোয়া বেঁধে তুমি সাত-নরি শিকা পরে।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খেজুরে-গুড়ের নয়া পাটালিতে হুড়ুমের কোলা ভরে,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ফুলঝুরি সিকা সাজাইয়া রেখো আমার সমুখ পরে।”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ছেলে চুপ করে, মাও ধীরে ধীরে মাথায় বুলায় হাত,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বাহিরেতে নাচে জোনাকী আলোয় থম থম কাল রাত।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রুগ্ন ছেলের শিয়রে বসিয়া কত কথা পড়ে মনে,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কোন দিন সে যে মায়েরে না বলে গিয়াছিল দুর বনে</a:t>
            </a:r>
            <a:r>
              <a:rPr lang="as-IN" dirty="0" smtClean="0"/>
              <a:t>।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685800" y="381000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বাঁশবনে বসি ডাকে কানা কুয়ো, রাতের আঁধার ঠেলি,</a:t>
            </a: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বাদুড় পাখার বাতাসেতে পড়ে সুপারীর বন হেলি।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4582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1187</Words>
  <Application>Microsoft Office PowerPoint</Application>
  <PresentationFormat>On-screen Show (4:3)</PresentationFormat>
  <Paragraphs>141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33</cp:revision>
  <dcterms:created xsi:type="dcterms:W3CDTF">2019-09-17T00:30:57Z</dcterms:created>
  <dcterms:modified xsi:type="dcterms:W3CDTF">2019-10-18T15:19:42Z</dcterms:modified>
</cp:coreProperties>
</file>