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75" r:id="rId3"/>
    <p:sldId id="258" r:id="rId4"/>
    <p:sldId id="259" r:id="rId5"/>
    <p:sldId id="263" r:id="rId6"/>
    <p:sldId id="257" r:id="rId7"/>
    <p:sldId id="261" r:id="rId8"/>
    <p:sldId id="264" r:id="rId9"/>
    <p:sldId id="260" r:id="rId10"/>
    <p:sldId id="267" r:id="rId11"/>
    <p:sldId id="270" r:id="rId12"/>
    <p:sldId id="265" r:id="rId13"/>
    <p:sldId id="262" r:id="rId14"/>
    <p:sldId id="266" r:id="rId15"/>
    <p:sldId id="268" r:id="rId16"/>
    <p:sldId id="269"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74C3-BC63-4416-A0E6-D18195F6383C}"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40405-1502-47F6-B89C-F904151279E3}" type="slidenum">
              <a:rPr lang="en-US" smtClean="0"/>
              <a:t>‹#›</a:t>
            </a:fld>
            <a:endParaRPr lang="en-US"/>
          </a:p>
        </p:txBody>
      </p:sp>
    </p:spTree>
    <p:extLst>
      <p:ext uri="{BB962C8B-B14F-4D97-AF65-F5344CB8AC3E}">
        <p14:creationId xmlns:p14="http://schemas.microsoft.com/office/powerpoint/2010/main" val="217398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8EFD17-B691-4B4B-8498-7C2A8BEFDDB3}"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312698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EFD17-B691-4B4B-8498-7C2A8BEFDDB3}"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42699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EFD17-B691-4B4B-8498-7C2A8BEFDDB3}"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278563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EFD17-B691-4B4B-8498-7C2A8BEFDDB3}"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74046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EFD17-B691-4B4B-8498-7C2A8BEFDDB3}"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169169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8EFD17-B691-4B4B-8498-7C2A8BEFDDB3}"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134499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8EFD17-B691-4B4B-8498-7C2A8BEFDDB3}"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407576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8EFD17-B691-4B4B-8498-7C2A8BEFDDB3}"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159214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EFD17-B691-4B4B-8498-7C2A8BEFDDB3}" type="datetimeFigureOut">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220007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EFD17-B691-4B4B-8498-7C2A8BEFDDB3}"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235332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EFD17-B691-4B4B-8498-7C2A8BEFDDB3}"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251838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EFD17-B691-4B4B-8498-7C2A8BEFDDB3}" type="datetimeFigureOut">
              <a:rPr lang="en-US" smtClean="0"/>
              <a:t>10/18/2019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BFFE-DA41-4179-AA90-5E1AC1B01E9A}" type="slidenum">
              <a:rPr lang="en-US" smtClean="0"/>
              <a:t>‹#›</a:t>
            </a:fld>
            <a:endParaRPr lang="en-US"/>
          </a:p>
        </p:txBody>
      </p:sp>
    </p:spTree>
    <p:extLst>
      <p:ext uri="{BB962C8B-B14F-4D97-AF65-F5344CB8AC3E}">
        <p14:creationId xmlns:p14="http://schemas.microsoft.com/office/powerpoint/2010/main" val="420793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2415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8" y="-1"/>
            <a:ext cx="5677468" cy="517250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0674" y="131034"/>
            <a:ext cx="5827594" cy="5041466"/>
          </a:xfrm>
          <a:prstGeom prst="rect">
            <a:avLst/>
          </a:prstGeom>
        </p:spPr>
      </p:pic>
      <p:sp>
        <p:nvSpPr>
          <p:cNvPr id="4" name="Rectangle 3"/>
          <p:cNvSpPr/>
          <p:nvPr/>
        </p:nvSpPr>
        <p:spPr>
          <a:xfrm>
            <a:off x="818866" y="5527343"/>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পরিখা</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খনন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শেষ</a:t>
            </a:r>
            <a:endParaRPr lang="en-US" sz="4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6953534" y="5527342"/>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পরিখ</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খনন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চলছে</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4926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346" y="272956"/>
            <a:ext cx="2929008" cy="923330"/>
          </a:xfrm>
          <a:prstGeom prst="rect">
            <a:avLst/>
          </a:prstGeom>
          <a:solidFill>
            <a:schemeClr val="tx1"/>
          </a:solidFill>
          <a:ln>
            <a:solidFill>
              <a:schemeClr val="bg1"/>
            </a:solidFill>
          </a:ln>
        </p:spPr>
        <p:txBody>
          <a:bodyPr wrap="none" lIns="91440" tIns="45720" rIns="91440" bIns="45720">
            <a:spAutoFit/>
          </a:bodyPr>
          <a:lstStyle/>
          <a:p>
            <a:pPr algn="ctr"/>
            <a:r>
              <a:rPr lang="en-US" sz="5400"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জোড়ায়</a:t>
            </a:r>
            <a:r>
              <a:rPr lang="en-US" sz="5400"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5400"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কাজ</a:t>
            </a:r>
            <a:endParaRPr lang="en-US" sz="5400" cap="none" spc="0"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555845" y="1705971"/>
            <a:ext cx="8420669" cy="923330"/>
          </a:xfrm>
          <a:prstGeom prst="rect">
            <a:avLst/>
          </a:prstGeom>
          <a:noFill/>
        </p:spPr>
        <p:txBody>
          <a:bodyPr wrap="square" rtlCol="0">
            <a:spAutoFit/>
          </a:bodyPr>
          <a:lstStyle/>
          <a:p>
            <a:pPr marL="685800" indent="-685800">
              <a:buFont typeface="Wingdings" panose="05000000000000000000" pitchFamily="2" charset="2"/>
              <a:buChar char="Ø"/>
            </a:pPr>
            <a:r>
              <a:rPr lang="en-US" sz="5400" dirty="0" err="1" smtClean="0">
                <a:latin typeface="SutonnyMJ" pitchFamily="2" charset="0"/>
                <a:cs typeface="SutonnyMJ" pitchFamily="2" charset="0"/>
              </a:rPr>
              <a:t>খন্দক</a:t>
            </a:r>
            <a:r>
              <a:rPr lang="en-US" sz="5400" dirty="0" smtClean="0">
                <a:latin typeface="SutonnyMJ" pitchFamily="2" charset="0"/>
                <a:cs typeface="SutonnyMJ" pitchFamily="2" charset="0"/>
              </a:rPr>
              <a:t> </a:t>
            </a:r>
            <a:r>
              <a:rPr lang="en-US" sz="5400" dirty="0" err="1" smtClean="0">
                <a:latin typeface="SutonnyMJ" pitchFamily="2" charset="0"/>
                <a:cs typeface="SutonnyMJ" pitchFamily="2" charset="0"/>
              </a:rPr>
              <a:t>যুদ্ধের</a:t>
            </a:r>
            <a:r>
              <a:rPr lang="en-US" sz="5400" dirty="0" smtClean="0">
                <a:latin typeface="SutonnyMJ" pitchFamily="2" charset="0"/>
                <a:cs typeface="SutonnyMJ" pitchFamily="2" charset="0"/>
              </a:rPr>
              <a:t> </a:t>
            </a:r>
            <a:r>
              <a:rPr lang="en-US" sz="5400" dirty="0" err="1" smtClean="0">
                <a:latin typeface="SutonnyMJ" pitchFamily="2" charset="0"/>
                <a:cs typeface="SutonnyMJ" pitchFamily="2" charset="0"/>
              </a:rPr>
              <a:t>কারণ</a:t>
            </a:r>
            <a:r>
              <a:rPr lang="en-US" sz="5400" dirty="0" smtClean="0">
                <a:latin typeface="SutonnyMJ" pitchFamily="2" charset="0"/>
                <a:cs typeface="SutonnyMJ" pitchFamily="2" charset="0"/>
              </a:rPr>
              <a:t> </a:t>
            </a:r>
            <a:r>
              <a:rPr lang="en-US" sz="5400" dirty="0" err="1" smtClean="0">
                <a:latin typeface="SutonnyMJ" pitchFamily="2" charset="0"/>
                <a:cs typeface="SutonnyMJ" pitchFamily="2" charset="0"/>
              </a:rPr>
              <a:t>গুলি</a:t>
            </a:r>
            <a:r>
              <a:rPr lang="en-US" sz="5400" dirty="0" smtClean="0">
                <a:latin typeface="SutonnyMJ" pitchFamily="2" charset="0"/>
                <a:cs typeface="SutonnyMJ" pitchFamily="2" charset="0"/>
              </a:rPr>
              <a:t> </a:t>
            </a:r>
            <a:r>
              <a:rPr lang="en-US" sz="5400" dirty="0" err="1" smtClean="0">
                <a:latin typeface="SutonnyMJ" pitchFamily="2" charset="0"/>
                <a:cs typeface="SutonnyMJ" pitchFamily="2" charset="0"/>
              </a:rPr>
              <a:t>উল্লেখ</a:t>
            </a:r>
            <a:r>
              <a:rPr lang="en-US" sz="5400" dirty="0" smtClean="0">
                <a:latin typeface="SutonnyMJ" pitchFamily="2" charset="0"/>
                <a:cs typeface="SutonnyMJ" pitchFamily="2" charset="0"/>
              </a:rPr>
              <a:t> </a:t>
            </a:r>
            <a:r>
              <a:rPr lang="en-US" sz="5400" dirty="0" err="1" smtClean="0">
                <a:latin typeface="SutonnyMJ" pitchFamily="2" charset="0"/>
                <a:cs typeface="SutonnyMJ" pitchFamily="2" charset="0"/>
              </a:rPr>
              <a:t>কর</a:t>
            </a:r>
            <a:r>
              <a:rPr lang="en-US" sz="5400" dirty="0" smtClean="0">
                <a:latin typeface="SutonnyMJ" pitchFamily="2" charset="0"/>
                <a:cs typeface="SutonnyMJ" pitchFamily="2" charset="0"/>
              </a:rPr>
              <a:t>।</a:t>
            </a:r>
            <a:endParaRPr lang="en-US" sz="5400" dirty="0">
              <a:latin typeface="SutonnyMJ" pitchFamily="2" charset="0"/>
              <a:cs typeface="SutonnyMJ" pitchFamily="2" charset="0"/>
            </a:endParaRPr>
          </a:p>
        </p:txBody>
      </p:sp>
    </p:spTree>
    <p:extLst>
      <p:ext uri="{BB962C8B-B14F-4D97-AF65-F5344CB8AC3E}">
        <p14:creationId xmlns:p14="http://schemas.microsoft.com/office/powerpoint/2010/main" val="16578598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14" y="170596"/>
            <a:ext cx="5730923" cy="530215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844" y="170596"/>
            <a:ext cx="5882185" cy="5302156"/>
          </a:xfrm>
          <a:prstGeom prst="rect">
            <a:avLst/>
          </a:prstGeom>
        </p:spPr>
      </p:pic>
      <p:sp>
        <p:nvSpPr>
          <p:cNvPr id="4" name="Rectangle 3"/>
          <p:cNvSpPr/>
          <p:nvPr/>
        </p:nvSpPr>
        <p:spPr>
          <a:xfrm>
            <a:off x="792138" y="5732058"/>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যুদ্ধে</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রওনা</a:t>
            </a:r>
            <a:endParaRPr lang="en-US" sz="4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7049067" y="5732059"/>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যুদ্ধ</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শুরু</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8727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3571" y="206829"/>
            <a:ext cx="4887686"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5400" dirty="0" err="1">
                <a:latin typeface="NikoshBAN" panose="02000000000000000000" pitchFamily="2" charset="0"/>
                <a:cs typeface="NikoshBAN" panose="02000000000000000000" pitchFamily="2" charset="0"/>
              </a:rPr>
              <a:t>খ</a:t>
            </a:r>
            <a:r>
              <a:rPr lang="en-US" sz="5400" dirty="0" err="1" smtClean="0">
                <a:latin typeface="NikoshBAN" panose="02000000000000000000" pitchFamily="2" charset="0"/>
                <a:cs typeface="NikoshBAN" panose="02000000000000000000" pitchFamily="2" charset="0"/>
              </a:rPr>
              <a:t>ন্দক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যুদ্ধের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ফলাফল</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250208" y="1267545"/>
            <a:ext cx="11691583" cy="1323439"/>
          </a:xfrm>
          <a:prstGeom prst="rect">
            <a:avLst/>
          </a:prstGeom>
          <a:noFill/>
          <a:ln w="28575">
            <a:solidFill>
              <a:schemeClr val="tx1"/>
            </a:solidFill>
          </a:ln>
        </p:spPr>
        <p:txBody>
          <a:bodyPr wrap="square" rtlCol="0">
            <a:spAutoFit/>
          </a:bodyPr>
          <a:lstStyle/>
          <a:p>
            <a:r>
              <a:rPr lang="en-US" sz="4000" dirty="0" err="1" smtClean="0">
                <a:latin typeface="NikoshBAN" panose="02000000000000000000" pitchFamily="2" charset="0"/>
                <a:cs typeface="NikoshBAN" panose="02000000000000000000" pitchFamily="2" charset="0"/>
              </a:rPr>
              <a:t>প্রথমতঃ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ত্রি-শক্তির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পরাজয়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সম্মিলিত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শক্তিকে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ধংস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হয়।এবং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মুসলিম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রাষ্ট্র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সুপ্রতিষ্ঠি</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হয়</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250207" y="4021631"/>
            <a:ext cx="11691583" cy="1938992"/>
          </a:xfrm>
          <a:prstGeom prst="rect">
            <a:avLst/>
          </a:prstGeom>
          <a:noFill/>
          <a:ln w="28575">
            <a:solidFill>
              <a:schemeClr val="tx1"/>
            </a:solidFill>
          </a:ln>
        </p:spPr>
        <p:txBody>
          <a:bodyPr wrap="square" rtlCol="0">
            <a:spAutoFit/>
          </a:bodyPr>
          <a:lstStyle/>
          <a:p>
            <a:r>
              <a:rPr lang="en-US" sz="4000" dirty="0" err="1" smtClean="0">
                <a:latin typeface="NikoshBAN" panose="02000000000000000000" pitchFamily="2" charset="0"/>
                <a:cs typeface="NikoshBAN" panose="02000000000000000000" pitchFamily="2" charset="0"/>
              </a:rPr>
              <a:t>দ্বিতীয়তঃ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শৃঙ্খলা</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বিশ্বাসের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বিজয়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জোসেফ</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ফলাফল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ছিল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সংখ্যাধিক্য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শৃঙ্খলা</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একতার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বিজয়</a:t>
            </a:r>
            <a:r>
              <a:rPr lang="en-US" sz="4000" dirty="0" smtClean="0">
                <a:latin typeface="NikoshBAN" panose="02000000000000000000" pitchFamily="2" charset="0"/>
                <a:cs typeface="NikoshBAN" panose="02000000000000000000" pitchFamily="2" charset="0"/>
              </a:rPr>
              <a:t>” এ </a:t>
            </a:r>
            <a:r>
              <a:rPr lang="en-US" sz="4000" dirty="0" err="1" smtClean="0">
                <a:latin typeface="NikoshBAN" panose="02000000000000000000" pitchFamily="2" charset="0"/>
                <a:cs typeface="NikoshBAN" panose="02000000000000000000" pitchFamily="2" charset="0"/>
              </a:rPr>
              <a:t>যুদ্ধের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ইসলামের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মর্যাদা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বহুলাংশে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বৃদ্ধি</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পায়</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73761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800" decel="100000"/>
                                        <p:tgtEl>
                                          <p:spTgt spid="6">
                                            <p:bg/>
                                          </p:spTgt>
                                        </p:tgtEl>
                                      </p:cBhvr>
                                    </p:animEffect>
                                    <p:anim calcmode="lin" valueType="num">
                                      <p:cBhvr>
                                        <p:cTn id="16" dur="800" decel="100000" fill="hold"/>
                                        <p:tgtEl>
                                          <p:spTgt spid="6">
                                            <p:bg/>
                                          </p:spTgt>
                                        </p:tgtEl>
                                        <p:attrNameLst>
                                          <p:attrName>style.rotation</p:attrName>
                                        </p:attrNameLst>
                                      </p:cBhvr>
                                      <p:tavLst>
                                        <p:tav tm="0">
                                          <p:val>
                                            <p:fltVal val="-90"/>
                                          </p:val>
                                        </p:tav>
                                        <p:tav tm="100000">
                                          <p:val>
                                            <p:fltVal val="0"/>
                                          </p:val>
                                        </p:tav>
                                      </p:tavLst>
                                    </p:anim>
                                    <p:anim calcmode="lin" valueType="num">
                                      <p:cBhvr>
                                        <p:cTn id="17" dur="800" decel="100000" fill="hold"/>
                                        <p:tgtEl>
                                          <p:spTgt spid="6">
                                            <p:bg/>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
                                            <p:bg/>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bg/>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bg/>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800" decel="100000"/>
                                        <p:tgtEl>
                                          <p:spTgt spid="6">
                                            <p:txEl>
                                              <p:pRg st="0" end="0"/>
                                            </p:txEl>
                                          </p:spTgt>
                                        </p:tgtEl>
                                      </p:cBhvr>
                                    </p:animEffect>
                                    <p:anim calcmode="lin" valueType="num">
                                      <p:cBhvr>
                                        <p:cTn id="26"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9165" y="170596"/>
            <a:ext cx="5472752" cy="43536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14" y="170596"/>
            <a:ext cx="5891039" cy="4353636"/>
          </a:xfrm>
          <a:prstGeom prst="rect">
            <a:avLst/>
          </a:prstGeom>
        </p:spPr>
      </p:pic>
      <p:sp>
        <p:nvSpPr>
          <p:cNvPr id="7" name="Rectangle 6"/>
          <p:cNvSpPr/>
          <p:nvPr/>
        </p:nvSpPr>
        <p:spPr>
          <a:xfrm>
            <a:off x="818866" y="5527343"/>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পরিখা</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খনন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শেষ</a:t>
            </a:r>
            <a:endParaRPr lang="en-US" sz="44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7144604" y="5029199"/>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পরিখা</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খনন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শুরু</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8328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366"/>
            <a:ext cx="9867331" cy="6639634"/>
          </a:xfrm>
          <a:prstGeom prst="rect">
            <a:avLst/>
          </a:prstGeom>
        </p:spPr>
      </p:pic>
      <p:sp>
        <p:nvSpPr>
          <p:cNvPr id="26" name="TextBox 25"/>
          <p:cNvSpPr txBox="1"/>
          <p:nvPr/>
        </p:nvSpPr>
        <p:spPr>
          <a:xfrm>
            <a:off x="10208524" y="928048"/>
            <a:ext cx="1642281" cy="2308324"/>
          </a:xfrm>
          <a:prstGeom prst="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800" dirty="0" err="1" smtClean="0">
                <a:latin typeface="NikoshBAN" panose="02000000000000000000" pitchFamily="2" charset="0"/>
                <a:cs typeface="NikoshBAN" panose="02000000000000000000" pitchFamily="2" charset="0"/>
              </a:rPr>
              <a:t>পরিখা</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খননের</a:t>
            </a:r>
            <a:endParaRPr lang="en-US" sz="4800" dirty="0" smtClean="0">
              <a:latin typeface="NikoshBAN" panose="02000000000000000000" pitchFamily="2" charset="0"/>
              <a:cs typeface="NikoshBAN" panose="02000000000000000000" pitchFamily="2" charset="0"/>
            </a:endParaRPr>
          </a:p>
          <a:p>
            <a:r>
              <a:rPr lang="en-US" sz="4800" dirty="0" err="1" smtClean="0">
                <a:latin typeface="NikoshBAN" panose="02000000000000000000" pitchFamily="2" charset="0"/>
                <a:cs typeface="NikoshBAN" panose="02000000000000000000" pitchFamily="2" charset="0"/>
              </a:rPr>
              <a:t>ম্যাপ</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05925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500" autoRev="1" fill="hold">
                                          <p:stCondLst>
                                            <p:cond delay="0"/>
                                          </p:stCondLst>
                                        </p:cTn>
                                        <p:tgtEl>
                                          <p:spTgt spid="26"/>
                                        </p:tgtEl>
                                        <p:attrNameLst>
                                          <p:attrName>ppt_w</p:attrName>
                                        </p:attrNameLst>
                                      </p:cBhvr>
                                    </p:anim>
                                    <p:anim by="(#ppt_w*0.50)" calcmode="lin" valueType="num">
                                      <p:cBhvr>
                                        <p:cTn id="8" dur="500" decel="50000" autoRev="1" fill="hold">
                                          <p:stCondLst>
                                            <p:cond delay="0"/>
                                          </p:stCondLst>
                                        </p:cTn>
                                        <p:tgtEl>
                                          <p:spTgt spid="26"/>
                                        </p:tgtEl>
                                        <p:attrNameLst>
                                          <p:attrName>ppt_x</p:attrName>
                                        </p:attrNameLst>
                                      </p:cBhvr>
                                    </p:anim>
                                    <p:anim from="(-#ppt_h/2)" to="(#ppt_y)" calcmode="lin" valueType="num">
                                      <p:cBhvr>
                                        <p:cTn id="9" dur="1000" fill="hold">
                                          <p:stCondLst>
                                            <p:cond delay="0"/>
                                          </p:stCondLst>
                                        </p:cTn>
                                        <p:tgtEl>
                                          <p:spTgt spid="26"/>
                                        </p:tgtEl>
                                        <p:attrNameLst>
                                          <p:attrName>ppt_y</p:attrName>
                                        </p:attrNameLst>
                                      </p:cBhvr>
                                    </p:anim>
                                    <p:animRot by="21600000">
                                      <p:cBhvr>
                                        <p:cTn id="10" dur="1000"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3" y="145006"/>
            <a:ext cx="9662615" cy="5300450"/>
          </a:xfrm>
          <a:prstGeom prst="rect">
            <a:avLst/>
          </a:prstGeom>
        </p:spPr>
      </p:pic>
      <p:sp>
        <p:nvSpPr>
          <p:cNvPr id="4" name="Rectangle 3"/>
          <p:cNvSpPr/>
          <p:nvPr/>
        </p:nvSpPr>
        <p:spPr>
          <a:xfrm>
            <a:off x="3409666" y="5625314"/>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যুদ্ধ</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চলছে</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4613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752" y="1897039"/>
            <a:ext cx="8120418" cy="830997"/>
          </a:xfrm>
          <a:prstGeom prst="rect">
            <a:avLst/>
          </a:prstGeom>
          <a:noFill/>
        </p:spPr>
        <p:txBody>
          <a:bodyPr wrap="square" rtlCol="0">
            <a:spAutoFit/>
          </a:bodyPr>
          <a:lstStyle/>
          <a:p>
            <a:pPr marL="685800" indent="-685800">
              <a:buFont typeface="Wingdings" panose="05000000000000000000" pitchFamily="2" charset="2"/>
              <a:buChar char="v"/>
            </a:pPr>
            <a:r>
              <a:rPr lang="en-US" sz="4800" dirty="0" err="1" smtClean="0">
                <a:latin typeface="SutonnyMJ" pitchFamily="2" charset="0"/>
                <a:cs typeface="SutonnyMJ" pitchFamily="2" charset="0"/>
              </a:rPr>
              <a:t>খন্দক</a:t>
            </a:r>
            <a:r>
              <a:rPr lang="en-US" sz="4800" dirty="0" smtClean="0">
                <a:latin typeface="SutonnyMJ" pitchFamily="2" charset="0"/>
                <a:cs typeface="SutonnyMJ" pitchFamily="2" charset="0"/>
              </a:rPr>
              <a:t> </a:t>
            </a:r>
            <a:r>
              <a:rPr lang="en-US" sz="4800" dirty="0" err="1" smtClean="0">
                <a:latin typeface="SutonnyMJ" pitchFamily="2" charset="0"/>
                <a:cs typeface="SutonnyMJ" pitchFamily="2" charset="0"/>
              </a:rPr>
              <a:t>যুদ্ধের</a:t>
            </a:r>
            <a:r>
              <a:rPr lang="en-US" sz="4800" dirty="0" smtClean="0">
                <a:latin typeface="SutonnyMJ" pitchFamily="2" charset="0"/>
                <a:cs typeface="SutonnyMJ" pitchFamily="2" charset="0"/>
              </a:rPr>
              <a:t> </a:t>
            </a:r>
            <a:r>
              <a:rPr lang="en-US" sz="4800" dirty="0" err="1" smtClean="0">
                <a:latin typeface="SutonnyMJ" pitchFamily="2" charset="0"/>
                <a:cs typeface="SutonnyMJ" pitchFamily="2" charset="0"/>
              </a:rPr>
              <a:t>ঘটনা</a:t>
            </a:r>
            <a:r>
              <a:rPr lang="en-US" sz="4800" dirty="0" smtClean="0">
                <a:latin typeface="SutonnyMJ" pitchFamily="2" charset="0"/>
                <a:cs typeface="SutonnyMJ" pitchFamily="2" charset="0"/>
              </a:rPr>
              <a:t> </a:t>
            </a:r>
            <a:r>
              <a:rPr lang="en-US" sz="4800" dirty="0" err="1" smtClean="0">
                <a:latin typeface="SutonnyMJ" pitchFamily="2" charset="0"/>
                <a:cs typeface="SutonnyMJ" pitchFamily="2" charset="0"/>
              </a:rPr>
              <a:t>সংক্ষিপ্তাকারে</a:t>
            </a:r>
            <a:r>
              <a:rPr lang="en-US" sz="4800" dirty="0" smtClean="0">
                <a:latin typeface="SutonnyMJ" pitchFamily="2" charset="0"/>
                <a:cs typeface="SutonnyMJ" pitchFamily="2" charset="0"/>
              </a:rPr>
              <a:t> </a:t>
            </a:r>
            <a:r>
              <a:rPr lang="en-US" sz="4800" dirty="0" err="1" smtClean="0">
                <a:latin typeface="SutonnyMJ" pitchFamily="2" charset="0"/>
                <a:cs typeface="SutonnyMJ" pitchFamily="2" charset="0"/>
              </a:rPr>
              <a:t>লেখ</a:t>
            </a:r>
            <a:r>
              <a:rPr lang="en-US" sz="4800" dirty="0" smtClean="0">
                <a:latin typeface="SutonnyMJ" pitchFamily="2" charset="0"/>
                <a:cs typeface="SutonnyMJ" pitchFamily="2" charset="0"/>
              </a:rPr>
              <a:t>।</a:t>
            </a:r>
            <a:endParaRPr lang="en-US" sz="4800" dirty="0">
              <a:latin typeface="SutonnyMJ" pitchFamily="2" charset="0"/>
              <a:cs typeface="SutonnyMJ" pitchFamily="2" charset="0"/>
            </a:endParaRPr>
          </a:p>
        </p:txBody>
      </p:sp>
      <p:sp>
        <p:nvSpPr>
          <p:cNvPr id="4" name="TextBox 3"/>
          <p:cNvSpPr txBox="1"/>
          <p:nvPr/>
        </p:nvSpPr>
        <p:spPr>
          <a:xfrm>
            <a:off x="4310742" y="174171"/>
            <a:ext cx="2960915" cy="101566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দলীয়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80829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7481" y="1897039"/>
            <a:ext cx="8862433"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খন্দক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ফলাফল</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তোমার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মতামত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আনবে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4016828" y="195942"/>
            <a:ext cx="3624943" cy="101566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বাড়ির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2974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13" y="743348"/>
            <a:ext cx="8893060" cy="5043750"/>
          </a:xfrm>
          <a:prstGeom prst="rect">
            <a:avLst/>
          </a:prstGeom>
        </p:spPr>
      </p:pic>
      <p:sp>
        <p:nvSpPr>
          <p:cNvPr id="3" name="Rectangle 2"/>
          <p:cNvSpPr/>
          <p:nvPr/>
        </p:nvSpPr>
        <p:spPr>
          <a:xfrm>
            <a:off x="95535" y="133003"/>
            <a:ext cx="1552028" cy="1107996"/>
          </a:xfrm>
          <a:prstGeom prst="rect">
            <a:avLst/>
          </a:prstGeom>
          <a:noFill/>
        </p:spPr>
        <p:txBody>
          <a:bodyPr wrap="none" lIns="91440" tIns="45720" rIns="91440" bIns="45720">
            <a:spAutoFit/>
          </a:bodyPr>
          <a:lstStyle/>
          <a:p>
            <a:pPr algn="ctr"/>
            <a:r>
              <a:rPr lang="ar-SA" sz="6600" b="1" dirty="0" smtClean="0">
                <a:ln w="9525">
                  <a:solidFill>
                    <a:schemeClr val="bg1"/>
                  </a:solidFill>
                  <a:prstDash val="solid"/>
                </a:ln>
                <a:effectLst>
                  <a:outerShdw blurRad="12700" dist="38100" dir="2700000" algn="tl" rotWithShape="0">
                    <a:schemeClr val="bg1">
                      <a:lumMod val="50000"/>
                    </a:schemeClr>
                  </a:outerShdw>
                </a:effectLst>
              </a:rPr>
              <a:t>شكرا</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p:cNvSpPr/>
          <p:nvPr/>
        </p:nvSpPr>
        <p:spPr>
          <a:xfrm>
            <a:off x="10494763" y="0"/>
            <a:ext cx="1552028" cy="1107996"/>
          </a:xfrm>
          <a:prstGeom prst="rect">
            <a:avLst/>
          </a:prstGeom>
          <a:noFill/>
        </p:spPr>
        <p:txBody>
          <a:bodyPr wrap="none" lIns="91440" tIns="45720" rIns="91440" bIns="45720">
            <a:spAutoFit/>
          </a:bodyPr>
          <a:lstStyle/>
          <a:p>
            <a:pPr algn="ctr"/>
            <a:r>
              <a:rPr lang="ar-SA" sz="6600" b="1" dirty="0" smtClean="0">
                <a:ln w="9525">
                  <a:solidFill>
                    <a:schemeClr val="bg1"/>
                  </a:solidFill>
                  <a:prstDash val="solid"/>
                </a:ln>
                <a:effectLst>
                  <a:outerShdw blurRad="12700" dist="38100" dir="2700000" algn="tl" rotWithShape="0">
                    <a:schemeClr val="bg1">
                      <a:lumMod val="50000"/>
                    </a:schemeClr>
                  </a:outerShdw>
                </a:effectLst>
              </a:rPr>
              <a:t>شكرا</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10639972" y="5182822"/>
            <a:ext cx="1552028" cy="1107996"/>
          </a:xfrm>
          <a:prstGeom prst="rect">
            <a:avLst/>
          </a:prstGeom>
          <a:noFill/>
        </p:spPr>
        <p:txBody>
          <a:bodyPr wrap="none" lIns="91440" tIns="45720" rIns="91440" bIns="45720">
            <a:spAutoFit/>
          </a:bodyPr>
          <a:lstStyle/>
          <a:p>
            <a:pPr algn="ctr"/>
            <a:r>
              <a:rPr lang="ar-SA" sz="6600" b="1" dirty="0" smtClean="0">
                <a:ln w="9525">
                  <a:solidFill>
                    <a:schemeClr val="bg1"/>
                  </a:solidFill>
                  <a:prstDash val="solid"/>
                </a:ln>
                <a:effectLst>
                  <a:outerShdw blurRad="12700" dist="38100" dir="2700000" algn="tl" rotWithShape="0">
                    <a:schemeClr val="bg1">
                      <a:lumMod val="50000"/>
                    </a:schemeClr>
                  </a:outerShdw>
                </a:effectLst>
              </a:rPr>
              <a:t>شكرا</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95535" y="5335222"/>
            <a:ext cx="1552028" cy="1107996"/>
          </a:xfrm>
          <a:prstGeom prst="rect">
            <a:avLst/>
          </a:prstGeom>
          <a:noFill/>
        </p:spPr>
        <p:txBody>
          <a:bodyPr wrap="none" lIns="91440" tIns="45720" rIns="91440" bIns="45720">
            <a:spAutoFit/>
          </a:bodyPr>
          <a:lstStyle/>
          <a:p>
            <a:pPr algn="ctr"/>
            <a:r>
              <a:rPr lang="ar-SA" sz="6600" b="1" dirty="0" smtClean="0">
                <a:ln w="9525">
                  <a:solidFill>
                    <a:schemeClr val="bg1"/>
                  </a:solidFill>
                  <a:prstDash val="solid"/>
                </a:ln>
                <a:effectLst>
                  <a:outerShdw blurRad="12700" dist="38100" dir="2700000" algn="tl" rotWithShape="0">
                    <a:schemeClr val="bg1">
                      <a:lumMod val="50000"/>
                    </a:schemeClr>
                  </a:outerShdw>
                </a:effectLst>
              </a:rPr>
              <a:t>شكرا</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422626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615466" y="1138535"/>
            <a:ext cx="2961068" cy="923330"/>
          </a:xfrm>
          <a:prstGeom prst="rect">
            <a:avLst/>
          </a:prstGeom>
          <a:noFill/>
        </p:spPr>
        <p:txBody>
          <a:bodyPr wrap="none" lIns="91440" tIns="45720" rIns="91440" bIns="45720">
            <a:spAutoFit/>
          </a:bodyPr>
          <a:lstStyle/>
          <a:p>
            <a:pPr algn="ctr"/>
            <a:r>
              <a:rPr lang="ar-SA" sz="5400" b="1" dirty="0" smtClean="0">
                <a:ln w="0"/>
                <a:effectLst>
                  <a:outerShdw blurRad="38100" dist="19050" dir="2700000" algn="tl" rotWithShape="0">
                    <a:schemeClr val="dk1">
                      <a:alpha val="40000"/>
                    </a:schemeClr>
                  </a:outerShdw>
                </a:effectLst>
              </a:rPr>
              <a:t>السلام عليكم</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5118009" y="2967335"/>
            <a:ext cx="1955985" cy="1015663"/>
          </a:xfrm>
          <a:prstGeom prst="rect">
            <a:avLst/>
          </a:prstGeom>
          <a:noFill/>
        </p:spPr>
        <p:txBody>
          <a:bodyPr wrap="none" lIns="91440" tIns="45720" rIns="91440" bIns="45720">
            <a:spAutoFit/>
          </a:bodyPr>
          <a:lstStyle/>
          <a:p>
            <a:pPr algn="ct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স্বাগতম</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4282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417" y="224542"/>
            <a:ext cx="3217547" cy="830997"/>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4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8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2155003" y="1417612"/>
            <a:ext cx="7882030" cy="415498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হযরত</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কানুহরপুর</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হাজী</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আক্কাস</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দাখিল</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মাদ্রাসা</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ডাকঃ</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খড়িখালি</a:t>
            </a:r>
            <a:endPar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ঝিনাইদহ</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সদর</a:t>
            </a:r>
            <a:endPar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মোবাইলঃ-০১৯১৬৪৯৮৫০২</a:t>
            </a:r>
          </a:p>
          <a:p>
            <a:pPr algn="ctr"/>
            <a:r>
              <a:rPr lang="en-US" sz="4400" b="1" dirty="0" smtClean="0">
                <a:ln w="0"/>
                <a:solidFill>
                  <a:schemeClr val="tx1"/>
                </a:solidFill>
                <a:effectLst>
                  <a:outerShdw blurRad="38100" dist="19050" dir="2700000" algn="tl" rotWithShape="0">
                    <a:schemeClr val="dk1">
                      <a:alpha val="40000"/>
                    </a:schemeClr>
                  </a:outerShdw>
                </a:effectLst>
                <a:cs typeface="NikoshBAN" panose="02000000000000000000" pitchFamily="2" charset="0"/>
              </a:rPr>
              <a:t>Email-19hazratali@gmaail.coom</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4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41"/>
            <a:ext cx="4205402" cy="119306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972" y="224541"/>
            <a:ext cx="4543029" cy="1193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0" y="1417611"/>
            <a:ext cx="1287565" cy="424731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938" y="5664930"/>
            <a:ext cx="3892061" cy="105140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4930"/>
            <a:ext cx="3573194" cy="113233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194" y="5664928"/>
            <a:ext cx="4726743" cy="113233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4435" y="1417612"/>
            <a:ext cx="1287565" cy="4247317"/>
          </a:xfrm>
          <a:prstGeom prst="rect">
            <a:avLst/>
          </a:prstGeom>
        </p:spPr>
      </p:pic>
    </p:spTree>
    <p:extLst>
      <p:ext uri="{BB962C8B-B14F-4D97-AF65-F5344CB8AC3E}">
        <p14:creationId xmlns:p14="http://schemas.microsoft.com/office/powerpoint/2010/main" val="23984248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425" y="142248"/>
            <a:ext cx="2800767"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540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পাঠপরিচিতি</a:t>
            </a:r>
            <a:endParaRPr lang="en-US" sz="5400"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504223" y="1400117"/>
            <a:ext cx="4036682" cy="25853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540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ইসলামের</a:t>
            </a:r>
            <a:r>
              <a:rPr lang="en-US" sz="540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ইতিহাস</a:t>
            </a:r>
            <a:endParaRPr lang="en-US" sz="540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algn="ctr"/>
            <a:r>
              <a:rPr lang="en-US" sz="540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অধ্যায়ঃ২য়</a:t>
            </a:r>
          </a:p>
          <a:p>
            <a:pPr algn="ctr"/>
            <a:r>
              <a:rPr lang="en-US" sz="540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পরিচ্ছেদঃ</a:t>
            </a:r>
            <a:r>
              <a:rPr lang="en-US" sz="540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২য়</a:t>
            </a:r>
          </a:p>
        </p:txBody>
      </p:sp>
      <p:sp>
        <p:nvSpPr>
          <p:cNvPr id="4" name="Rectangle 3"/>
          <p:cNvSpPr/>
          <p:nvPr/>
        </p:nvSpPr>
        <p:spPr>
          <a:xfrm>
            <a:off x="6902618" y="142248"/>
            <a:ext cx="3058851"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5400" cap="none" spc="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আজকের</a:t>
            </a:r>
            <a:r>
              <a:rPr lang="en-US" sz="5400"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en-US" sz="5400" cap="none" spc="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পাঠ</a:t>
            </a:r>
            <a:endParaRPr lang="en-US" sz="5400"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endParaRPr>
          </a:p>
        </p:txBody>
      </p:sp>
      <p:sp>
        <p:nvSpPr>
          <p:cNvPr id="5" name="Rectangle 4"/>
          <p:cNvSpPr/>
          <p:nvPr/>
        </p:nvSpPr>
        <p:spPr>
          <a:xfrm>
            <a:off x="7244062" y="1400117"/>
            <a:ext cx="2375971"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5400"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cap="none" spc="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খন্দক</a:t>
            </a:r>
            <a:r>
              <a:rPr lang="en-US" sz="5400"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cap="none" spc="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যুদ্ধ</a:t>
            </a:r>
            <a:endParaRPr lang="en-US" sz="5400"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838" y="2511186"/>
            <a:ext cx="5763065" cy="3709917"/>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6758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gtEl>
                                      </p:cBhvr>
                                    </p:animEffect>
                                  </p:childTnLst>
                                </p:cTn>
                              </p:par>
                              <p:par>
                                <p:cTn id="45" presetID="25"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1498" y="218364"/>
            <a:ext cx="3616657"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শিখনফল</a:t>
            </a:r>
            <a:endParaRPr lang="en-US" sz="6000" dirty="0">
              <a:latin typeface="NikoshBAN" panose="02000000000000000000" pitchFamily="2" charset="0"/>
              <a:cs typeface="NikoshBAN" panose="02000000000000000000" pitchFamily="2" charset="0"/>
            </a:endParaRPr>
          </a:p>
        </p:txBody>
      </p:sp>
      <p:sp>
        <p:nvSpPr>
          <p:cNvPr id="5" name="TextBox 4"/>
          <p:cNvSpPr txBox="1"/>
          <p:nvPr/>
        </p:nvSpPr>
        <p:spPr>
          <a:xfrm>
            <a:off x="1118248" y="1656750"/>
            <a:ext cx="9323155"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১। </a:t>
            </a:r>
            <a:r>
              <a:rPr lang="en-US" sz="4000" dirty="0" err="1" smtClean="0">
                <a:latin typeface="NikoshBAN" panose="02000000000000000000" pitchFamily="2" charset="0"/>
                <a:cs typeface="NikoshBAN" panose="02000000000000000000" pitchFamily="2" charset="0"/>
              </a:rPr>
              <a:t>খন্দক</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খ্রিস্টাব্দে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সংঘটিত</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হয়েছিল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1127131" y="2787359"/>
            <a:ext cx="8191040"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খন্দক</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বর্ণনা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9" name="TextBox 8"/>
          <p:cNvSpPr txBox="1"/>
          <p:nvPr/>
        </p:nvSpPr>
        <p:spPr>
          <a:xfrm>
            <a:off x="1239617" y="3976717"/>
            <a:ext cx="7091584"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৩। </a:t>
            </a:r>
            <a:r>
              <a:rPr lang="en-US" sz="4000" dirty="0" err="1" smtClean="0">
                <a:latin typeface="NikoshBAN" panose="02000000000000000000" pitchFamily="2" charset="0"/>
                <a:cs typeface="NikoshBAN" panose="02000000000000000000" pitchFamily="2" charset="0"/>
              </a:rPr>
              <a:t>খন্দক</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ঘটনা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1239617" y="5166075"/>
            <a:ext cx="7519755"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৪। </a:t>
            </a:r>
            <a:r>
              <a:rPr lang="en-US" sz="4000" dirty="0" err="1" smtClean="0">
                <a:latin typeface="NikoshBAN" panose="02000000000000000000" pitchFamily="2" charset="0"/>
                <a:cs typeface="NikoshBAN" panose="02000000000000000000" pitchFamily="2" charset="0"/>
              </a:rPr>
              <a:t>খন্দক</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যুদ্ধের</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ফলাফল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168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935" y="0"/>
            <a:ext cx="5763065"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428935" cy="7010401"/>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335" y="152400"/>
            <a:ext cx="5763065" cy="6858000"/>
          </a:xfrm>
          <a:prstGeom prst="rect">
            <a:avLst/>
          </a:prstGeom>
        </p:spPr>
      </p:pic>
    </p:spTree>
    <p:extLst>
      <p:ext uri="{BB962C8B-B14F-4D97-AF65-F5344CB8AC3E}">
        <p14:creationId xmlns:p14="http://schemas.microsoft.com/office/powerpoint/2010/main" val="334490237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831" y="923330"/>
            <a:ext cx="11914494" cy="1754326"/>
          </a:xfrm>
          <a:prstGeom prst="rect">
            <a:avLst/>
          </a:prstGeom>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600" u="sng" dirty="0" smtClean="0">
                <a:latin typeface="NikoshBAN" panose="02000000000000000000" pitchFamily="2" charset="0"/>
                <a:cs typeface="NikoshBAN" panose="02000000000000000000" pitchFamily="2" charset="0"/>
              </a:rPr>
              <a:t>নামকণঃ</a:t>
            </a:r>
            <a:r>
              <a:rPr lang="bn-IN" sz="3600" dirty="0" smtClean="0">
                <a:latin typeface="NikoshBAN" panose="02000000000000000000" pitchFamily="2" charset="0"/>
                <a:cs typeface="NikoshBAN" panose="02000000000000000000" pitchFamily="2" charset="0"/>
              </a:rPr>
              <a:t>মদিনার তিন দিক অরক্ষিত স্থানে পরিখা খনন কররা হয়। এই কারণেই নাম রাখা হয় খন্দক। এই যুদ্ধের তিইনটি নামঃ ১। খন্দক ২। আহাযাব ৩। </a:t>
            </a:r>
            <a:r>
              <a:rPr lang="en-US" sz="3600" dirty="0">
                <a:cs typeface="SutonnyMJ" pitchFamily="2" charset="0"/>
              </a:rPr>
              <a:t>Battle of the </a:t>
            </a:r>
            <a:endParaRPr lang="en-US" sz="3600" dirty="0" smtClean="0">
              <a:latin typeface="SutonnyMJ" pitchFamily="2" charset="0"/>
              <a:cs typeface="SutonnyMJ" pitchFamily="2" charset="0"/>
            </a:endParaRPr>
          </a:p>
          <a:p>
            <a:r>
              <a:rPr lang="en-US" sz="3600" dirty="0" smtClean="0">
                <a:latin typeface="+mj-lt"/>
                <a:cs typeface="SutonnyMJ" pitchFamily="2" charset="0"/>
              </a:rPr>
              <a:t>Confederates</a:t>
            </a:r>
            <a:r>
              <a:rPr lang="bn-IN" sz="3600" dirty="0" smtClean="0">
                <a:latin typeface="NikoshBAN" panose="02000000000000000000" pitchFamily="2" charset="0"/>
                <a:cs typeface="NikoshBAN" panose="02000000000000000000" pitchFamily="2" charset="0"/>
              </a:rPr>
              <a:t> ।</a:t>
            </a:r>
            <a:endParaRPr lang="en-US" sz="3600" dirty="0">
              <a:latin typeface="SutonnyMJ" pitchFamily="2" charset="0"/>
              <a:cs typeface="SutonnyMJ" pitchFamily="2" charset="0"/>
            </a:endParaRPr>
          </a:p>
        </p:txBody>
      </p:sp>
      <p:sp>
        <p:nvSpPr>
          <p:cNvPr id="4" name="TextBox 3"/>
          <p:cNvSpPr txBox="1"/>
          <p:nvPr/>
        </p:nvSpPr>
        <p:spPr>
          <a:xfrm>
            <a:off x="277506" y="2972886"/>
            <a:ext cx="11914494" cy="3108543"/>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smtClean="0">
                <a:solidFill>
                  <a:schemeClr val="tx1"/>
                </a:solidFill>
                <a:latin typeface="NikoshBAN" panose="02000000000000000000" pitchFamily="2" charset="0"/>
                <a:cs typeface="NikoshBAN" panose="02000000000000000000" pitchFamily="2" charset="0"/>
              </a:rPr>
              <a:t>খন্দক যুদ্ধের মুল কথাঃ ৬২৭ খ্রিস্টাব্দে ৩১ মর্চ জুরাইশ, ইহুদি, ও বেদুইনদের একটি সম্মিলিত বাহিনীর নেতৃত্ব দান করে ১০,০০০হাজার সৈন্যসহ মদিনার দিকে অগ্রসর হয়। এ সংবাদ জানতে পেয়ে মহানবী সাহাবীদের সাথে পরামর্শ করে পতিরোধ করার পরিকল্পনা নেন। এবং হযরত সালমান ফারসির পরামর্শ ক্রমে মদিনার যে তিন দিক অরক্ষিত ছিলো, সেইই তিন দিক ক্ষাল খাল খনন করা হয়। মহানহি নিজেও খাল খননে অংশগ্রহণ করেছিলেন। এ যুদ্ধে মুসলীম সৈন্য সংখ্যা ছিল ৩০০০ হাজার। কাফেররা ৩ সপ্তাহর অধিক মদিনা অবরোধ করে রেখেছিল। অবশেষে কাফেররা পালিয়ে যেতে বাধ্য হয়। </a:t>
            </a:r>
            <a:endParaRPr lang="en-US" sz="2800" dirty="0" smtClean="0">
              <a:solidFill>
                <a:schemeClr val="tx1"/>
              </a:solidFill>
              <a:latin typeface="SutonnyMJ" pitchFamily="2" charset="0"/>
              <a:cs typeface="SutonnyMJ" pitchFamily="2" charset="0"/>
            </a:endParaRPr>
          </a:p>
          <a:p>
            <a:endParaRPr lang="en-US" sz="2800" dirty="0">
              <a:solidFill>
                <a:schemeClr val="tx1"/>
              </a:solidFill>
              <a:latin typeface="SutonnyMJ" pitchFamily="2" charset="0"/>
              <a:cs typeface="SutonnyMJ" pitchFamily="2" charset="0"/>
            </a:endParaRPr>
          </a:p>
        </p:txBody>
      </p:sp>
      <p:sp>
        <p:nvSpPr>
          <p:cNvPr id="5" name="Rectangle 4"/>
          <p:cNvSpPr/>
          <p:nvPr/>
        </p:nvSpPr>
        <p:spPr>
          <a:xfrm>
            <a:off x="1052807" y="0"/>
            <a:ext cx="8489825"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bn-IN" sz="5400" dirty="0" smtClean="0">
                <a:ln w="9525">
                  <a:solidFill>
                    <a:schemeClr val="bg1"/>
                  </a:solidFill>
                  <a:prstDash val="solid"/>
                </a:ln>
                <a:latin typeface="NikoshBAN" panose="02000000000000000000" pitchFamily="2" charset="0"/>
                <a:cs typeface="NikoshBAN" panose="02000000000000000000" pitchFamily="2" charset="0"/>
              </a:rPr>
              <a:t>খন্দক যুদ্ধের নাম করণ ও সংক্ষিপ্ত ঘটনা</a:t>
            </a:r>
            <a:endParaRPr lang="en-US" sz="5400" cap="none" spc="0" dirty="0">
              <a:ln w="9525">
                <a:solidFill>
                  <a:schemeClr val="bg1"/>
                </a:solidFill>
                <a:prstDash val="solid"/>
              </a:ln>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563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46614" y="201496"/>
            <a:ext cx="2247731" cy="923330"/>
          </a:xfrm>
          <a:prstGeom prst="rect">
            <a:avLst/>
          </a:prstGeom>
        </p:spPr>
        <p:style>
          <a:lnRef idx="0">
            <a:schemeClr val="dk1"/>
          </a:lnRef>
          <a:fillRef idx="3">
            <a:schemeClr val="dk1"/>
          </a:fillRef>
          <a:effectRef idx="3">
            <a:schemeClr val="dk1"/>
          </a:effectRef>
          <a:fontRef idx="minor">
            <a:schemeClr val="lt1"/>
          </a:fontRef>
        </p:style>
        <p:txBody>
          <a:bodyPr wrap="none" lIns="91440" tIns="45720" rIns="91440" bIns="45720">
            <a:spAutoFit/>
          </a:bodyPr>
          <a:lstStyle/>
          <a:p>
            <a:pPr algn="ctr"/>
            <a:r>
              <a:rPr lang="en-US" sz="5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a:t>
            </a:r>
            <a:r>
              <a:rPr lang="en-US"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a:t>
            </a:r>
            <a:endPar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1076706" y="1284832"/>
            <a:ext cx="8195160" cy="769441"/>
          </a:xfrm>
          <a:prstGeom prst="rect">
            <a:avLst/>
          </a:prstGeom>
          <a:noFill/>
        </p:spPr>
        <p:txBody>
          <a:bodyPr wrap="square" rtlCol="0">
            <a:spAutoFit/>
          </a:bodyPr>
          <a:lstStyle/>
          <a:p>
            <a:r>
              <a:rPr lang="en-US" sz="4400" dirty="0" smtClean="0">
                <a:latin typeface="NikoshBAN" panose="02000000000000000000" pitchFamily="2" charset="0"/>
                <a:cs typeface="NikoshBAN" panose="02000000000000000000" pitchFamily="2" charset="0"/>
              </a:rPr>
              <a:t>১। </a:t>
            </a:r>
            <a:r>
              <a:rPr lang="en-US" sz="4400" dirty="0" err="1" smtClean="0">
                <a:latin typeface="NikoshBAN" panose="02000000000000000000" pitchFamily="2" charset="0"/>
                <a:cs typeface="NikoshBAN" panose="02000000000000000000" pitchFamily="2" charset="0"/>
              </a:rPr>
              <a:t>খন্দক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যুদ্ধ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খ্রিস্টাব্দে</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সংঘটিত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হয়েছিল</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10" name="TextBox 9"/>
          <p:cNvSpPr txBox="1"/>
          <p:nvPr/>
        </p:nvSpPr>
        <p:spPr>
          <a:xfrm>
            <a:off x="1076706" y="2506444"/>
            <a:ext cx="8403123" cy="769441"/>
          </a:xfrm>
          <a:prstGeom prst="rect">
            <a:avLst/>
          </a:prstGeom>
          <a:noFill/>
        </p:spPr>
        <p:txBody>
          <a:bodyPr wrap="square" rtlCol="0">
            <a:spAutoFit/>
          </a:bodyPr>
          <a:lstStyle/>
          <a:p>
            <a:r>
              <a:rPr lang="en-US" sz="4400" dirty="0" smtClean="0">
                <a:latin typeface="NikoshBAN" panose="02000000000000000000" pitchFamily="2" charset="0"/>
                <a:cs typeface="NikoshBAN" panose="02000000000000000000" pitchFamily="2" charset="0"/>
              </a:rPr>
              <a:t>২। </a:t>
            </a:r>
            <a:r>
              <a:rPr lang="en-US" sz="4400" dirty="0" err="1" smtClean="0">
                <a:latin typeface="NikoshBAN" panose="02000000000000000000" pitchFamily="2" charset="0"/>
                <a:cs typeface="NikoshBAN" panose="02000000000000000000" pitchFamily="2" charset="0"/>
              </a:rPr>
              <a:t>খন্দক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যুদ্ধে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কাফেরদের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সৈন্য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ছিল</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11" name="TextBox 10"/>
          <p:cNvSpPr txBox="1"/>
          <p:nvPr/>
        </p:nvSpPr>
        <p:spPr>
          <a:xfrm>
            <a:off x="1076707" y="3505630"/>
            <a:ext cx="8403123" cy="769441"/>
          </a:xfrm>
          <a:prstGeom prst="rect">
            <a:avLst/>
          </a:prstGeom>
          <a:noFill/>
        </p:spPr>
        <p:txBody>
          <a:bodyPr wrap="square" rtlCol="0">
            <a:spAutoFit/>
          </a:bodyPr>
          <a:lstStyle/>
          <a:p>
            <a:r>
              <a:rPr lang="en-US" sz="4400" dirty="0" smtClean="0">
                <a:latin typeface="NikoshBAN" panose="02000000000000000000" pitchFamily="2" charset="0"/>
                <a:cs typeface="NikoshBAN" panose="02000000000000000000" pitchFamily="2" charset="0"/>
              </a:rPr>
              <a:t>৩। </a:t>
            </a:r>
            <a:r>
              <a:rPr lang="en-US" sz="4400" dirty="0" err="1" smtClean="0">
                <a:latin typeface="NikoshBAN" panose="02000000000000000000" pitchFamily="2" charset="0"/>
                <a:cs typeface="NikoshBAN" panose="02000000000000000000" pitchFamily="2" charset="0"/>
              </a:rPr>
              <a:t>খন্দক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যুদ্ধে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মুসলিম</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সেনাপতি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ছিলেন</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12" name="TextBox 11"/>
          <p:cNvSpPr txBox="1"/>
          <p:nvPr/>
        </p:nvSpPr>
        <p:spPr>
          <a:xfrm>
            <a:off x="1076706" y="4504816"/>
            <a:ext cx="8403123" cy="769441"/>
          </a:xfrm>
          <a:prstGeom prst="rect">
            <a:avLst/>
          </a:prstGeom>
          <a:noFill/>
        </p:spPr>
        <p:txBody>
          <a:bodyPr wrap="square" rtlCol="0">
            <a:spAutoFit/>
          </a:bodyPr>
          <a:lstStyle/>
          <a:p>
            <a:r>
              <a:rPr lang="en-US" sz="4400" dirty="0">
                <a:latin typeface="NikoshBAN" panose="02000000000000000000" pitchFamily="2" charset="0"/>
                <a:cs typeface="NikoshBAN" panose="02000000000000000000" pitchFamily="2" charset="0"/>
              </a:rPr>
              <a:t>৪</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খন্দক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যুদ্ধের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ফলাফল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হয়েছিল</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871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76404" y="157272"/>
            <a:ext cx="3853939" cy="923330"/>
          </a:xfrm>
          <a:prstGeom prst="rect">
            <a:avLst/>
          </a:prstGeom>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n-US" sz="5400" dirty="0" err="1" smtClean="0">
                <a:ln w="9525">
                  <a:solidFill>
                    <a:schemeClr val="bg1"/>
                  </a:solidFill>
                  <a:prstDash val="solid"/>
                </a:ln>
              </a:rPr>
              <a:t>খন্দক</a:t>
            </a:r>
            <a:r>
              <a:rPr lang="en-US" sz="5400" dirty="0" smtClean="0">
                <a:ln w="9525">
                  <a:solidFill>
                    <a:schemeClr val="bg1"/>
                  </a:solidFill>
                  <a:prstDash val="solid"/>
                </a:ln>
              </a:rPr>
              <a:t> </a:t>
            </a:r>
            <a:r>
              <a:rPr lang="en-US" sz="5400" dirty="0" err="1" smtClean="0">
                <a:ln w="9525">
                  <a:solidFill>
                    <a:schemeClr val="bg1"/>
                  </a:solidFill>
                  <a:prstDash val="solid"/>
                </a:ln>
              </a:rPr>
              <a:t>যুদ্ধের</a:t>
            </a:r>
            <a:r>
              <a:rPr lang="en-US" sz="5400" dirty="0" smtClean="0">
                <a:ln w="9525">
                  <a:solidFill>
                    <a:schemeClr val="bg1"/>
                  </a:solidFill>
                  <a:prstDash val="solid"/>
                </a:ln>
              </a:rPr>
              <a:t> </a:t>
            </a:r>
            <a:r>
              <a:rPr lang="en-US" sz="5400" dirty="0" err="1" smtClean="0">
                <a:ln w="9525">
                  <a:solidFill>
                    <a:schemeClr val="bg1"/>
                  </a:solidFill>
                  <a:prstDash val="solid"/>
                </a:ln>
              </a:rPr>
              <a:t>কারণ</a:t>
            </a:r>
            <a:endParaRPr lang="en-US" sz="5400" cap="none" spc="0" dirty="0">
              <a:ln w="9525">
                <a:solidFill>
                  <a:schemeClr val="bg1"/>
                </a:solidFill>
                <a:prstDash val="solid"/>
              </a:ln>
              <a:solidFill>
                <a:schemeClr val="tx1"/>
              </a:solidFill>
            </a:endParaRPr>
          </a:p>
        </p:txBody>
      </p:sp>
      <p:sp>
        <p:nvSpPr>
          <p:cNvPr id="7" name="TextBox 6"/>
          <p:cNvSpPr txBox="1"/>
          <p:nvPr/>
        </p:nvSpPr>
        <p:spPr>
          <a:xfrm>
            <a:off x="109180" y="1396804"/>
            <a:ext cx="11723914" cy="1200329"/>
          </a:xfrm>
          <a:prstGeom prst="rect">
            <a:avLst/>
          </a:prstGeom>
          <a:noFill/>
          <a:ln w="28575">
            <a:solidFill>
              <a:schemeClr val="tx1"/>
            </a:solidFill>
          </a:ln>
        </p:spPr>
        <p:txBody>
          <a:bodyPr wrap="square" rtlCol="0">
            <a:spAutoFit/>
          </a:bodyPr>
          <a:lstStyle/>
          <a:p>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কুরাইশদের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আশঙ্কাঃ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উহুদ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যুদ্ধে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সময়িক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জয়লাভ</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করলেও</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আশানরুপ</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সাফল্য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অর্জিত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109180" y="2993892"/>
            <a:ext cx="11723914" cy="1200329"/>
          </a:xfrm>
          <a:prstGeom prst="rect">
            <a:avLst/>
          </a:prstGeom>
          <a:noFill/>
          <a:ln w="28575">
            <a:solidFill>
              <a:schemeClr val="tx1"/>
            </a:solidFill>
          </a:ln>
        </p:spPr>
        <p:txBody>
          <a:bodyPr wrap="square" rtlCol="0">
            <a:spAutoFit/>
          </a:bodyPr>
          <a:lstStyle/>
          <a:p>
            <a:r>
              <a:rPr lang="en-US"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বেদুইনদের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শত্রুতাঃ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মদিনার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শহরতলীতে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বসাবসকারী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বেদুইনরা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লুটদরাজ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জীবন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রাসুল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বন্ধ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নির্দেশ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দেন</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293914" y="4993956"/>
            <a:ext cx="11723914" cy="120032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ইহুদিদের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উসকানিঃ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উহুদ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যুদ্ধের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মদিনা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হতে</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গোত্ররে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বহিষ্কার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হয়েছিল</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806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out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415</Words>
  <Application>Microsoft Office PowerPoint</Application>
  <PresentationFormat>Widescreen</PresentationFormat>
  <Paragraphs>55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NikoshBAN</vt:lpstr>
      <vt:lpstr>NikoshLightBAN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Alen Shuvo</dc:creator>
  <cp:lastModifiedBy>SHUVO</cp:lastModifiedBy>
  <cp:revision>99</cp:revision>
  <dcterms:created xsi:type="dcterms:W3CDTF">2019-10-08T13:18:00Z</dcterms:created>
  <dcterms:modified xsi:type="dcterms:W3CDTF">2019-10-18T01:24:11Z</dcterms:modified>
</cp:coreProperties>
</file>