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58" r:id="rId5"/>
    <p:sldId id="259" r:id="rId6"/>
    <p:sldId id="265" r:id="rId7"/>
    <p:sldId id="266" r:id="rId8"/>
    <p:sldId id="268" r:id="rId9"/>
    <p:sldId id="269" r:id="rId10"/>
    <p:sldId id="261" r:id="rId11"/>
    <p:sldId id="262" r:id="rId12"/>
    <p:sldId id="260" r:id="rId13"/>
    <p:sldId id="263"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958D8D-C8D4-4542-9D4C-5B41ED12ED84}"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B3DFA-3224-4BBA-B054-B65968657634}" type="slidenum">
              <a:rPr lang="en-US" smtClean="0"/>
              <a:t>‹#›</a:t>
            </a:fld>
            <a:endParaRPr lang="en-US"/>
          </a:p>
        </p:txBody>
      </p:sp>
    </p:spTree>
    <p:extLst>
      <p:ext uri="{BB962C8B-B14F-4D97-AF65-F5344CB8AC3E}">
        <p14:creationId xmlns:p14="http://schemas.microsoft.com/office/powerpoint/2010/main" val="2797011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958D8D-C8D4-4542-9D4C-5B41ED12ED84}"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B3DFA-3224-4BBA-B054-B65968657634}" type="slidenum">
              <a:rPr lang="en-US" smtClean="0"/>
              <a:t>‹#›</a:t>
            </a:fld>
            <a:endParaRPr lang="en-US"/>
          </a:p>
        </p:txBody>
      </p:sp>
    </p:spTree>
    <p:extLst>
      <p:ext uri="{BB962C8B-B14F-4D97-AF65-F5344CB8AC3E}">
        <p14:creationId xmlns:p14="http://schemas.microsoft.com/office/powerpoint/2010/main" val="672589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958D8D-C8D4-4542-9D4C-5B41ED12ED84}"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B3DFA-3224-4BBA-B054-B65968657634}" type="slidenum">
              <a:rPr lang="en-US" smtClean="0"/>
              <a:t>‹#›</a:t>
            </a:fld>
            <a:endParaRPr lang="en-US"/>
          </a:p>
        </p:txBody>
      </p:sp>
    </p:spTree>
    <p:extLst>
      <p:ext uri="{BB962C8B-B14F-4D97-AF65-F5344CB8AC3E}">
        <p14:creationId xmlns:p14="http://schemas.microsoft.com/office/powerpoint/2010/main" val="2154629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958D8D-C8D4-4542-9D4C-5B41ED12ED84}"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B3DFA-3224-4BBA-B054-B65968657634}" type="slidenum">
              <a:rPr lang="en-US" smtClean="0"/>
              <a:t>‹#›</a:t>
            </a:fld>
            <a:endParaRPr lang="en-US"/>
          </a:p>
        </p:txBody>
      </p:sp>
    </p:spTree>
    <p:extLst>
      <p:ext uri="{BB962C8B-B14F-4D97-AF65-F5344CB8AC3E}">
        <p14:creationId xmlns:p14="http://schemas.microsoft.com/office/powerpoint/2010/main" val="1953748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958D8D-C8D4-4542-9D4C-5B41ED12ED84}"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B3DFA-3224-4BBA-B054-B65968657634}" type="slidenum">
              <a:rPr lang="en-US" smtClean="0"/>
              <a:t>‹#›</a:t>
            </a:fld>
            <a:endParaRPr lang="en-US"/>
          </a:p>
        </p:txBody>
      </p:sp>
    </p:spTree>
    <p:extLst>
      <p:ext uri="{BB962C8B-B14F-4D97-AF65-F5344CB8AC3E}">
        <p14:creationId xmlns:p14="http://schemas.microsoft.com/office/powerpoint/2010/main" val="242788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958D8D-C8D4-4542-9D4C-5B41ED12ED84}" type="datetimeFigureOut">
              <a:rPr lang="en-US" smtClean="0"/>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B3DFA-3224-4BBA-B054-B65968657634}" type="slidenum">
              <a:rPr lang="en-US" smtClean="0"/>
              <a:t>‹#›</a:t>
            </a:fld>
            <a:endParaRPr lang="en-US"/>
          </a:p>
        </p:txBody>
      </p:sp>
    </p:spTree>
    <p:extLst>
      <p:ext uri="{BB962C8B-B14F-4D97-AF65-F5344CB8AC3E}">
        <p14:creationId xmlns:p14="http://schemas.microsoft.com/office/powerpoint/2010/main" val="152066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958D8D-C8D4-4542-9D4C-5B41ED12ED84}" type="datetimeFigureOut">
              <a:rPr lang="en-US" smtClean="0"/>
              <a:t>10/18/2019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AB3DFA-3224-4BBA-B054-B65968657634}" type="slidenum">
              <a:rPr lang="en-US" smtClean="0"/>
              <a:t>‹#›</a:t>
            </a:fld>
            <a:endParaRPr lang="en-US"/>
          </a:p>
        </p:txBody>
      </p:sp>
    </p:spTree>
    <p:extLst>
      <p:ext uri="{BB962C8B-B14F-4D97-AF65-F5344CB8AC3E}">
        <p14:creationId xmlns:p14="http://schemas.microsoft.com/office/powerpoint/2010/main" val="412438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958D8D-C8D4-4542-9D4C-5B41ED12ED84}" type="datetimeFigureOut">
              <a:rPr lang="en-US" smtClean="0"/>
              <a:t>10/18/2019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AB3DFA-3224-4BBA-B054-B65968657634}" type="slidenum">
              <a:rPr lang="en-US" smtClean="0"/>
              <a:t>‹#›</a:t>
            </a:fld>
            <a:endParaRPr lang="en-US"/>
          </a:p>
        </p:txBody>
      </p:sp>
    </p:spTree>
    <p:extLst>
      <p:ext uri="{BB962C8B-B14F-4D97-AF65-F5344CB8AC3E}">
        <p14:creationId xmlns:p14="http://schemas.microsoft.com/office/powerpoint/2010/main" val="650101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958D8D-C8D4-4542-9D4C-5B41ED12ED84}" type="datetimeFigureOut">
              <a:rPr lang="en-US" smtClean="0"/>
              <a:t>10/18/2019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AB3DFA-3224-4BBA-B054-B65968657634}" type="slidenum">
              <a:rPr lang="en-US" smtClean="0"/>
              <a:t>‹#›</a:t>
            </a:fld>
            <a:endParaRPr lang="en-US"/>
          </a:p>
        </p:txBody>
      </p:sp>
    </p:spTree>
    <p:extLst>
      <p:ext uri="{BB962C8B-B14F-4D97-AF65-F5344CB8AC3E}">
        <p14:creationId xmlns:p14="http://schemas.microsoft.com/office/powerpoint/2010/main" val="109354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958D8D-C8D4-4542-9D4C-5B41ED12ED84}" type="datetimeFigureOut">
              <a:rPr lang="en-US" smtClean="0"/>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B3DFA-3224-4BBA-B054-B65968657634}" type="slidenum">
              <a:rPr lang="en-US" smtClean="0"/>
              <a:t>‹#›</a:t>
            </a:fld>
            <a:endParaRPr lang="en-US"/>
          </a:p>
        </p:txBody>
      </p:sp>
    </p:spTree>
    <p:extLst>
      <p:ext uri="{BB962C8B-B14F-4D97-AF65-F5344CB8AC3E}">
        <p14:creationId xmlns:p14="http://schemas.microsoft.com/office/powerpoint/2010/main" val="1732198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958D8D-C8D4-4542-9D4C-5B41ED12ED84}" type="datetimeFigureOut">
              <a:rPr lang="en-US" smtClean="0"/>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B3DFA-3224-4BBA-B054-B65968657634}" type="slidenum">
              <a:rPr lang="en-US" smtClean="0"/>
              <a:t>‹#›</a:t>
            </a:fld>
            <a:endParaRPr lang="en-US"/>
          </a:p>
        </p:txBody>
      </p:sp>
    </p:spTree>
    <p:extLst>
      <p:ext uri="{BB962C8B-B14F-4D97-AF65-F5344CB8AC3E}">
        <p14:creationId xmlns:p14="http://schemas.microsoft.com/office/powerpoint/2010/main" val="2193458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958D8D-C8D4-4542-9D4C-5B41ED12ED84}" type="datetimeFigureOut">
              <a:rPr lang="en-US" smtClean="0"/>
              <a:t>10/18/2019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B3DFA-3224-4BBA-B054-B65968657634}" type="slidenum">
              <a:rPr lang="en-US" smtClean="0"/>
              <a:t>‹#›</a:t>
            </a:fld>
            <a:endParaRPr lang="en-US"/>
          </a:p>
        </p:txBody>
      </p:sp>
    </p:spTree>
    <p:extLst>
      <p:ext uri="{BB962C8B-B14F-4D97-AF65-F5344CB8AC3E}">
        <p14:creationId xmlns:p14="http://schemas.microsoft.com/office/powerpoint/2010/main" val="3245815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Email-i.kabir01111@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8735" y="136477"/>
            <a:ext cx="6892119" cy="646331"/>
          </a:xfrm>
          <a:prstGeom prst="rect">
            <a:avLst/>
          </a:prstGeom>
          <a:noFill/>
        </p:spPr>
        <p:txBody>
          <a:bodyPr wrap="square" rtlCol="0">
            <a:spAutoFit/>
          </a:bodyPr>
          <a:lstStyle/>
          <a:p>
            <a:r>
              <a:rPr lang="en-US" sz="3600" dirty="0" smtClean="0"/>
              <a:t>Dear Students, welcome to my class</a:t>
            </a:r>
            <a:endParaRPr lang="en-US" sz="3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5834" y="993877"/>
            <a:ext cx="7623384" cy="5033292"/>
          </a:xfrm>
          <a:prstGeom prst="rect">
            <a:avLst/>
          </a:prstGeom>
        </p:spPr>
      </p:pic>
    </p:spTree>
    <p:extLst>
      <p:ext uri="{BB962C8B-B14F-4D97-AF65-F5344CB8AC3E}">
        <p14:creationId xmlns:p14="http://schemas.microsoft.com/office/powerpoint/2010/main" val="299121027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24083" y="1978927"/>
            <a:ext cx="7847463" cy="2554545"/>
          </a:xfrm>
          <a:prstGeom prst="rect">
            <a:avLst/>
          </a:prstGeom>
          <a:noFill/>
        </p:spPr>
        <p:txBody>
          <a:bodyPr wrap="square" rtlCol="0">
            <a:spAutoFit/>
          </a:bodyPr>
          <a:lstStyle/>
          <a:p>
            <a:r>
              <a:rPr lang="en-US" sz="3200" dirty="0" smtClean="0"/>
              <a:t>Shat </a:t>
            </a:r>
            <a:r>
              <a:rPr lang="en-US" sz="3200" dirty="0" err="1" smtClean="0"/>
              <a:t>Gombuj</a:t>
            </a:r>
            <a:r>
              <a:rPr lang="en-US" sz="3200" dirty="0" smtClean="0"/>
              <a:t> Masque a)_ a world heritage site in 1985 b)_ UNESCO. The historic Mosque city c)_ as </a:t>
            </a:r>
            <a:r>
              <a:rPr lang="en-US" sz="3200" dirty="0" err="1" smtClean="0"/>
              <a:t>Kholifatabad</a:t>
            </a:r>
            <a:r>
              <a:rPr lang="en-US" sz="3200" dirty="0" smtClean="0"/>
              <a:t>. It was d)_ by the Turkish, Ulugh Khan </a:t>
            </a:r>
            <a:r>
              <a:rPr lang="en-US" sz="3200" dirty="0" err="1" smtClean="0"/>
              <a:t>Jahan</a:t>
            </a:r>
            <a:r>
              <a:rPr lang="en-US" sz="3200" dirty="0" smtClean="0"/>
              <a:t> in the 15</a:t>
            </a:r>
            <a:r>
              <a:rPr lang="en-US" sz="3200" baseline="30000" dirty="0" smtClean="0"/>
              <a:t>th</a:t>
            </a:r>
            <a:r>
              <a:rPr lang="en-US" sz="3200" dirty="0" smtClean="0"/>
              <a:t> century. Backed bricks e)_used for the construction. </a:t>
            </a:r>
            <a:endParaRPr lang="en-US" sz="3200" dirty="0"/>
          </a:p>
        </p:txBody>
      </p:sp>
      <p:sp>
        <p:nvSpPr>
          <p:cNvPr id="5" name="TextBox 4"/>
          <p:cNvSpPr txBox="1"/>
          <p:nvPr/>
        </p:nvSpPr>
        <p:spPr>
          <a:xfrm>
            <a:off x="4694830" y="95535"/>
            <a:ext cx="2852382" cy="584775"/>
          </a:xfrm>
          <a:prstGeom prst="rect">
            <a:avLst/>
          </a:prstGeom>
          <a:noFill/>
        </p:spPr>
        <p:txBody>
          <a:bodyPr wrap="square" rtlCol="0">
            <a:spAutoFit/>
          </a:bodyPr>
          <a:lstStyle/>
          <a:p>
            <a:r>
              <a:rPr lang="en-US" sz="3200" u="sng" dirty="0" smtClean="0"/>
              <a:t>Individual work</a:t>
            </a:r>
            <a:endParaRPr lang="en-US" sz="3200" u="sng" dirty="0"/>
          </a:p>
        </p:txBody>
      </p:sp>
      <p:sp>
        <p:nvSpPr>
          <p:cNvPr id="2" name="TextBox 1"/>
          <p:cNvSpPr txBox="1"/>
          <p:nvPr/>
        </p:nvSpPr>
        <p:spPr>
          <a:xfrm>
            <a:off x="1624083" y="4872251"/>
            <a:ext cx="8270544" cy="464024"/>
          </a:xfrm>
          <a:prstGeom prst="rect">
            <a:avLst/>
          </a:prstGeom>
          <a:solidFill>
            <a:srgbClr val="00B050"/>
          </a:solidFill>
        </p:spPr>
        <p:txBody>
          <a:bodyPr wrap="square" rtlCol="0">
            <a:spAutoFit/>
          </a:bodyPr>
          <a:lstStyle/>
          <a:p>
            <a:r>
              <a:rPr lang="en-US" sz="2400" dirty="0" smtClean="0"/>
              <a:t>Answer- a) Has been declared b) by c) is known d) founded e) are </a:t>
            </a:r>
            <a:endParaRPr lang="en-US" sz="2400" dirty="0"/>
          </a:p>
        </p:txBody>
      </p:sp>
    </p:spTree>
    <p:extLst>
      <p:ext uri="{BB962C8B-B14F-4D97-AF65-F5344CB8AC3E}">
        <p14:creationId xmlns:p14="http://schemas.microsoft.com/office/powerpoint/2010/main" val="3378256591"/>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75324791"/>
              </p:ext>
            </p:extLst>
          </p:nvPr>
        </p:nvGraphicFramePr>
        <p:xfrm>
          <a:off x="2154830" y="1105467"/>
          <a:ext cx="8128000" cy="3629358"/>
        </p:xfrm>
        <a:graphic>
          <a:graphicData uri="http://schemas.openxmlformats.org/drawingml/2006/table">
            <a:tbl>
              <a:tblPr firstRow="1" bandRow="1">
                <a:tableStyleId>{5C22544A-7EE6-4342-B048-85BDC9FD1C3A}</a:tableStyleId>
              </a:tblPr>
              <a:tblGrid>
                <a:gridCol w="4064000"/>
                <a:gridCol w="4064000"/>
              </a:tblGrid>
              <a:tr h="604893">
                <a:tc>
                  <a:txBody>
                    <a:bodyPr/>
                    <a:lstStyle/>
                    <a:p>
                      <a:r>
                        <a:rPr lang="en-US" dirty="0" smtClean="0"/>
                        <a:t>             Shat </a:t>
                      </a:r>
                      <a:r>
                        <a:rPr lang="en-US" dirty="0" err="1" smtClean="0"/>
                        <a:t>Gombuj</a:t>
                      </a:r>
                      <a:r>
                        <a:rPr lang="en-US" baseline="0" dirty="0" smtClean="0"/>
                        <a:t> Mosque</a:t>
                      </a:r>
                      <a:endParaRPr lang="en-US" dirty="0"/>
                    </a:p>
                  </a:txBody>
                  <a:tcPr/>
                </a:tc>
                <a:tc>
                  <a:txBody>
                    <a:bodyPr/>
                    <a:lstStyle/>
                    <a:p>
                      <a:r>
                        <a:rPr lang="en-US" dirty="0" smtClean="0"/>
                        <a:t>                          Information</a:t>
                      </a:r>
                      <a:endParaRPr lang="en-US" dirty="0"/>
                    </a:p>
                  </a:txBody>
                  <a:tcPr/>
                </a:tc>
              </a:tr>
              <a:tr h="604893">
                <a:tc>
                  <a:txBody>
                    <a:bodyPr/>
                    <a:lstStyle/>
                    <a:p>
                      <a:r>
                        <a:rPr lang="en-US" dirty="0" smtClean="0"/>
                        <a:t>Founded by</a:t>
                      </a:r>
                      <a:endParaRPr lang="en-US" dirty="0"/>
                    </a:p>
                  </a:txBody>
                  <a:tcPr/>
                </a:tc>
                <a:tc>
                  <a:txBody>
                    <a:bodyPr/>
                    <a:lstStyle/>
                    <a:p>
                      <a:endParaRPr lang="en-US" dirty="0"/>
                    </a:p>
                  </a:txBody>
                  <a:tcPr/>
                </a:tc>
              </a:tr>
              <a:tr h="604893">
                <a:tc>
                  <a:txBody>
                    <a:bodyPr/>
                    <a:lstStyle/>
                    <a:p>
                      <a:r>
                        <a:rPr lang="en-US" dirty="0" smtClean="0"/>
                        <a:t>Situated</a:t>
                      </a:r>
                      <a:endParaRPr lang="en-US" dirty="0"/>
                    </a:p>
                  </a:txBody>
                  <a:tcPr/>
                </a:tc>
                <a:tc>
                  <a:txBody>
                    <a:bodyPr/>
                    <a:lstStyle/>
                    <a:p>
                      <a:endParaRPr lang="en-US" dirty="0"/>
                    </a:p>
                  </a:txBody>
                  <a:tcPr/>
                </a:tc>
              </a:tr>
              <a:tr h="604893">
                <a:tc>
                  <a:txBody>
                    <a:bodyPr/>
                    <a:lstStyle/>
                    <a:p>
                      <a:r>
                        <a:rPr lang="en-US" dirty="0" smtClean="0"/>
                        <a:t>Number</a:t>
                      </a:r>
                      <a:r>
                        <a:rPr lang="en-US" baseline="0" dirty="0" smtClean="0"/>
                        <a:t> of domes</a:t>
                      </a:r>
                      <a:endParaRPr lang="en-US" dirty="0"/>
                    </a:p>
                  </a:txBody>
                  <a:tcPr/>
                </a:tc>
                <a:tc>
                  <a:txBody>
                    <a:bodyPr/>
                    <a:lstStyle/>
                    <a:p>
                      <a:endParaRPr lang="en-US" b="1" dirty="0"/>
                    </a:p>
                  </a:txBody>
                  <a:tcPr/>
                </a:tc>
              </a:tr>
              <a:tr h="604893">
                <a:tc>
                  <a:txBody>
                    <a:bodyPr/>
                    <a:lstStyle/>
                    <a:p>
                      <a:r>
                        <a:rPr lang="en-US" dirty="0" smtClean="0"/>
                        <a:t>Number of pillars</a:t>
                      </a:r>
                      <a:endParaRPr lang="en-US" dirty="0"/>
                    </a:p>
                  </a:txBody>
                  <a:tcPr/>
                </a:tc>
                <a:tc>
                  <a:txBody>
                    <a:bodyPr/>
                    <a:lstStyle/>
                    <a:p>
                      <a:endParaRPr lang="en-US" dirty="0"/>
                    </a:p>
                  </a:txBody>
                  <a:tcPr/>
                </a:tc>
              </a:tr>
              <a:tr h="604893">
                <a:tc>
                  <a:txBody>
                    <a:bodyPr/>
                    <a:lstStyle/>
                    <a:p>
                      <a:r>
                        <a:rPr lang="en-US" dirty="0" smtClean="0"/>
                        <a:t>Used for</a:t>
                      </a:r>
                      <a:endParaRPr lang="en-US" dirty="0"/>
                    </a:p>
                  </a:txBody>
                  <a:tcPr/>
                </a:tc>
                <a:tc>
                  <a:txBody>
                    <a:bodyPr/>
                    <a:lstStyle/>
                    <a:p>
                      <a:endParaRPr lang="en-US" dirty="0"/>
                    </a:p>
                  </a:txBody>
                  <a:tcPr/>
                </a:tc>
              </a:tr>
            </a:tbl>
          </a:graphicData>
        </a:graphic>
      </p:graphicFrame>
      <p:sp>
        <p:nvSpPr>
          <p:cNvPr id="6" name="TextBox 5"/>
          <p:cNvSpPr txBox="1"/>
          <p:nvPr/>
        </p:nvSpPr>
        <p:spPr>
          <a:xfrm>
            <a:off x="6905766" y="1650536"/>
            <a:ext cx="2210937" cy="369332"/>
          </a:xfrm>
          <a:prstGeom prst="rect">
            <a:avLst/>
          </a:prstGeom>
          <a:noFill/>
        </p:spPr>
        <p:txBody>
          <a:bodyPr wrap="square" rtlCol="0">
            <a:spAutoFit/>
          </a:bodyPr>
          <a:lstStyle/>
          <a:p>
            <a:r>
              <a:rPr lang="en-US" dirty="0" smtClean="0"/>
              <a:t>Ulugh Khan </a:t>
            </a:r>
            <a:r>
              <a:rPr lang="en-US" dirty="0" err="1" smtClean="0"/>
              <a:t>Jahan</a:t>
            </a:r>
            <a:r>
              <a:rPr lang="en-US" dirty="0" smtClean="0"/>
              <a:t> Ali</a:t>
            </a:r>
            <a:endParaRPr lang="en-US" dirty="0"/>
          </a:p>
        </p:txBody>
      </p:sp>
      <p:sp>
        <p:nvSpPr>
          <p:cNvPr id="7" name="TextBox 6"/>
          <p:cNvSpPr txBox="1"/>
          <p:nvPr/>
        </p:nvSpPr>
        <p:spPr>
          <a:xfrm>
            <a:off x="6905766" y="2224247"/>
            <a:ext cx="2552133" cy="646331"/>
          </a:xfrm>
          <a:prstGeom prst="rect">
            <a:avLst/>
          </a:prstGeom>
          <a:noFill/>
        </p:spPr>
        <p:txBody>
          <a:bodyPr wrap="square" rtlCol="0">
            <a:spAutoFit/>
          </a:bodyPr>
          <a:lstStyle/>
          <a:p>
            <a:r>
              <a:rPr lang="en-US" dirty="0" err="1" smtClean="0"/>
              <a:t>Bagerhat</a:t>
            </a:r>
            <a:r>
              <a:rPr lang="en-US" dirty="0" smtClean="0"/>
              <a:t>, not very far from Mangrove forest.</a:t>
            </a:r>
            <a:endParaRPr lang="en-US" dirty="0"/>
          </a:p>
        </p:txBody>
      </p:sp>
      <p:sp>
        <p:nvSpPr>
          <p:cNvPr id="8" name="TextBox 7"/>
          <p:cNvSpPr txBox="1"/>
          <p:nvPr/>
        </p:nvSpPr>
        <p:spPr>
          <a:xfrm>
            <a:off x="6946707" y="2949517"/>
            <a:ext cx="2251881" cy="369332"/>
          </a:xfrm>
          <a:prstGeom prst="rect">
            <a:avLst/>
          </a:prstGeom>
          <a:noFill/>
        </p:spPr>
        <p:txBody>
          <a:bodyPr wrap="square" rtlCol="0">
            <a:spAutoFit/>
          </a:bodyPr>
          <a:lstStyle/>
          <a:p>
            <a:r>
              <a:rPr lang="en-US" dirty="0" smtClean="0"/>
              <a:t>77 low heights domes</a:t>
            </a:r>
            <a:endParaRPr lang="en-US" dirty="0"/>
          </a:p>
        </p:txBody>
      </p:sp>
      <p:sp>
        <p:nvSpPr>
          <p:cNvPr id="9" name="TextBox 8"/>
          <p:cNvSpPr txBox="1"/>
          <p:nvPr/>
        </p:nvSpPr>
        <p:spPr>
          <a:xfrm>
            <a:off x="7008123" y="3519900"/>
            <a:ext cx="2347415" cy="369332"/>
          </a:xfrm>
          <a:prstGeom prst="rect">
            <a:avLst/>
          </a:prstGeom>
          <a:noFill/>
        </p:spPr>
        <p:txBody>
          <a:bodyPr wrap="square" rtlCol="0">
            <a:spAutoFit/>
          </a:bodyPr>
          <a:lstStyle/>
          <a:p>
            <a:r>
              <a:rPr lang="en-US" dirty="0" smtClean="0"/>
              <a:t>60 pillars</a:t>
            </a:r>
            <a:endParaRPr lang="en-US" dirty="0"/>
          </a:p>
        </p:txBody>
      </p:sp>
      <p:sp>
        <p:nvSpPr>
          <p:cNvPr id="10" name="TextBox 9"/>
          <p:cNvSpPr txBox="1"/>
          <p:nvPr/>
        </p:nvSpPr>
        <p:spPr>
          <a:xfrm>
            <a:off x="6905767" y="4169222"/>
            <a:ext cx="2674962" cy="369332"/>
          </a:xfrm>
          <a:prstGeom prst="rect">
            <a:avLst/>
          </a:prstGeom>
          <a:noFill/>
        </p:spPr>
        <p:txBody>
          <a:bodyPr wrap="square" rtlCol="0">
            <a:spAutoFit/>
          </a:bodyPr>
          <a:lstStyle/>
          <a:p>
            <a:r>
              <a:rPr lang="en-US" dirty="0" smtClean="0"/>
              <a:t>Prayer hall as well as court</a:t>
            </a:r>
            <a:endParaRPr lang="en-US" dirty="0"/>
          </a:p>
        </p:txBody>
      </p:sp>
      <p:sp>
        <p:nvSpPr>
          <p:cNvPr id="11" name="TextBox 10"/>
          <p:cNvSpPr txBox="1"/>
          <p:nvPr/>
        </p:nvSpPr>
        <p:spPr>
          <a:xfrm>
            <a:off x="5363569" y="0"/>
            <a:ext cx="1842449" cy="584775"/>
          </a:xfrm>
          <a:prstGeom prst="rect">
            <a:avLst/>
          </a:prstGeom>
          <a:noFill/>
        </p:spPr>
        <p:txBody>
          <a:bodyPr wrap="square" rtlCol="0">
            <a:spAutoFit/>
          </a:bodyPr>
          <a:lstStyle/>
          <a:p>
            <a:r>
              <a:rPr lang="en-US" sz="3200" dirty="0" smtClean="0"/>
              <a:t>Pair work</a:t>
            </a:r>
            <a:endParaRPr lang="en-US" sz="3200" dirty="0"/>
          </a:p>
        </p:txBody>
      </p:sp>
    </p:spTree>
    <p:extLst>
      <p:ext uri="{BB962C8B-B14F-4D97-AF65-F5344CB8AC3E}">
        <p14:creationId xmlns:p14="http://schemas.microsoft.com/office/powerpoint/2010/main" val="74636745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7007" y="494521"/>
            <a:ext cx="9608025" cy="2677656"/>
          </a:xfrm>
          <a:prstGeom prst="rect">
            <a:avLst/>
          </a:prstGeom>
          <a:noFill/>
        </p:spPr>
        <p:txBody>
          <a:bodyPr wrap="square" rtlCol="0">
            <a:spAutoFit/>
          </a:bodyPr>
          <a:lstStyle/>
          <a:p>
            <a:pPr marL="342900" indent="-342900">
              <a:buAutoNum type="alphaLcParenR"/>
            </a:pPr>
            <a:r>
              <a:rPr lang="en-US" sz="2800" dirty="0" smtClean="0"/>
              <a:t>What do you mean by heritage?</a:t>
            </a:r>
          </a:p>
          <a:p>
            <a:pPr marL="342900" indent="-342900">
              <a:buAutoNum type="alphaLcParenR"/>
            </a:pPr>
            <a:r>
              <a:rPr lang="en-US" sz="2800" dirty="0" smtClean="0"/>
              <a:t>When did Shat </a:t>
            </a:r>
            <a:r>
              <a:rPr lang="en-US" sz="2800" dirty="0" err="1" smtClean="0"/>
              <a:t>Gombuj</a:t>
            </a:r>
            <a:r>
              <a:rPr lang="en-US" sz="2800" dirty="0" smtClean="0"/>
              <a:t> Mosque become a world heritage site?</a:t>
            </a:r>
          </a:p>
          <a:p>
            <a:pPr marL="342900" indent="-342900">
              <a:buAutoNum type="alphaLcParenR"/>
            </a:pPr>
            <a:r>
              <a:rPr lang="en-US" sz="2800" dirty="0" smtClean="0"/>
              <a:t>Where is it situated?</a:t>
            </a:r>
          </a:p>
          <a:p>
            <a:pPr marL="342900" indent="-342900">
              <a:buAutoNum type="alphaLcParenR"/>
            </a:pPr>
            <a:r>
              <a:rPr lang="en-US" sz="2800" dirty="0" smtClean="0"/>
              <a:t>What did Khan </a:t>
            </a:r>
            <a:r>
              <a:rPr lang="en-US" sz="2800" dirty="0" err="1" smtClean="0"/>
              <a:t>Jahan</a:t>
            </a:r>
            <a:r>
              <a:rPr lang="en-US" sz="2800" dirty="0" smtClean="0"/>
              <a:t> Ali build in the city?</a:t>
            </a:r>
          </a:p>
          <a:p>
            <a:pPr marL="342900" indent="-342900">
              <a:buAutoNum type="alphaLcParenR"/>
            </a:pPr>
            <a:r>
              <a:rPr lang="en-US" sz="2800" dirty="0" smtClean="0"/>
              <a:t>What is the most remarkable work of Khan </a:t>
            </a:r>
            <a:r>
              <a:rPr lang="en-US" sz="2800" dirty="0" err="1" smtClean="0"/>
              <a:t>Jahan</a:t>
            </a:r>
            <a:r>
              <a:rPr lang="en-US" sz="2800" dirty="0" smtClean="0"/>
              <a:t> Ali?</a:t>
            </a:r>
          </a:p>
          <a:p>
            <a:endParaRPr lang="en-US" sz="2800" dirty="0"/>
          </a:p>
        </p:txBody>
      </p:sp>
      <p:sp>
        <p:nvSpPr>
          <p:cNvPr id="5" name="TextBox 4"/>
          <p:cNvSpPr txBox="1"/>
          <p:nvPr/>
        </p:nvSpPr>
        <p:spPr>
          <a:xfrm>
            <a:off x="4940490" y="32856"/>
            <a:ext cx="1665026" cy="461665"/>
          </a:xfrm>
          <a:prstGeom prst="rect">
            <a:avLst/>
          </a:prstGeom>
          <a:noFill/>
        </p:spPr>
        <p:txBody>
          <a:bodyPr wrap="square" rtlCol="0">
            <a:spAutoFit/>
          </a:bodyPr>
          <a:lstStyle/>
          <a:p>
            <a:r>
              <a:rPr lang="en-US" sz="2400" u="sng" dirty="0" smtClean="0"/>
              <a:t>Group work</a:t>
            </a:r>
            <a:endParaRPr lang="en-US" sz="2400" u="sng" dirty="0"/>
          </a:p>
        </p:txBody>
      </p:sp>
      <p:sp>
        <p:nvSpPr>
          <p:cNvPr id="2" name="TextBox 1"/>
          <p:cNvSpPr txBox="1"/>
          <p:nvPr/>
        </p:nvSpPr>
        <p:spPr>
          <a:xfrm>
            <a:off x="1119115" y="3449176"/>
            <a:ext cx="968991" cy="369332"/>
          </a:xfrm>
          <a:prstGeom prst="rect">
            <a:avLst/>
          </a:prstGeom>
          <a:noFill/>
        </p:spPr>
        <p:txBody>
          <a:bodyPr wrap="square" rtlCol="0">
            <a:spAutoFit/>
          </a:bodyPr>
          <a:lstStyle/>
          <a:p>
            <a:r>
              <a:rPr lang="en-US" dirty="0" smtClean="0"/>
              <a:t>Answer-</a:t>
            </a:r>
            <a:endParaRPr lang="en-US" dirty="0"/>
          </a:p>
        </p:txBody>
      </p:sp>
      <p:sp>
        <p:nvSpPr>
          <p:cNvPr id="3" name="TextBox 2"/>
          <p:cNvSpPr txBox="1"/>
          <p:nvPr/>
        </p:nvSpPr>
        <p:spPr>
          <a:xfrm>
            <a:off x="2088106" y="3307561"/>
            <a:ext cx="8488909" cy="707886"/>
          </a:xfrm>
          <a:prstGeom prst="rect">
            <a:avLst/>
          </a:prstGeom>
          <a:noFill/>
        </p:spPr>
        <p:txBody>
          <a:bodyPr wrap="square" rtlCol="0">
            <a:spAutoFit/>
          </a:bodyPr>
          <a:lstStyle/>
          <a:p>
            <a:r>
              <a:rPr lang="en-US" sz="2000" dirty="0" smtClean="0"/>
              <a:t>a) Heritage means what we inherit from the past, live with in the present    and then pass on to our children or future generation.</a:t>
            </a:r>
            <a:endParaRPr lang="en-US" sz="2000" dirty="0"/>
          </a:p>
        </p:txBody>
      </p:sp>
      <p:sp>
        <p:nvSpPr>
          <p:cNvPr id="7" name="TextBox 6"/>
          <p:cNvSpPr txBox="1"/>
          <p:nvPr/>
        </p:nvSpPr>
        <p:spPr>
          <a:xfrm>
            <a:off x="2088106" y="4292446"/>
            <a:ext cx="6045959" cy="400110"/>
          </a:xfrm>
          <a:prstGeom prst="rect">
            <a:avLst/>
          </a:prstGeom>
          <a:noFill/>
        </p:spPr>
        <p:txBody>
          <a:bodyPr wrap="square" rtlCol="0">
            <a:spAutoFit/>
          </a:bodyPr>
          <a:lstStyle/>
          <a:p>
            <a:r>
              <a:rPr lang="en-US" sz="2000" dirty="0" smtClean="0"/>
              <a:t>b</a:t>
            </a:r>
            <a:r>
              <a:rPr lang="en-US" dirty="0" smtClean="0"/>
              <a:t>) Shat </a:t>
            </a:r>
            <a:r>
              <a:rPr lang="en-US" dirty="0" err="1" smtClean="0"/>
              <a:t>Gombuj</a:t>
            </a:r>
            <a:r>
              <a:rPr lang="en-US" dirty="0" smtClean="0"/>
              <a:t> Mosque became a world heritage site in 1985.</a:t>
            </a:r>
            <a:endParaRPr lang="en-US" dirty="0"/>
          </a:p>
        </p:txBody>
      </p:sp>
      <p:sp>
        <p:nvSpPr>
          <p:cNvPr id="8" name="TextBox 7"/>
          <p:cNvSpPr txBox="1"/>
          <p:nvPr/>
        </p:nvSpPr>
        <p:spPr>
          <a:xfrm>
            <a:off x="2088106" y="4802748"/>
            <a:ext cx="4749422" cy="369332"/>
          </a:xfrm>
          <a:prstGeom prst="rect">
            <a:avLst/>
          </a:prstGeom>
          <a:noFill/>
        </p:spPr>
        <p:txBody>
          <a:bodyPr wrap="square" rtlCol="0">
            <a:spAutoFit/>
          </a:bodyPr>
          <a:lstStyle/>
          <a:p>
            <a:r>
              <a:rPr lang="en-US" dirty="0" smtClean="0"/>
              <a:t>c) It is situated at the outskirts of </a:t>
            </a:r>
            <a:r>
              <a:rPr lang="en-US" dirty="0" err="1" smtClean="0"/>
              <a:t>Bagerhat</a:t>
            </a:r>
            <a:r>
              <a:rPr lang="en-US" dirty="0" smtClean="0"/>
              <a:t> town.</a:t>
            </a:r>
            <a:endParaRPr lang="en-US" dirty="0"/>
          </a:p>
        </p:txBody>
      </p:sp>
      <p:sp>
        <p:nvSpPr>
          <p:cNvPr id="9" name="TextBox 8"/>
          <p:cNvSpPr txBox="1"/>
          <p:nvPr/>
        </p:nvSpPr>
        <p:spPr>
          <a:xfrm>
            <a:off x="2088106" y="5361098"/>
            <a:ext cx="7792873" cy="646331"/>
          </a:xfrm>
          <a:prstGeom prst="rect">
            <a:avLst/>
          </a:prstGeom>
          <a:noFill/>
        </p:spPr>
        <p:txBody>
          <a:bodyPr wrap="square" rtlCol="0">
            <a:spAutoFit/>
          </a:bodyPr>
          <a:lstStyle/>
          <a:p>
            <a:r>
              <a:rPr lang="en-US" dirty="0" smtClean="0"/>
              <a:t>d) Khan </a:t>
            </a:r>
            <a:r>
              <a:rPr lang="en-US" dirty="0" err="1" smtClean="0"/>
              <a:t>Jahan</a:t>
            </a:r>
            <a:r>
              <a:rPr lang="en-US" dirty="0" smtClean="0"/>
              <a:t> Ali Built a network of roads, bridges, public buildings and reservoirs to make the city habitable.</a:t>
            </a:r>
            <a:endParaRPr lang="en-US" dirty="0"/>
          </a:p>
        </p:txBody>
      </p:sp>
      <p:sp>
        <p:nvSpPr>
          <p:cNvPr id="10" name="TextBox 9"/>
          <p:cNvSpPr txBox="1"/>
          <p:nvPr/>
        </p:nvSpPr>
        <p:spPr>
          <a:xfrm>
            <a:off x="2088106" y="6142219"/>
            <a:ext cx="6987654" cy="369332"/>
          </a:xfrm>
          <a:prstGeom prst="rect">
            <a:avLst/>
          </a:prstGeom>
          <a:noFill/>
        </p:spPr>
        <p:txBody>
          <a:bodyPr wrap="square" rtlCol="0">
            <a:spAutoFit/>
          </a:bodyPr>
          <a:lstStyle/>
          <a:p>
            <a:r>
              <a:rPr lang="en-US" dirty="0" smtClean="0"/>
              <a:t>e) The most remarkable work of Khan </a:t>
            </a:r>
            <a:r>
              <a:rPr lang="en-US" dirty="0" err="1" smtClean="0"/>
              <a:t>Jahan</a:t>
            </a:r>
            <a:r>
              <a:rPr lang="en-US" dirty="0" smtClean="0"/>
              <a:t> Ali is Shat </a:t>
            </a:r>
            <a:r>
              <a:rPr lang="en-US" dirty="0" err="1" smtClean="0"/>
              <a:t>Gombuj</a:t>
            </a:r>
            <a:r>
              <a:rPr lang="en-US" dirty="0" smtClean="0"/>
              <a:t> Mosque?  </a:t>
            </a:r>
            <a:endParaRPr lang="en-US" dirty="0"/>
          </a:p>
        </p:txBody>
      </p:sp>
    </p:spTree>
    <p:extLst>
      <p:ext uri="{BB962C8B-B14F-4D97-AF65-F5344CB8AC3E}">
        <p14:creationId xmlns:p14="http://schemas.microsoft.com/office/powerpoint/2010/main" val="2586323482"/>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15402" y="791570"/>
            <a:ext cx="9880980" cy="830997"/>
          </a:xfrm>
          <a:prstGeom prst="rect">
            <a:avLst/>
          </a:prstGeom>
          <a:noFill/>
        </p:spPr>
        <p:txBody>
          <a:bodyPr wrap="square" rtlCol="0">
            <a:spAutoFit/>
          </a:bodyPr>
          <a:lstStyle/>
          <a:p>
            <a:r>
              <a:rPr lang="en-US" sz="2400" dirty="0" smtClean="0"/>
              <a:t>Look at the picture of the Star Mosque in Dhaka. Read the information and write a description of the mosque with the help of the given clue.</a:t>
            </a:r>
            <a:endParaRPr lang="en-US" sz="2400" dirty="0"/>
          </a:p>
        </p:txBody>
      </p:sp>
      <p:sp>
        <p:nvSpPr>
          <p:cNvPr id="5" name="TextBox 4"/>
          <p:cNvSpPr txBox="1"/>
          <p:nvPr/>
        </p:nvSpPr>
        <p:spPr>
          <a:xfrm>
            <a:off x="2115402" y="1801672"/>
            <a:ext cx="7342496" cy="4524315"/>
          </a:xfrm>
          <a:prstGeom prst="rect">
            <a:avLst/>
          </a:prstGeom>
          <a:noFill/>
        </p:spPr>
        <p:txBody>
          <a:bodyPr wrap="square" rtlCol="0">
            <a:spAutoFit/>
          </a:bodyPr>
          <a:lstStyle/>
          <a:p>
            <a:r>
              <a:rPr lang="en-US" sz="2400" dirty="0" smtClean="0"/>
              <a:t>Location: Dhaka, </a:t>
            </a:r>
            <a:r>
              <a:rPr lang="en-US" sz="2400" dirty="0" err="1" smtClean="0"/>
              <a:t>Abul</a:t>
            </a:r>
            <a:r>
              <a:rPr lang="en-US" sz="2400" dirty="0" smtClean="0"/>
              <a:t> </a:t>
            </a:r>
            <a:r>
              <a:rPr lang="en-US" sz="2400" dirty="0" err="1" smtClean="0"/>
              <a:t>Khairat</a:t>
            </a:r>
            <a:r>
              <a:rPr lang="en-US" sz="2400" dirty="0" smtClean="0"/>
              <a:t> Road</a:t>
            </a:r>
          </a:p>
          <a:p>
            <a:r>
              <a:rPr lang="en-US" sz="2400" dirty="0" smtClean="0"/>
              <a:t>Style: </a:t>
            </a:r>
            <a:r>
              <a:rPr lang="en-US" sz="2400" dirty="0" err="1" smtClean="0"/>
              <a:t>Mughul</a:t>
            </a:r>
            <a:endParaRPr lang="en-US" sz="2400" dirty="0" smtClean="0"/>
          </a:p>
          <a:p>
            <a:r>
              <a:rPr lang="en-US" sz="2400" dirty="0" smtClean="0"/>
              <a:t>Number of domes: 5</a:t>
            </a:r>
          </a:p>
          <a:p>
            <a:r>
              <a:rPr lang="en-US" sz="2400" dirty="0" smtClean="0"/>
              <a:t>Decoration: Different sizes of stars on dome and outside wall</a:t>
            </a:r>
          </a:p>
          <a:p>
            <a:r>
              <a:rPr lang="en-US" sz="2400" dirty="0" smtClean="0"/>
              <a:t>Materials used for decoration: chinaware and white cement</a:t>
            </a:r>
          </a:p>
          <a:p>
            <a:r>
              <a:rPr lang="en-US" sz="2400" dirty="0" smtClean="0"/>
              <a:t>Interior of the mosque: mosaic floor, floral tiles on the wall</a:t>
            </a:r>
          </a:p>
          <a:p>
            <a:r>
              <a:rPr lang="en-US" sz="2400" dirty="0" smtClean="0"/>
              <a:t>Built by: </a:t>
            </a:r>
            <a:r>
              <a:rPr lang="en-US" sz="2400" dirty="0" err="1" smtClean="0"/>
              <a:t>Mirza</a:t>
            </a:r>
            <a:r>
              <a:rPr lang="en-US" sz="2400" dirty="0" smtClean="0"/>
              <a:t> </a:t>
            </a:r>
            <a:r>
              <a:rPr lang="en-US" sz="2400" dirty="0" err="1" smtClean="0"/>
              <a:t>Ghulam</a:t>
            </a:r>
            <a:r>
              <a:rPr lang="en-US" sz="2400" dirty="0" smtClean="0"/>
              <a:t> </a:t>
            </a:r>
            <a:r>
              <a:rPr lang="en-US" sz="2400" dirty="0" err="1" smtClean="0"/>
              <a:t>pir</a:t>
            </a:r>
            <a:r>
              <a:rPr lang="en-US" sz="2400" dirty="0" smtClean="0"/>
              <a:t>, a respected </a:t>
            </a:r>
            <a:r>
              <a:rPr lang="en-US" sz="2400" dirty="0" err="1" smtClean="0"/>
              <a:t>Zamindar</a:t>
            </a:r>
            <a:r>
              <a:rPr lang="en-US" sz="2400" dirty="0" smtClean="0"/>
              <a:t> of Dhaka</a:t>
            </a:r>
          </a:p>
          <a:p>
            <a:r>
              <a:rPr lang="en-US" sz="2400" dirty="0" smtClean="0"/>
              <a:t>Time: early 18</a:t>
            </a:r>
            <a:r>
              <a:rPr lang="en-US" sz="2400" baseline="30000" dirty="0" smtClean="0"/>
              <a:t>th</a:t>
            </a:r>
            <a:r>
              <a:rPr lang="en-US" sz="2400" dirty="0" smtClean="0"/>
              <a:t> century</a:t>
            </a:r>
            <a:endParaRPr lang="en-US" sz="2400" dirty="0"/>
          </a:p>
        </p:txBody>
      </p:sp>
      <p:sp>
        <p:nvSpPr>
          <p:cNvPr id="6" name="TextBox 5"/>
          <p:cNvSpPr txBox="1"/>
          <p:nvPr/>
        </p:nvSpPr>
        <p:spPr>
          <a:xfrm>
            <a:off x="5117910" y="89245"/>
            <a:ext cx="1937982" cy="523220"/>
          </a:xfrm>
          <a:prstGeom prst="rect">
            <a:avLst/>
          </a:prstGeom>
          <a:noFill/>
        </p:spPr>
        <p:txBody>
          <a:bodyPr wrap="square" rtlCol="0">
            <a:spAutoFit/>
          </a:bodyPr>
          <a:lstStyle/>
          <a:p>
            <a:r>
              <a:rPr lang="en-US" sz="2800" u="sng" dirty="0" smtClean="0"/>
              <a:t>Homework</a:t>
            </a:r>
            <a:endParaRPr lang="en-US" sz="2800" u="sng" dirty="0"/>
          </a:p>
        </p:txBody>
      </p:sp>
    </p:spTree>
    <p:extLst>
      <p:ext uri="{BB962C8B-B14F-4D97-AF65-F5344CB8AC3E}">
        <p14:creationId xmlns:p14="http://schemas.microsoft.com/office/powerpoint/2010/main" val="3406275807"/>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48920" y="109182"/>
            <a:ext cx="3698542" cy="584775"/>
          </a:xfrm>
          <a:prstGeom prst="rect">
            <a:avLst/>
          </a:prstGeom>
          <a:noFill/>
        </p:spPr>
        <p:txBody>
          <a:bodyPr wrap="square" rtlCol="0">
            <a:spAutoFit/>
          </a:bodyPr>
          <a:lstStyle/>
          <a:p>
            <a:r>
              <a:rPr lang="en-US" sz="3200" dirty="0" smtClean="0"/>
              <a:t>Thank you everyone </a:t>
            </a:r>
            <a:endParaRPr lang="en-US" sz="3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1653" y="693957"/>
            <a:ext cx="4797946" cy="4797946"/>
          </a:xfrm>
          <a:prstGeom prst="rect">
            <a:avLst/>
          </a:prstGeom>
        </p:spPr>
      </p:pic>
    </p:spTree>
    <p:extLst>
      <p:ext uri="{BB962C8B-B14F-4D97-AF65-F5344CB8AC3E}">
        <p14:creationId xmlns:p14="http://schemas.microsoft.com/office/powerpoint/2010/main" val="3810240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53888" y="136477"/>
            <a:ext cx="3248166" cy="584775"/>
          </a:xfrm>
          <a:prstGeom prst="rect">
            <a:avLst/>
          </a:prstGeom>
          <a:noFill/>
        </p:spPr>
        <p:txBody>
          <a:bodyPr wrap="square" rtlCol="0">
            <a:spAutoFit/>
          </a:bodyPr>
          <a:lstStyle/>
          <a:p>
            <a:r>
              <a:rPr lang="en-US" sz="3200" dirty="0" smtClean="0"/>
              <a:t>Teachers’ identity</a:t>
            </a:r>
            <a:endParaRPr lang="en-US" sz="3200" dirty="0"/>
          </a:p>
        </p:txBody>
      </p:sp>
      <p:sp>
        <p:nvSpPr>
          <p:cNvPr id="3" name="TextBox 2"/>
          <p:cNvSpPr txBox="1"/>
          <p:nvPr/>
        </p:nvSpPr>
        <p:spPr>
          <a:xfrm>
            <a:off x="1187143" y="1833893"/>
            <a:ext cx="6272212" cy="1477328"/>
          </a:xfrm>
          <a:prstGeom prst="rect">
            <a:avLst/>
          </a:prstGeom>
          <a:solidFill>
            <a:schemeClr val="accent1"/>
          </a:solidFill>
        </p:spPr>
        <p:txBody>
          <a:bodyPr wrap="square" rtlCol="0">
            <a:spAutoFit/>
          </a:bodyPr>
          <a:lstStyle/>
          <a:p>
            <a:r>
              <a:rPr lang="en-US" dirty="0" smtClean="0"/>
              <a:t>Md. Imran </a:t>
            </a:r>
            <a:r>
              <a:rPr lang="en-US" dirty="0" err="1" smtClean="0"/>
              <a:t>Kabir</a:t>
            </a:r>
            <a:endParaRPr lang="en-US" dirty="0" smtClean="0"/>
          </a:p>
          <a:p>
            <a:r>
              <a:rPr lang="en-US" dirty="0" smtClean="0"/>
              <a:t>Assistant teacher</a:t>
            </a:r>
          </a:p>
          <a:p>
            <a:r>
              <a:rPr lang="en-US" dirty="0" err="1" smtClean="0"/>
              <a:t>Pabna</a:t>
            </a:r>
            <a:r>
              <a:rPr lang="en-US" dirty="0"/>
              <a:t> </a:t>
            </a:r>
            <a:r>
              <a:rPr lang="en-US" dirty="0" err="1" smtClean="0"/>
              <a:t>Collectorate</a:t>
            </a:r>
            <a:r>
              <a:rPr lang="en-US" dirty="0" smtClean="0"/>
              <a:t> Public School And College, </a:t>
            </a:r>
            <a:r>
              <a:rPr lang="en-US" dirty="0" err="1" smtClean="0"/>
              <a:t>Pabna</a:t>
            </a:r>
            <a:endParaRPr lang="en-US" dirty="0" smtClean="0"/>
          </a:p>
          <a:p>
            <a:r>
              <a:rPr lang="en-US" dirty="0" smtClean="0">
                <a:hlinkClick r:id="rId2"/>
              </a:rPr>
              <a:t>Email-i.kabir01111@gmail.com</a:t>
            </a:r>
            <a:endParaRPr lang="en-US" dirty="0" smtClean="0"/>
          </a:p>
          <a:p>
            <a:r>
              <a:rPr lang="en-US" dirty="0" smtClean="0"/>
              <a:t>Mobile- 01756005577</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8212" y="1833893"/>
            <a:ext cx="2345281" cy="2957660"/>
          </a:xfrm>
          <a:prstGeom prst="rect">
            <a:avLst/>
          </a:prstGeom>
        </p:spPr>
      </p:pic>
      <p:sp>
        <p:nvSpPr>
          <p:cNvPr id="2" name="Rectangle 1"/>
          <p:cNvSpPr/>
          <p:nvPr/>
        </p:nvSpPr>
        <p:spPr>
          <a:xfrm>
            <a:off x="1187143" y="3666411"/>
            <a:ext cx="6272212" cy="1514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Class-10</a:t>
            </a:r>
          </a:p>
          <a:p>
            <a:pPr algn="ctr"/>
            <a:r>
              <a:rPr lang="en-US" sz="2400" dirty="0" smtClean="0">
                <a:solidFill>
                  <a:schemeClr val="tx1"/>
                </a:solidFill>
              </a:rPr>
              <a:t>Unit-8</a:t>
            </a:r>
          </a:p>
          <a:p>
            <a:pPr algn="ctr"/>
            <a:r>
              <a:rPr lang="en-US" sz="2400" dirty="0" smtClean="0">
                <a:solidFill>
                  <a:schemeClr val="tx1"/>
                </a:solidFill>
              </a:rPr>
              <a:t>Lesson-1</a:t>
            </a:r>
          </a:p>
          <a:p>
            <a:pPr algn="ctr"/>
            <a:r>
              <a:rPr lang="en-US" sz="2400" dirty="0" smtClean="0">
                <a:solidFill>
                  <a:schemeClr val="tx1"/>
                </a:solidFill>
              </a:rPr>
              <a:t>Time-45 minutes</a:t>
            </a:r>
            <a:endParaRPr lang="en-US" sz="2400" dirty="0">
              <a:solidFill>
                <a:schemeClr val="tx1"/>
              </a:solidFill>
            </a:endParaRPr>
          </a:p>
        </p:txBody>
      </p:sp>
    </p:spTree>
    <p:extLst>
      <p:ext uri="{BB962C8B-B14F-4D97-AF65-F5344CB8AC3E}">
        <p14:creationId xmlns:p14="http://schemas.microsoft.com/office/powerpoint/2010/main" val="1300050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25839" y="136479"/>
            <a:ext cx="5827594" cy="600500"/>
          </a:xfrm>
          <a:prstGeom prst="rect">
            <a:avLst/>
          </a:prstGeom>
          <a:noFill/>
        </p:spPr>
        <p:txBody>
          <a:bodyPr wrap="square" rtlCol="0">
            <a:spAutoFit/>
          </a:bodyPr>
          <a:lstStyle/>
          <a:p>
            <a:r>
              <a:rPr lang="en-US" sz="3200" dirty="0" smtClean="0"/>
              <a:t>What do you see in the picture?</a:t>
            </a:r>
            <a:endParaRPr lang="en-US" sz="3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3433" y="846161"/>
            <a:ext cx="6432406" cy="4290363"/>
          </a:xfrm>
          <a:prstGeom prst="rect">
            <a:avLst/>
          </a:prstGeom>
        </p:spPr>
      </p:pic>
      <p:sp>
        <p:nvSpPr>
          <p:cNvPr id="3" name="TextBox 2"/>
          <p:cNvSpPr txBox="1"/>
          <p:nvPr/>
        </p:nvSpPr>
        <p:spPr>
          <a:xfrm>
            <a:off x="5076966" y="5245706"/>
            <a:ext cx="3630305" cy="523220"/>
          </a:xfrm>
          <a:prstGeom prst="rect">
            <a:avLst/>
          </a:prstGeom>
          <a:noFill/>
        </p:spPr>
        <p:txBody>
          <a:bodyPr wrap="square" rtlCol="0">
            <a:spAutoFit/>
          </a:bodyPr>
          <a:lstStyle/>
          <a:p>
            <a:r>
              <a:rPr lang="en-US" sz="2800" dirty="0" smtClean="0"/>
              <a:t>Shatgombuj Mosque</a:t>
            </a:r>
            <a:endParaRPr lang="en-US" sz="2800" dirty="0"/>
          </a:p>
        </p:txBody>
      </p:sp>
    </p:spTree>
    <p:extLst>
      <p:ext uri="{BB962C8B-B14F-4D97-AF65-F5344CB8AC3E}">
        <p14:creationId xmlns:p14="http://schemas.microsoft.com/office/powerpoint/2010/main" val="383879672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80933" y="136477"/>
            <a:ext cx="3739486" cy="584775"/>
          </a:xfrm>
          <a:prstGeom prst="rect">
            <a:avLst/>
          </a:prstGeom>
          <a:noFill/>
        </p:spPr>
        <p:txBody>
          <a:bodyPr wrap="square" rtlCol="0">
            <a:spAutoFit/>
          </a:bodyPr>
          <a:lstStyle/>
          <a:p>
            <a:r>
              <a:rPr lang="en-US" sz="3200" dirty="0" smtClean="0"/>
              <a:t>Our today’s lesson is-</a:t>
            </a:r>
            <a:endParaRPr lang="en-US" sz="3200" dirty="0"/>
          </a:p>
        </p:txBody>
      </p:sp>
      <p:sp>
        <p:nvSpPr>
          <p:cNvPr id="5" name="Oval 4"/>
          <p:cNvSpPr/>
          <p:nvPr/>
        </p:nvSpPr>
        <p:spPr>
          <a:xfrm>
            <a:off x="3323231" y="2142698"/>
            <a:ext cx="5854890" cy="17878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rPr>
              <a:t>Shat </a:t>
            </a:r>
            <a:r>
              <a:rPr lang="en-US" sz="3200" dirty="0" err="1" smtClean="0">
                <a:solidFill>
                  <a:srgbClr val="FF0000"/>
                </a:solidFill>
              </a:rPr>
              <a:t>Gombuj</a:t>
            </a:r>
            <a:r>
              <a:rPr lang="en-US" sz="3200" dirty="0" smtClean="0">
                <a:solidFill>
                  <a:srgbClr val="FF0000"/>
                </a:solidFill>
              </a:rPr>
              <a:t> </a:t>
            </a:r>
            <a:r>
              <a:rPr lang="en-US" sz="3200" dirty="0" err="1" smtClean="0">
                <a:solidFill>
                  <a:srgbClr val="FF0000"/>
                </a:solidFill>
              </a:rPr>
              <a:t>Mosjid</a:t>
            </a:r>
            <a:endParaRPr lang="en-US" sz="3200" dirty="0">
              <a:solidFill>
                <a:srgbClr val="FF0000"/>
              </a:solidFill>
            </a:endParaRPr>
          </a:p>
        </p:txBody>
      </p:sp>
    </p:spTree>
    <p:extLst>
      <p:ext uri="{BB962C8B-B14F-4D97-AF65-F5344CB8AC3E}">
        <p14:creationId xmlns:p14="http://schemas.microsoft.com/office/powerpoint/2010/main" val="30366694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67534" y="95534"/>
            <a:ext cx="3452884" cy="584775"/>
          </a:xfrm>
          <a:prstGeom prst="rect">
            <a:avLst/>
          </a:prstGeom>
          <a:noFill/>
        </p:spPr>
        <p:txBody>
          <a:bodyPr wrap="square" rtlCol="0">
            <a:spAutoFit/>
          </a:bodyPr>
          <a:lstStyle/>
          <a:p>
            <a:r>
              <a:rPr lang="en-US" sz="3200" u="sng" dirty="0" smtClean="0"/>
              <a:t>Learning outcomes</a:t>
            </a:r>
            <a:endParaRPr lang="en-US" sz="3200" u="sng" dirty="0"/>
          </a:p>
        </p:txBody>
      </p:sp>
      <p:sp>
        <p:nvSpPr>
          <p:cNvPr id="5" name="TextBox 4"/>
          <p:cNvSpPr txBox="1"/>
          <p:nvPr/>
        </p:nvSpPr>
        <p:spPr>
          <a:xfrm>
            <a:off x="2347415" y="1951630"/>
            <a:ext cx="9062114" cy="3046988"/>
          </a:xfrm>
          <a:prstGeom prst="rect">
            <a:avLst/>
          </a:prstGeom>
          <a:solidFill>
            <a:schemeClr val="accent1"/>
          </a:solidFill>
        </p:spPr>
        <p:txBody>
          <a:bodyPr wrap="square" rtlCol="0">
            <a:spAutoFit/>
          </a:bodyPr>
          <a:lstStyle/>
          <a:p>
            <a:r>
              <a:rPr lang="en-US" sz="3200" dirty="0" smtClean="0"/>
              <a:t>After we have studied this lesson, we will be able to-</a:t>
            </a:r>
          </a:p>
          <a:p>
            <a:endParaRPr lang="en-US" sz="3200" dirty="0" smtClean="0"/>
          </a:p>
          <a:p>
            <a:r>
              <a:rPr lang="en-US" sz="3200" dirty="0" smtClean="0"/>
              <a:t>Listen for specific information</a:t>
            </a:r>
          </a:p>
          <a:p>
            <a:r>
              <a:rPr lang="en-US" sz="3200" dirty="0" smtClean="0"/>
              <a:t>Read and understand text</a:t>
            </a:r>
          </a:p>
          <a:p>
            <a:r>
              <a:rPr lang="en-US" sz="3200" dirty="0" smtClean="0"/>
              <a:t>Ask and answer questions</a:t>
            </a:r>
          </a:p>
          <a:p>
            <a:r>
              <a:rPr lang="en-US" sz="3200" dirty="0" smtClean="0"/>
              <a:t>Describe a place.</a:t>
            </a:r>
            <a:endParaRPr lang="en-US" sz="3200" dirty="0"/>
          </a:p>
        </p:txBody>
      </p:sp>
    </p:spTree>
    <p:extLst>
      <p:ext uri="{BB962C8B-B14F-4D97-AF65-F5344CB8AC3E}">
        <p14:creationId xmlns:p14="http://schemas.microsoft.com/office/powerpoint/2010/main" val="196460721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9153" y="776640"/>
            <a:ext cx="3831592" cy="2552132"/>
          </a:xfrm>
          <a:prstGeom prst="rect">
            <a:avLst/>
          </a:prstGeom>
        </p:spPr>
      </p:pic>
      <p:sp>
        <p:nvSpPr>
          <p:cNvPr id="6" name="Right Arrow 5"/>
          <p:cNvSpPr/>
          <p:nvPr/>
        </p:nvSpPr>
        <p:spPr>
          <a:xfrm>
            <a:off x="286605" y="1443249"/>
            <a:ext cx="2265528" cy="12044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rPr>
              <a:t>Heritage</a:t>
            </a:r>
            <a:endParaRPr lang="en-US" sz="2800" dirty="0">
              <a:solidFill>
                <a:srgbClr val="FF0000"/>
              </a:solidFill>
            </a:endParaRPr>
          </a:p>
        </p:txBody>
      </p:sp>
      <p:sp>
        <p:nvSpPr>
          <p:cNvPr id="8" name="Left Arrow 7"/>
          <p:cNvSpPr/>
          <p:nvPr/>
        </p:nvSpPr>
        <p:spPr>
          <a:xfrm>
            <a:off x="6728585" y="1111008"/>
            <a:ext cx="3466294" cy="182326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Inheritance, patrimony, legacy </a:t>
            </a:r>
            <a:endParaRPr lang="en-US" sz="2800" dirty="0"/>
          </a:p>
        </p:txBody>
      </p:sp>
      <p:sp>
        <p:nvSpPr>
          <p:cNvPr id="9" name="Right Arrow 8"/>
          <p:cNvSpPr/>
          <p:nvPr/>
        </p:nvSpPr>
        <p:spPr>
          <a:xfrm>
            <a:off x="286605" y="3807726"/>
            <a:ext cx="2265528" cy="10918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rPr>
              <a:t>Dense</a:t>
            </a:r>
            <a:endParaRPr lang="en-US" sz="3200" dirty="0">
              <a:solidFill>
                <a:srgbClr val="FF0000"/>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9153" y="3432412"/>
            <a:ext cx="3916710" cy="2477070"/>
          </a:xfrm>
          <a:prstGeom prst="rect">
            <a:avLst/>
          </a:prstGeom>
        </p:spPr>
      </p:pic>
      <p:sp>
        <p:nvSpPr>
          <p:cNvPr id="11" name="Left Arrow 10"/>
          <p:cNvSpPr/>
          <p:nvPr/>
        </p:nvSpPr>
        <p:spPr>
          <a:xfrm>
            <a:off x="6922883" y="3542584"/>
            <a:ext cx="3466294" cy="182326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Thick, heavy, condensed</a:t>
            </a:r>
            <a:endParaRPr lang="en-US" sz="2800" dirty="0"/>
          </a:p>
        </p:txBody>
      </p:sp>
    </p:spTree>
    <p:extLst>
      <p:ext uri="{BB962C8B-B14F-4D97-AF65-F5344CB8AC3E}">
        <p14:creationId xmlns:p14="http://schemas.microsoft.com/office/powerpoint/2010/main" val="3580024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600502" y="1119116"/>
            <a:ext cx="2784143" cy="1351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rPr>
              <a:t>Mangrove</a:t>
            </a:r>
            <a:endParaRPr lang="en-US" sz="3200"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8418" y="535909"/>
            <a:ext cx="3848669" cy="2517541"/>
          </a:xfrm>
          <a:prstGeom prst="rect">
            <a:avLst/>
          </a:prstGeom>
        </p:spPr>
      </p:pic>
      <p:sp>
        <p:nvSpPr>
          <p:cNvPr id="6" name="Left Arrow 5"/>
          <p:cNvSpPr/>
          <p:nvPr/>
        </p:nvSpPr>
        <p:spPr>
          <a:xfrm>
            <a:off x="7590430" y="1025286"/>
            <a:ext cx="3289110" cy="15387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0000"/>
                </a:solidFill>
              </a:rPr>
              <a:t>A tree found in tropical or sub-tropical tidal area</a:t>
            </a:r>
            <a:endParaRPr lang="en-US" sz="2000" dirty="0">
              <a:solidFill>
                <a:srgbClr val="FF0000"/>
              </a:solidFill>
            </a:endParaRPr>
          </a:p>
        </p:txBody>
      </p:sp>
      <p:sp>
        <p:nvSpPr>
          <p:cNvPr id="7" name="Right Arrow 6"/>
          <p:cNvSpPr/>
          <p:nvPr/>
        </p:nvSpPr>
        <p:spPr>
          <a:xfrm>
            <a:off x="518615" y="3591634"/>
            <a:ext cx="2947916" cy="1512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rPr>
              <a:t>Islamic architecture</a:t>
            </a:r>
            <a:endParaRPr lang="en-US" sz="3200" dirty="0">
              <a:solidFill>
                <a:srgbClr val="FF0000"/>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548417" y="3179928"/>
            <a:ext cx="3848669" cy="2527568"/>
          </a:xfrm>
          <a:prstGeom prst="rect">
            <a:avLst/>
          </a:prstGeom>
        </p:spPr>
      </p:pic>
      <p:sp>
        <p:nvSpPr>
          <p:cNvPr id="9" name="Left Arrow 8"/>
          <p:cNvSpPr/>
          <p:nvPr/>
        </p:nvSpPr>
        <p:spPr>
          <a:xfrm>
            <a:off x="7590430" y="3674319"/>
            <a:ext cx="3289110" cy="15387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0000"/>
                </a:solidFill>
              </a:rPr>
              <a:t>A piece of work done by Muslim architect.</a:t>
            </a:r>
            <a:endParaRPr lang="en-US" sz="2000" dirty="0">
              <a:solidFill>
                <a:srgbClr val="FF0000"/>
              </a:solidFill>
            </a:endParaRPr>
          </a:p>
        </p:txBody>
      </p:sp>
    </p:spTree>
    <p:extLst>
      <p:ext uri="{BB962C8B-B14F-4D97-AF65-F5344CB8AC3E}">
        <p14:creationId xmlns:p14="http://schemas.microsoft.com/office/powerpoint/2010/main" val="3869659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532264" y="1057701"/>
            <a:ext cx="2893325" cy="14807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Reservoir</a:t>
            </a:r>
            <a:endParaRPr lang="en-US" dirty="0"/>
          </a:p>
        </p:txBody>
      </p:sp>
      <p:sp>
        <p:nvSpPr>
          <p:cNvPr id="5" name="Left Arrow 4"/>
          <p:cNvSpPr/>
          <p:nvPr/>
        </p:nvSpPr>
        <p:spPr>
          <a:xfrm>
            <a:off x="7615450" y="999698"/>
            <a:ext cx="3138986" cy="15967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Pool, lake , pond</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863" y="676132"/>
            <a:ext cx="3775313" cy="2516875"/>
          </a:xfrm>
          <a:prstGeom prst="rect">
            <a:avLst/>
          </a:prstGeom>
        </p:spPr>
      </p:pic>
      <p:sp>
        <p:nvSpPr>
          <p:cNvPr id="2" name="Right Arrow 1"/>
          <p:cNvSpPr/>
          <p:nvPr/>
        </p:nvSpPr>
        <p:spPr>
          <a:xfrm>
            <a:off x="488762" y="3302190"/>
            <a:ext cx="2936827" cy="15421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Columns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2862" y="3302190"/>
            <a:ext cx="3775313" cy="2307040"/>
          </a:xfrm>
          <a:prstGeom prst="rect">
            <a:avLst/>
          </a:prstGeom>
        </p:spPr>
      </p:pic>
      <p:sp>
        <p:nvSpPr>
          <p:cNvPr id="7" name="Left Arrow 6"/>
          <p:cNvSpPr/>
          <p:nvPr/>
        </p:nvSpPr>
        <p:spPr>
          <a:xfrm>
            <a:off x="7615448" y="3621206"/>
            <a:ext cx="3029803" cy="1669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Pillar, post, poll</a:t>
            </a:r>
            <a:endParaRPr lang="en-US" dirty="0"/>
          </a:p>
        </p:txBody>
      </p:sp>
    </p:spTree>
    <p:extLst>
      <p:ext uri="{BB962C8B-B14F-4D97-AF65-F5344CB8AC3E}">
        <p14:creationId xmlns:p14="http://schemas.microsoft.com/office/powerpoint/2010/main" val="3851923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731" y="856357"/>
            <a:ext cx="11159319" cy="6001643"/>
          </a:xfrm>
          <a:prstGeom prst="rect">
            <a:avLst/>
          </a:prstGeom>
        </p:spPr>
        <p:txBody>
          <a:bodyPr wrap="square">
            <a:spAutoFit/>
          </a:bodyPr>
          <a:lstStyle/>
          <a:p>
            <a:pPr algn="just"/>
            <a:r>
              <a:rPr lang="en-US" sz="2400" b="1" dirty="0"/>
              <a:t>Shat </a:t>
            </a:r>
            <a:r>
              <a:rPr lang="en-US" sz="2400" b="1" dirty="0" err="1"/>
              <a:t>Gambuj</a:t>
            </a:r>
            <a:r>
              <a:rPr lang="en-US" sz="2400" b="1" dirty="0"/>
              <a:t> Mosque is the largest of the Sultanate mosques in Bangladesh and one </a:t>
            </a:r>
            <a:r>
              <a:rPr lang="en-US" sz="2400" b="1" dirty="0" smtClean="0"/>
              <a:t>of      the </a:t>
            </a:r>
            <a:r>
              <a:rPr lang="en-US" sz="2400" b="1" dirty="0"/>
              <a:t>most impressive Muslim monuments in the whole of the Indian subcontinent. It </a:t>
            </a:r>
            <a:r>
              <a:rPr lang="en-US" sz="2400" b="1" dirty="0" smtClean="0"/>
              <a:t>is    ascribed </a:t>
            </a:r>
            <a:r>
              <a:rPr lang="en-US" sz="2400" b="1" dirty="0"/>
              <a:t>to one Khan Al-</a:t>
            </a:r>
            <a:r>
              <a:rPr lang="en-US" sz="2400" b="1" dirty="0" err="1"/>
              <a:t>Azam</a:t>
            </a:r>
            <a:r>
              <a:rPr lang="en-US" sz="2400" b="1" dirty="0"/>
              <a:t> Ulugh Khan </a:t>
            </a:r>
            <a:r>
              <a:rPr lang="en-US" sz="2400" b="1" dirty="0" err="1"/>
              <a:t>Jahan</a:t>
            </a:r>
            <a:r>
              <a:rPr lang="en-US" sz="2400" b="1" dirty="0"/>
              <a:t>, who conquered the greater part of southern Bengal and named the area </a:t>
            </a:r>
            <a:r>
              <a:rPr lang="en-US" sz="2400" b="1" dirty="0" err="1"/>
              <a:t>khalifatabad</a:t>
            </a:r>
            <a:r>
              <a:rPr lang="en-US" sz="2400" b="1" dirty="0"/>
              <a:t> in </a:t>
            </a:r>
            <a:r>
              <a:rPr lang="en-US" sz="2400" b="1" dirty="0" err="1"/>
              <a:t>honour</a:t>
            </a:r>
            <a:r>
              <a:rPr lang="en-US" sz="2400" b="1" dirty="0"/>
              <a:t> of the reigning </a:t>
            </a:r>
            <a:r>
              <a:rPr lang="en-US" sz="2400" b="1" dirty="0" smtClean="0"/>
              <a:t>Sultan </a:t>
            </a:r>
            <a:r>
              <a:rPr lang="en-US" sz="2400" b="1" dirty="0" err="1"/>
              <a:t>Nasiruddin</a:t>
            </a:r>
            <a:r>
              <a:rPr lang="en-US" sz="2400" b="1" dirty="0"/>
              <a:t> Mahmud shah (1435-59). The mosque is unique in the sense that it has 60 pillars that support the roof, with 77 low height domes. The 4 towers at 4 corners have smaller domes on the roof as well. The vast prayer hall has 11 arched doorways on the east and 7 each on the north and south for light and ventilation. It has 7 aisles running along the length of the mosque and 11 deep curves between the slender stone columns. These columns support the curving arches created by the domes. The thickness of the arches is 6 feet and have slightly narrowing hollow and round wall. The west wall in the interior has 11 ‘</a:t>
            </a:r>
            <a:r>
              <a:rPr lang="en-US" sz="2400" b="1" dirty="0" err="1"/>
              <a:t>mihrabs</a:t>
            </a:r>
            <a:r>
              <a:rPr lang="en-US" sz="2400" b="1" dirty="0"/>
              <a:t>’ The interior and the exterior of the mosque give a view of rather plain architecture but the interior western wall of the mosque is’ beautifully decorated with terracotta flowers and foliage. Besides being used as a prayer hall the mosque was also used as the court of Khan </a:t>
            </a:r>
            <a:r>
              <a:rPr lang="en-US" sz="2400" b="1" dirty="0" err="1"/>
              <a:t>Jahan</a:t>
            </a:r>
            <a:r>
              <a:rPr lang="en-US" sz="2400" b="1" dirty="0"/>
              <a:t> Ali.   Now it is one of the greatest tourist attractions and best architectural beauties of Bangladesh.</a:t>
            </a:r>
            <a:endParaRPr lang="en-US" sz="2400" dirty="0"/>
          </a:p>
        </p:txBody>
      </p:sp>
      <p:sp>
        <p:nvSpPr>
          <p:cNvPr id="5" name="TextBox 4"/>
          <p:cNvSpPr txBox="1"/>
          <p:nvPr/>
        </p:nvSpPr>
        <p:spPr>
          <a:xfrm>
            <a:off x="113731" y="327546"/>
            <a:ext cx="6519081" cy="400110"/>
          </a:xfrm>
          <a:prstGeom prst="rect">
            <a:avLst/>
          </a:prstGeom>
          <a:solidFill>
            <a:schemeClr val="tx2">
              <a:lumMod val="20000"/>
              <a:lumOff val="80000"/>
            </a:schemeClr>
          </a:solidFill>
        </p:spPr>
        <p:txBody>
          <a:bodyPr wrap="square" rtlCol="0">
            <a:spAutoFit/>
          </a:bodyPr>
          <a:lstStyle/>
          <a:p>
            <a:r>
              <a:rPr lang="en-US" sz="2000" dirty="0" smtClean="0"/>
              <a:t>Read the following text and answer the following questions-</a:t>
            </a:r>
            <a:endParaRPr lang="en-US" sz="2000" dirty="0"/>
          </a:p>
        </p:txBody>
      </p:sp>
    </p:spTree>
    <p:extLst>
      <p:ext uri="{BB962C8B-B14F-4D97-AF65-F5344CB8AC3E}">
        <p14:creationId xmlns:p14="http://schemas.microsoft.com/office/powerpoint/2010/main" val="4046062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485</Words>
  <Application>Microsoft Office PowerPoint</Application>
  <PresentationFormat>Widescreen</PresentationFormat>
  <Paragraphs>75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Windows10-SLC</dc:creator>
  <cp:lastModifiedBy>Imran Kabir</cp:lastModifiedBy>
  <cp:revision>35</cp:revision>
  <dcterms:created xsi:type="dcterms:W3CDTF">2019-09-25T15:21:46Z</dcterms:created>
  <dcterms:modified xsi:type="dcterms:W3CDTF">2019-10-18T16:19:55Z</dcterms:modified>
</cp:coreProperties>
</file>