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7" r:id="rId9"/>
    <p:sldId id="268" r:id="rId10"/>
    <p:sldId id="272" r:id="rId11"/>
    <p:sldId id="274" r:id="rId12"/>
    <p:sldId id="275" r:id="rId13"/>
    <p:sldId id="276" r:id="rId14"/>
    <p:sldId id="277" r:id="rId15"/>
    <p:sldId id="278" r:id="rId16"/>
    <p:sldId id="280" r:id="rId17"/>
    <p:sldId id="281" r:id="rId18"/>
    <p:sldId id="282"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4660"/>
  </p:normalViewPr>
  <p:slideViewPr>
    <p:cSldViewPr snapToGrid="0">
      <p:cViewPr varScale="1">
        <p:scale>
          <a:sx n="70" d="100"/>
          <a:sy n="70" d="100"/>
        </p:scale>
        <p:origin x="6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ECA3E4-15A2-475F-B758-A677E2D3A47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163195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CA3E4-15A2-475F-B758-A677E2D3A47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211502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CA3E4-15A2-475F-B758-A677E2D3A47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9283A-FB7C-4025-8E4F-245D2FAB77E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6504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CA3E4-15A2-475F-B758-A677E2D3A47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52045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CA3E4-15A2-475F-B758-A677E2D3A47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9283A-FB7C-4025-8E4F-245D2FAB77E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648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CA3E4-15A2-475F-B758-A677E2D3A47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268220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ECA3E4-15A2-475F-B758-A677E2D3A47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4279087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ECA3E4-15A2-475F-B758-A677E2D3A47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216001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ECA3E4-15A2-475F-B758-A677E2D3A47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429177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CA3E4-15A2-475F-B758-A677E2D3A47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128778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ECA3E4-15A2-475F-B758-A677E2D3A476}"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415411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ECA3E4-15A2-475F-B758-A677E2D3A476}" type="datetimeFigureOut">
              <a:rPr lang="en-US" smtClean="0"/>
              <a:t>9/14/2019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134155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ECA3E4-15A2-475F-B758-A677E2D3A476}" type="datetimeFigureOut">
              <a:rPr lang="en-US" smtClean="0"/>
              <a:t>9/14/2019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301691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CA3E4-15A2-475F-B758-A677E2D3A476}" type="datetimeFigureOut">
              <a:rPr lang="en-US" smtClean="0"/>
              <a:t>9/14/2019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59409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CA3E4-15A2-475F-B758-A677E2D3A476}"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189546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CA3E4-15A2-475F-B758-A677E2D3A476}"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9283A-FB7C-4025-8E4F-245D2FAB77E9}" type="slidenum">
              <a:rPr lang="en-US" smtClean="0"/>
              <a:t>‹#›</a:t>
            </a:fld>
            <a:endParaRPr lang="en-US"/>
          </a:p>
        </p:txBody>
      </p:sp>
    </p:spTree>
    <p:extLst>
      <p:ext uri="{BB962C8B-B14F-4D97-AF65-F5344CB8AC3E}">
        <p14:creationId xmlns:p14="http://schemas.microsoft.com/office/powerpoint/2010/main" val="373242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ECA3E4-15A2-475F-B758-A677E2D3A476}" type="datetimeFigureOut">
              <a:rPr lang="en-US" smtClean="0"/>
              <a:t>9/14/2019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7B9283A-FB7C-4025-8E4F-245D2FAB77E9}" type="slidenum">
              <a:rPr lang="en-US" smtClean="0"/>
              <a:t>‹#›</a:t>
            </a:fld>
            <a:endParaRPr lang="en-US"/>
          </a:p>
        </p:txBody>
      </p:sp>
    </p:spTree>
    <p:extLst>
      <p:ext uri="{BB962C8B-B14F-4D97-AF65-F5344CB8AC3E}">
        <p14:creationId xmlns:p14="http://schemas.microsoft.com/office/powerpoint/2010/main" val="3893949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Email-i.kabir01111@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6427" y="0"/>
            <a:ext cx="7601802" cy="646331"/>
          </a:xfrm>
          <a:prstGeom prst="rect">
            <a:avLst/>
          </a:prstGeom>
          <a:noFill/>
        </p:spPr>
        <p:txBody>
          <a:bodyPr wrap="square" rtlCol="0">
            <a:spAutoFit/>
          </a:bodyPr>
          <a:lstStyle/>
          <a:p>
            <a:r>
              <a:rPr lang="en-US" sz="3600" dirty="0" smtClean="0">
                <a:solidFill>
                  <a:srgbClr val="00B050"/>
                </a:solidFill>
              </a:rPr>
              <a:t>Dear students, welcome to my class</a:t>
            </a:r>
            <a:endParaRPr lang="en-US" sz="3600"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160" y="919286"/>
            <a:ext cx="7840335" cy="507213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8037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0490" y="0"/>
            <a:ext cx="1705970" cy="584775"/>
          </a:xfrm>
          <a:prstGeom prst="rect">
            <a:avLst/>
          </a:prstGeom>
          <a:noFill/>
        </p:spPr>
        <p:txBody>
          <a:bodyPr wrap="square" rtlCol="0">
            <a:spAutoFit/>
          </a:bodyPr>
          <a:lstStyle/>
          <a:p>
            <a:r>
              <a:rPr lang="en-US" sz="3200" dirty="0" smtClean="0"/>
              <a:t>Slavery</a:t>
            </a:r>
            <a:endParaRPr lang="en-US" sz="3200" dirty="0"/>
          </a:p>
        </p:txBody>
      </p:sp>
      <p:sp>
        <p:nvSpPr>
          <p:cNvPr id="6" name="TextBox 5"/>
          <p:cNvSpPr txBox="1"/>
          <p:nvPr/>
        </p:nvSpPr>
        <p:spPr>
          <a:xfrm>
            <a:off x="1146412" y="475594"/>
            <a:ext cx="8475259" cy="461665"/>
          </a:xfrm>
          <a:prstGeom prst="rect">
            <a:avLst/>
          </a:prstGeom>
          <a:noFill/>
        </p:spPr>
        <p:txBody>
          <a:bodyPr wrap="square" rtlCol="0">
            <a:spAutoFit/>
          </a:bodyPr>
          <a:lstStyle/>
          <a:p>
            <a:r>
              <a:rPr lang="en-US" sz="2400" dirty="0" smtClean="0"/>
              <a:t> Word meaning- persecution</a:t>
            </a:r>
            <a:r>
              <a:rPr lang="en-US" sz="2400" dirty="0"/>
              <a:t>, abuse, </a:t>
            </a:r>
            <a:r>
              <a:rPr lang="en-US" sz="2400" dirty="0" smtClean="0"/>
              <a:t>maltreatment, tyranny</a:t>
            </a:r>
            <a:r>
              <a:rPr lang="en-US" sz="2400" dirty="0"/>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624" y="1148209"/>
            <a:ext cx="7003701" cy="4652488"/>
          </a:xfrm>
          <a:prstGeom prst="rect">
            <a:avLst/>
          </a:prstGeom>
          <a:ln w="228600" cap="sq" cmpd="thickThin">
            <a:solidFill>
              <a:srgbClr val="000000"/>
            </a:solidFill>
            <a:prstDash val="solid"/>
            <a:miter lim="800000"/>
          </a:ln>
          <a:effectLst>
            <a:innerShdw blurRad="76200">
              <a:srgbClr val="000000"/>
            </a:innerShdw>
          </a:effectLst>
        </p:spPr>
      </p:pic>
      <p:sp>
        <p:nvSpPr>
          <p:cNvPr id="9" name="TextBox 8"/>
          <p:cNvSpPr txBox="1"/>
          <p:nvPr/>
        </p:nvSpPr>
        <p:spPr>
          <a:xfrm>
            <a:off x="3248168" y="6011648"/>
            <a:ext cx="5691116" cy="461665"/>
          </a:xfrm>
          <a:prstGeom prst="rect">
            <a:avLst/>
          </a:prstGeom>
          <a:noFill/>
        </p:spPr>
        <p:txBody>
          <a:bodyPr wrap="square" rtlCol="0">
            <a:spAutoFit/>
          </a:bodyPr>
          <a:lstStyle/>
          <a:p>
            <a:r>
              <a:rPr lang="en-US" sz="2400" dirty="0" smtClean="0"/>
              <a:t>Everyone wants freedom from slavery.</a:t>
            </a:r>
            <a:endParaRPr lang="en-US" sz="2400" dirty="0"/>
          </a:p>
        </p:txBody>
      </p:sp>
    </p:spTree>
    <p:extLst>
      <p:ext uri="{BB962C8B-B14F-4D97-AF65-F5344CB8AC3E}">
        <p14:creationId xmlns:p14="http://schemas.microsoft.com/office/powerpoint/2010/main" val="376057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227093"/>
            <a:ext cx="12269338" cy="954107"/>
          </a:xfrm>
          <a:prstGeom prst="rect">
            <a:avLst/>
          </a:prstGeom>
          <a:noFill/>
        </p:spPr>
        <p:txBody>
          <a:bodyPr wrap="square" rtlCol="0">
            <a:spAutoFit/>
          </a:bodyPr>
          <a:lstStyle/>
          <a:p>
            <a:r>
              <a:rPr lang="en-US" sz="2800" dirty="0"/>
              <a:t>The statue of liberty, originally called liberty Enlightening the world, is a statue on liberty Island, formerly Bedloe’s Island in the harbor of New York.</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074" y="982638"/>
            <a:ext cx="5454092" cy="3891886"/>
          </a:xfrm>
          <a:prstGeom prst="rect">
            <a:avLst/>
          </a:prstGeom>
          <a:ln w="228600" cap="sq" cmpd="thickThin">
            <a:solidFill>
              <a:srgbClr val="000000"/>
            </a:solidFill>
            <a:prstDash val="solid"/>
            <a:miter lim="800000"/>
          </a:ln>
          <a:effectLst>
            <a:innerShdw blurRad="76200">
              <a:srgbClr val="000000"/>
            </a:innerShdw>
          </a:effectLst>
        </p:spPr>
      </p:pic>
      <p:sp>
        <p:nvSpPr>
          <p:cNvPr id="5" name="TextBox 3"/>
          <p:cNvSpPr txBox="1"/>
          <p:nvPr/>
        </p:nvSpPr>
        <p:spPr>
          <a:xfrm>
            <a:off x="1919428" y="106850"/>
            <a:ext cx="761523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FF0000"/>
                </a:solidFill>
              </a:rPr>
              <a:t>Dear students, now read the text A below-</a:t>
            </a:r>
            <a:endParaRPr lang="en-US" sz="2800" dirty="0">
              <a:solidFill>
                <a:srgbClr val="FF0000"/>
              </a:solidFill>
            </a:endParaRPr>
          </a:p>
        </p:txBody>
      </p:sp>
    </p:spTree>
    <p:extLst>
      <p:ext uri="{BB962C8B-B14F-4D97-AF65-F5344CB8AC3E}">
        <p14:creationId xmlns:p14="http://schemas.microsoft.com/office/powerpoint/2010/main" val="31440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249" y="4633248"/>
            <a:ext cx="10754435" cy="1569660"/>
          </a:xfrm>
          <a:prstGeom prst="rect">
            <a:avLst/>
          </a:prstGeom>
          <a:noFill/>
        </p:spPr>
        <p:txBody>
          <a:bodyPr wrap="square" rtlCol="0">
            <a:spAutoFit/>
          </a:bodyPr>
          <a:lstStyle/>
          <a:p>
            <a:r>
              <a:rPr lang="en-US" sz="2400" dirty="0"/>
              <a:t>The statue symbolizes liberty in the form of a woman wearing flowing robes and a spiked crown. She holds a torch aloft in her right hand and carries in her left hand a book inscribed “July 4, 1776”. Broken chains symbolizing the </a:t>
            </a:r>
            <a:r>
              <a:rPr lang="en-US" sz="2400" dirty="0" smtClean="0"/>
              <a:t>overthrow of tyranny lie at her feet.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056" y="284897"/>
            <a:ext cx="5552820" cy="416461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2349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501" y="4611231"/>
            <a:ext cx="9498842" cy="2246769"/>
          </a:xfrm>
          <a:prstGeom prst="rect">
            <a:avLst/>
          </a:prstGeom>
          <a:noFill/>
        </p:spPr>
        <p:txBody>
          <a:bodyPr wrap="square" rtlCol="0">
            <a:spAutoFit/>
          </a:bodyPr>
          <a:lstStyle/>
          <a:p>
            <a:r>
              <a:rPr lang="en-US" sz="2800" dirty="0"/>
              <a:t>The statue was designed by the French sculptor Frederic Bartholdi and was given by France to the United states of commemorate the centennial of U.S Independence in 1876. France raised funds by popular subscription to pay for the statue.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9298" y="286602"/>
            <a:ext cx="3261248" cy="409540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6698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4515696"/>
            <a:ext cx="9771797" cy="2246769"/>
          </a:xfrm>
          <a:prstGeom prst="rect">
            <a:avLst/>
          </a:prstGeom>
          <a:noFill/>
        </p:spPr>
        <p:txBody>
          <a:bodyPr wrap="square" rtlCol="0">
            <a:spAutoFit/>
          </a:bodyPr>
          <a:lstStyle/>
          <a:p>
            <a:r>
              <a:rPr lang="en-US" sz="2800" dirty="0"/>
              <a:t>President Grover Cleveland dedicated the work on October 28, 1886. The statue, the Island, and nearby Ellis Island were declared a national Monument in 1924. The statue, formed of copper sheets riveted to an iron framework, is one </a:t>
            </a:r>
            <a:r>
              <a:rPr lang="en-US" sz="2800" dirty="0" smtClean="0"/>
              <a:t>of the largest statues of the world.</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5924" y="436729"/>
            <a:ext cx="5000700" cy="381454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8647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771" y="4549676"/>
            <a:ext cx="11641541" cy="2308324"/>
          </a:xfrm>
          <a:prstGeom prst="rect">
            <a:avLst/>
          </a:prstGeom>
          <a:noFill/>
        </p:spPr>
        <p:txBody>
          <a:bodyPr wrap="square" rtlCol="0">
            <a:spAutoFit/>
          </a:bodyPr>
          <a:lstStyle/>
          <a:p>
            <a:r>
              <a:rPr lang="en-US" sz="2400" dirty="0"/>
              <a:t>The statue, formed of copper sheets riveted to an iron framework, is one of the largest statues in the world. It measures 93.5m (306 </a:t>
            </a:r>
            <a:r>
              <a:rPr lang="en-US" sz="2400" dirty="0" err="1"/>
              <a:t>ft</a:t>
            </a:r>
            <a:r>
              <a:rPr lang="en-US" sz="2400" dirty="0"/>
              <a:t> 8 m) from the bottom of the pedestal to the tip of the torch. The figure itself is 46.4m (152ft 2 in) high; the right arm is 12.8m (42ft) long; the hand is 5.03m (16ft 5 in) long; and the head, which is reachable by staircase or emergency lift, measures 8.5m (28ft) from neck to diadem and 3.05m (10ft) from ear to ear. </a:t>
            </a:r>
            <a:r>
              <a:rPr lang="en-US" sz="2400" dirty="0" smtClean="0"/>
              <a:t>The statue weights 254 tons.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007" y="243175"/>
            <a:ext cx="5723067" cy="416588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2787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2819" y="122831"/>
            <a:ext cx="2593074" cy="461665"/>
          </a:xfrm>
          <a:prstGeom prst="rect">
            <a:avLst/>
          </a:prstGeom>
          <a:solidFill>
            <a:schemeClr val="accent1">
              <a:lumMod val="60000"/>
              <a:lumOff val="40000"/>
            </a:schemeClr>
          </a:solidFill>
        </p:spPr>
        <p:txBody>
          <a:bodyPr wrap="square" rtlCol="0">
            <a:spAutoFit/>
          </a:bodyPr>
          <a:lstStyle/>
          <a:p>
            <a:r>
              <a:rPr lang="en-US" sz="2400" dirty="0" smtClean="0"/>
              <a:t>Individual work</a:t>
            </a:r>
            <a:endParaRPr lang="en-US" sz="2400" dirty="0"/>
          </a:p>
        </p:txBody>
      </p:sp>
      <p:sp>
        <p:nvSpPr>
          <p:cNvPr id="3" name="TextBox 2"/>
          <p:cNvSpPr txBox="1"/>
          <p:nvPr/>
        </p:nvSpPr>
        <p:spPr>
          <a:xfrm>
            <a:off x="1405720" y="1872101"/>
            <a:ext cx="10235820" cy="2686251"/>
          </a:xfrm>
          <a:prstGeom prst="rect">
            <a:avLst/>
          </a:prstGeom>
          <a:noFill/>
        </p:spPr>
        <p:txBody>
          <a:bodyPr wrap="square" rtlCol="0">
            <a:spAutoFit/>
          </a:bodyPr>
          <a:lstStyle/>
          <a:p>
            <a:r>
              <a:rPr lang="en-US" sz="2400" dirty="0"/>
              <a:t>The statue of liberty, </a:t>
            </a:r>
            <a:r>
              <a:rPr lang="en-US" sz="2400" dirty="0" smtClean="0"/>
              <a:t>originally a)_ </a:t>
            </a:r>
            <a:r>
              <a:rPr lang="en-US" sz="2400" dirty="0"/>
              <a:t>liberty Enlightening the world, is a statue on liberty Island, formerly Bedloe’s Island in the harbor of New York. The </a:t>
            </a:r>
            <a:r>
              <a:rPr lang="en-US" sz="2400" dirty="0" smtClean="0"/>
              <a:t>statue b)_ </a:t>
            </a:r>
            <a:r>
              <a:rPr lang="en-US" sz="2400" dirty="0"/>
              <a:t>liberty in the form of a woman wearing flowing robes and a spiked crown. </a:t>
            </a:r>
            <a:r>
              <a:rPr lang="en-US" sz="2400" dirty="0" smtClean="0"/>
              <a:t>She c)_ </a:t>
            </a:r>
            <a:r>
              <a:rPr lang="en-US" sz="2400" dirty="0"/>
              <a:t>a torch aloft in her right hand and carries in her left hand a book inscribed “July 4, 1776”. Broken </a:t>
            </a:r>
            <a:r>
              <a:rPr lang="en-US" sz="2400" dirty="0" smtClean="0"/>
              <a:t>chains d)_ </a:t>
            </a:r>
            <a:r>
              <a:rPr lang="en-US" sz="2400" dirty="0"/>
              <a:t>the overthrow of tyranny lie at her </a:t>
            </a:r>
            <a:r>
              <a:rPr lang="en-US" sz="2400" dirty="0" smtClean="0"/>
              <a:t>feet. The statue e)_ </a:t>
            </a:r>
            <a:r>
              <a:rPr lang="en-US" sz="2400" dirty="0"/>
              <a:t>by the French sculptor Frederic </a:t>
            </a:r>
            <a:r>
              <a:rPr lang="en-US" sz="2400" dirty="0" smtClean="0"/>
              <a:t>Bartholdi.</a:t>
            </a:r>
            <a:endParaRPr lang="en-US" sz="2400" dirty="0"/>
          </a:p>
        </p:txBody>
      </p:sp>
      <p:sp>
        <p:nvSpPr>
          <p:cNvPr id="4" name="TextBox 3"/>
          <p:cNvSpPr txBox="1"/>
          <p:nvPr/>
        </p:nvSpPr>
        <p:spPr>
          <a:xfrm>
            <a:off x="1310186" y="1243126"/>
            <a:ext cx="3261815" cy="461665"/>
          </a:xfrm>
          <a:prstGeom prst="rect">
            <a:avLst/>
          </a:prstGeom>
          <a:noFill/>
        </p:spPr>
        <p:txBody>
          <a:bodyPr wrap="square" rtlCol="0">
            <a:spAutoFit/>
          </a:bodyPr>
          <a:lstStyle/>
          <a:p>
            <a:r>
              <a:rPr lang="en-US" sz="2400" u="sng" dirty="0" smtClean="0"/>
              <a:t>Fill in the blanks-</a:t>
            </a:r>
            <a:endParaRPr lang="en-US" sz="2400" u="sng" dirty="0"/>
          </a:p>
        </p:txBody>
      </p:sp>
      <p:sp>
        <p:nvSpPr>
          <p:cNvPr id="5" name="TextBox 4"/>
          <p:cNvSpPr txBox="1"/>
          <p:nvPr/>
        </p:nvSpPr>
        <p:spPr>
          <a:xfrm>
            <a:off x="1405720" y="4735773"/>
            <a:ext cx="1405719" cy="369332"/>
          </a:xfrm>
          <a:prstGeom prst="rect">
            <a:avLst/>
          </a:prstGeom>
          <a:noFill/>
        </p:spPr>
        <p:txBody>
          <a:bodyPr wrap="square" rtlCol="0">
            <a:spAutoFit/>
          </a:bodyPr>
          <a:lstStyle/>
          <a:p>
            <a:r>
              <a:rPr lang="en-US" dirty="0" smtClean="0"/>
              <a:t>Answer-</a:t>
            </a:r>
            <a:endParaRPr lang="en-US" dirty="0"/>
          </a:p>
        </p:txBody>
      </p:sp>
      <p:sp>
        <p:nvSpPr>
          <p:cNvPr id="6" name="TextBox 5"/>
          <p:cNvSpPr txBox="1"/>
          <p:nvPr/>
        </p:nvSpPr>
        <p:spPr>
          <a:xfrm>
            <a:off x="2456596" y="4735773"/>
            <a:ext cx="1119117" cy="369332"/>
          </a:xfrm>
          <a:prstGeom prst="rect">
            <a:avLst/>
          </a:prstGeom>
          <a:noFill/>
        </p:spPr>
        <p:txBody>
          <a:bodyPr wrap="square" rtlCol="0">
            <a:spAutoFit/>
          </a:bodyPr>
          <a:lstStyle/>
          <a:p>
            <a:r>
              <a:rPr lang="en-US" dirty="0" smtClean="0"/>
              <a:t>a) called</a:t>
            </a:r>
            <a:endParaRPr lang="en-US" dirty="0"/>
          </a:p>
        </p:txBody>
      </p:sp>
      <p:sp>
        <p:nvSpPr>
          <p:cNvPr id="7" name="TextBox 6"/>
          <p:cNvSpPr txBox="1"/>
          <p:nvPr/>
        </p:nvSpPr>
        <p:spPr>
          <a:xfrm>
            <a:off x="3575713" y="4712014"/>
            <a:ext cx="1828800" cy="369332"/>
          </a:xfrm>
          <a:prstGeom prst="rect">
            <a:avLst/>
          </a:prstGeom>
          <a:noFill/>
        </p:spPr>
        <p:txBody>
          <a:bodyPr wrap="square" rtlCol="0">
            <a:spAutoFit/>
          </a:bodyPr>
          <a:lstStyle/>
          <a:p>
            <a:r>
              <a:rPr lang="en-US" dirty="0" smtClean="0"/>
              <a:t>b) symbolizes</a:t>
            </a:r>
            <a:endParaRPr lang="en-US" dirty="0"/>
          </a:p>
        </p:txBody>
      </p:sp>
      <p:sp>
        <p:nvSpPr>
          <p:cNvPr id="8" name="TextBox 7"/>
          <p:cNvSpPr txBox="1"/>
          <p:nvPr/>
        </p:nvSpPr>
        <p:spPr>
          <a:xfrm>
            <a:off x="5186149" y="4735773"/>
            <a:ext cx="1337481" cy="369332"/>
          </a:xfrm>
          <a:prstGeom prst="rect">
            <a:avLst/>
          </a:prstGeom>
          <a:noFill/>
        </p:spPr>
        <p:txBody>
          <a:bodyPr wrap="square" rtlCol="0">
            <a:spAutoFit/>
          </a:bodyPr>
          <a:lstStyle/>
          <a:p>
            <a:r>
              <a:rPr lang="en-US" dirty="0" smtClean="0"/>
              <a:t>c) holds </a:t>
            </a:r>
            <a:endParaRPr lang="en-US" dirty="0"/>
          </a:p>
        </p:txBody>
      </p:sp>
      <p:sp>
        <p:nvSpPr>
          <p:cNvPr id="9" name="TextBox 8"/>
          <p:cNvSpPr txBox="1"/>
          <p:nvPr/>
        </p:nvSpPr>
        <p:spPr>
          <a:xfrm>
            <a:off x="6168787" y="4739310"/>
            <a:ext cx="1705971" cy="369332"/>
          </a:xfrm>
          <a:prstGeom prst="rect">
            <a:avLst/>
          </a:prstGeom>
          <a:noFill/>
        </p:spPr>
        <p:txBody>
          <a:bodyPr wrap="square" rtlCol="0">
            <a:spAutoFit/>
          </a:bodyPr>
          <a:lstStyle/>
          <a:p>
            <a:r>
              <a:rPr lang="en-US" dirty="0" smtClean="0"/>
              <a:t>d) symbolizing</a:t>
            </a:r>
            <a:endParaRPr lang="en-US" dirty="0"/>
          </a:p>
        </p:txBody>
      </p:sp>
      <p:sp>
        <p:nvSpPr>
          <p:cNvPr id="10" name="TextBox 9"/>
          <p:cNvSpPr txBox="1"/>
          <p:nvPr/>
        </p:nvSpPr>
        <p:spPr>
          <a:xfrm>
            <a:off x="7874758" y="4735773"/>
            <a:ext cx="2006220" cy="369332"/>
          </a:xfrm>
          <a:prstGeom prst="rect">
            <a:avLst/>
          </a:prstGeom>
          <a:noFill/>
        </p:spPr>
        <p:txBody>
          <a:bodyPr wrap="square" rtlCol="0">
            <a:spAutoFit/>
          </a:bodyPr>
          <a:lstStyle/>
          <a:p>
            <a:r>
              <a:rPr lang="en-US" dirty="0" smtClean="0"/>
              <a:t>e) was designed</a:t>
            </a:r>
            <a:endParaRPr lang="en-US" dirty="0"/>
          </a:p>
        </p:txBody>
      </p:sp>
    </p:spTree>
    <p:extLst>
      <p:ext uri="{BB962C8B-B14F-4D97-AF65-F5344CB8AC3E}">
        <p14:creationId xmlns:p14="http://schemas.microsoft.com/office/powerpoint/2010/main" val="139529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0932" y="95534"/>
            <a:ext cx="2320119" cy="523220"/>
          </a:xfrm>
          <a:prstGeom prst="rect">
            <a:avLst/>
          </a:prstGeom>
          <a:solidFill>
            <a:schemeClr val="accent1"/>
          </a:solidFill>
        </p:spPr>
        <p:txBody>
          <a:bodyPr wrap="square" rtlCol="0">
            <a:spAutoFit/>
          </a:bodyPr>
          <a:lstStyle/>
          <a:p>
            <a:r>
              <a:rPr lang="en-US" sz="2800" dirty="0" smtClean="0"/>
              <a:t>Group work</a:t>
            </a:r>
            <a:endParaRPr lang="en-US" sz="2800" dirty="0"/>
          </a:p>
        </p:txBody>
      </p:sp>
      <p:sp>
        <p:nvSpPr>
          <p:cNvPr id="5" name="TextBox 4"/>
          <p:cNvSpPr txBox="1"/>
          <p:nvPr/>
        </p:nvSpPr>
        <p:spPr>
          <a:xfrm>
            <a:off x="965582" y="1013018"/>
            <a:ext cx="4462818" cy="461665"/>
          </a:xfrm>
          <a:prstGeom prst="rect">
            <a:avLst/>
          </a:prstGeom>
          <a:noFill/>
        </p:spPr>
        <p:txBody>
          <a:bodyPr wrap="square" rtlCol="0">
            <a:spAutoFit/>
          </a:bodyPr>
          <a:lstStyle/>
          <a:p>
            <a:r>
              <a:rPr lang="en-US" sz="2400" dirty="0" smtClean="0"/>
              <a:t>Answer the following question-</a:t>
            </a:r>
            <a:endParaRPr lang="en-US" sz="2400" dirty="0"/>
          </a:p>
        </p:txBody>
      </p:sp>
      <p:sp>
        <p:nvSpPr>
          <p:cNvPr id="6" name="TextBox 5"/>
          <p:cNvSpPr txBox="1"/>
          <p:nvPr/>
        </p:nvSpPr>
        <p:spPr>
          <a:xfrm>
            <a:off x="968992" y="1843991"/>
            <a:ext cx="4585648" cy="369332"/>
          </a:xfrm>
          <a:prstGeom prst="rect">
            <a:avLst/>
          </a:prstGeom>
          <a:noFill/>
        </p:spPr>
        <p:txBody>
          <a:bodyPr wrap="square" rtlCol="0">
            <a:spAutoFit/>
          </a:bodyPr>
          <a:lstStyle/>
          <a:p>
            <a:r>
              <a:rPr lang="en-US" dirty="0" smtClean="0"/>
              <a:t>a) Where is the statue of liberty situated?</a:t>
            </a:r>
            <a:endParaRPr lang="en-US" dirty="0"/>
          </a:p>
        </p:txBody>
      </p:sp>
      <p:sp>
        <p:nvSpPr>
          <p:cNvPr id="7" name="TextBox 6"/>
          <p:cNvSpPr txBox="1"/>
          <p:nvPr/>
        </p:nvSpPr>
        <p:spPr>
          <a:xfrm>
            <a:off x="1201003" y="2286676"/>
            <a:ext cx="5227092" cy="368490"/>
          </a:xfrm>
          <a:prstGeom prst="rect">
            <a:avLst/>
          </a:prstGeom>
          <a:noFill/>
        </p:spPr>
        <p:txBody>
          <a:bodyPr wrap="square" rtlCol="0">
            <a:spAutoFit/>
          </a:bodyPr>
          <a:lstStyle/>
          <a:p>
            <a:r>
              <a:rPr lang="en-US" dirty="0" err="1" smtClean="0"/>
              <a:t>Ans</a:t>
            </a:r>
            <a:r>
              <a:rPr lang="en-US" dirty="0" smtClean="0"/>
              <a:t>- It is situated in the harbor of New York city.</a:t>
            </a:r>
            <a:endParaRPr lang="en-US" dirty="0"/>
          </a:p>
        </p:txBody>
      </p:sp>
      <p:sp>
        <p:nvSpPr>
          <p:cNvPr id="8" name="TextBox 7"/>
          <p:cNvSpPr txBox="1"/>
          <p:nvPr/>
        </p:nvSpPr>
        <p:spPr>
          <a:xfrm>
            <a:off x="968992" y="2660191"/>
            <a:ext cx="3889612" cy="369332"/>
          </a:xfrm>
          <a:prstGeom prst="rect">
            <a:avLst/>
          </a:prstGeom>
          <a:noFill/>
        </p:spPr>
        <p:txBody>
          <a:bodyPr wrap="square" rtlCol="0">
            <a:spAutoFit/>
          </a:bodyPr>
          <a:lstStyle/>
          <a:p>
            <a:r>
              <a:rPr lang="en-US" dirty="0" smtClean="0"/>
              <a:t>b) What does the statue symbolize?</a:t>
            </a:r>
            <a:endParaRPr lang="en-US" dirty="0"/>
          </a:p>
        </p:txBody>
      </p:sp>
      <p:sp>
        <p:nvSpPr>
          <p:cNvPr id="9" name="TextBox 8"/>
          <p:cNvSpPr txBox="1"/>
          <p:nvPr/>
        </p:nvSpPr>
        <p:spPr>
          <a:xfrm>
            <a:off x="1201003" y="3068501"/>
            <a:ext cx="5636525" cy="646331"/>
          </a:xfrm>
          <a:prstGeom prst="rect">
            <a:avLst/>
          </a:prstGeom>
          <a:noFill/>
        </p:spPr>
        <p:txBody>
          <a:bodyPr wrap="square" rtlCol="0">
            <a:spAutoFit/>
          </a:bodyPr>
          <a:lstStyle/>
          <a:p>
            <a:r>
              <a:rPr lang="en-US" dirty="0" err="1" smtClean="0"/>
              <a:t>Ans</a:t>
            </a:r>
            <a:r>
              <a:rPr lang="en-US" dirty="0" smtClean="0"/>
              <a:t>- The </a:t>
            </a:r>
            <a:r>
              <a:rPr lang="en-US" dirty="0"/>
              <a:t>statue symbolizes liberty in the form of a woman </a:t>
            </a:r>
            <a:r>
              <a:rPr lang="en-US" dirty="0" smtClean="0"/>
              <a:t>wearing flowing robes and spiked crown.</a:t>
            </a:r>
            <a:endParaRPr lang="en-US" dirty="0"/>
          </a:p>
        </p:txBody>
      </p:sp>
      <p:sp>
        <p:nvSpPr>
          <p:cNvPr id="10" name="TextBox 9"/>
          <p:cNvSpPr txBox="1"/>
          <p:nvPr/>
        </p:nvSpPr>
        <p:spPr>
          <a:xfrm>
            <a:off x="968992" y="3827890"/>
            <a:ext cx="5227092" cy="369332"/>
          </a:xfrm>
          <a:prstGeom prst="rect">
            <a:avLst/>
          </a:prstGeom>
          <a:noFill/>
        </p:spPr>
        <p:txBody>
          <a:bodyPr wrap="square" rtlCol="0">
            <a:spAutoFit/>
          </a:bodyPr>
          <a:lstStyle/>
          <a:p>
            <a:r>
              <a:rPr lang="en-US" dirty="0" smtClean="0"/>
              <a:t>c) What does she hold in her right hand?</a:t>
            </a:r>
            <a:endParaRPr lang="en-US" dirty="0"/>
          </a:p>
        </p:txBody>
      </p:sp>
      <p:sp>
        <p:nvSpPr>
          <p:cNvPr id="11" name="TextBox 10"/>
          <p:cNvSpPr txBox="1"/>
          <p:nvPr/>
        </p:nvSpPr>
        <p:spPr>
          <a:xfrm>
            <a:off x="1180534" y="4155270"/>
            <a:ext cx="5090614" cy="368490"/>
          </a:xfrm>
          <a:prstGeom prst="rect">
            <a:avLst/>
          </a:prstGeom>
          <a:noFill/>
        </p:spPr>
        <p:txBody>
          <a:bodyPr wrap="square" rtlCol="0">
            <a:spAutoFit/>
          </a:bodyPr>
          <a:lstStyle/>
          <a:p>
            <a:r>
              <a:rPr lang="en-US" dirty="0" err="1" smtClean="0"/>
              <a:t>Ans</a:t>
            </a:r>
            <a:r>
              <a:rPr lang="en-US" dirty="0" smtClean="0"/>
              <a:t>- She holds a torch aloft in her right hand.  </a:t>
            </a:r>
            <a:endParaRPr lang="en-US" dirty="0"/>
          </a:p>
        </p:txBody>
      </p:sp>
      <p:sp>
        <p:nvSpPr>
          <p:cNvPr id="12" name="TextBox 11"/>
          <p:cNvSpPr txBox="1"/>
          <p:nvPr/>
        </p:nvSpPr>
        <p:spPr>
          <a:xfrm>
            <a:off x="968992" y="4714184"/>
            <a:ext cx="5227092" cy="369332"/>
          </a:xfrm>
          <a:prstGeom prst="rect">
            <a:avLst/>
          </a:prstGeom>
          <a:noFill/>
        </p:spPr>
        <p:txBody>
          <a:bodyPr wrap="square" rtlCol="0">
            <a:spAutoFit/>
          </a:bodyPr>
          <a:lstStyle/>
          <a:p>
            <a:r>
              <a:rPr lang="en-US" dirty="0" smtClean="0"/>
              <a:t>d) Who designed the statue?</a:t>
            </a:r>
            <a:endParaRPr lang="en-US" dirty="0"/>
          </a:p>
        </p:txBody>
      </p:sp>
      <p:sp>
        <p:nvSpPr>
          <p:cNvPr id="13" name="TextBox 12"/>
          <p:cNvSpPr txBox="1"/>
          <p:nvPr/>
        </p:nvSpPr>
        <p:spPr>
          <a:xfrm>
            <a:off x="1289713" y="4988490"/>
            <a:ext cx="5459104" cy="646331"/>
          </a:xfrm>
          <a:prstGeom prst="rect">
            <a:avLst/>
          </a:prstGeom>
          <a:noFill/>
        </p:spPr>
        <p:txBody>
          <a:bodyPr wrap="square" rtlCol="0">
            <a:spAutoFit/>
          </a:bodyPr>
          <a:lstStyle/>
          <a:p>
            <a:r>
              <a:rPr lang="en-US" dirty="0" err="1" smtClean="0"/>
              <a:t>Ans</a:t>
            </a:r>
            <a:r>
              <a:rPr lang="en-US" dirty="0" smtClean="0"/>
              <a:t>- The statue was designed by France sculpture </a:t>
            </a:r>
            <a:r>
              <a:rPr lang="en-US" dirty="0" err="1" smtClean="0"/>
              <a:t>Fredaric</a:t>
            </a:r>
            <a:r>
              <a:rPr lang="en-US" dirty="0" smtClean="0"/>
              <a:t> Bartholdi.</a:t>
            </a:r>
            <a:endParaRPr lang="en-US" dirty="0"/>
          </a:p>
        </p:txBody>
      </p:sp>
      <p:sp>
        <p:nvSpPr>
          <p:cNvPr id="14" name="TextBox 13"/>
          <p:cNvSpPr txBox="1"/>
          <p:nvPr/>
        </p:nvSpPr>
        <p:spPr>
          <a:xfrm>
            <a:off x="965582" y="5661627"/>
            <a:ext cx="5520517" cy="369332"/>
          </a:xfrm>
          <a:prstGeom prst="rect">
            <a:avLst/>
          </a:prstGeom>
          <a:noFill/>
        </p:spPr>
        <p:txBody>
          <a:bodyPr wrap="square" rtlCol="0">
            <a:spAutoFit/>
          </a:bodyPr>
          <a:lstStyle/>
          <a:p>
            <a:r>
              <a:rPr lang="en-US" dirty="0" smtClean="0"/>
              <a:t>e) Who financed for the pedestal?</a:t>
            </a:r>
            <a:endParaRPr lang="en-US" dirty="0"/>
          </a:p>
        </p:txBody>
      </p:sp>
      <p:sp>
        <p:nvSpPr>
          <p:cNvPr id="15" name="TextBox 14"/>
          <p:cNvSpPr txBox="1"/>
          <p:nvPr/>
        </p:nvSpPr>
        <p:spPr>
          <a:xfrm>
            <a:off x="1289713" y="6141493"/>
            <a:ext cx="5547815" cy="369332"/>
          </a:xfrm>
          <a:prstGeom prst="rect">
            <a:avLst/>
          </a:prstGeom>
          <a:noFill/>
        </p:spPr>
        <p:txBody>
          <a:bodyPr wrap="square" rtlCol="0">
            <a:spAutoFit/>
          </a:bodyPr>
          <a:lstStyle/>
          <a:p>
            <a:r>
              <a:rPr lang="en-US" dirty="0" err="1" smtClean="0"/>
              <a:t>Ans</a:t>
            </a:r>
            <a:r>
              <a:rPr lang="en-US" dirty="0" smtClean="0"/>
              <a:t>- US donors financed for the pedestal. </a:t>
            </a:r>
            <a:endParaRPr lang="en-US" dirty="0"/>
          </a:p>
        </p:txBody>
      </p:sp>
    </p:spTree>
    <p:extLst>
      <p:ext uri="{BB962C8B-B14F-4D97-AF65-F5344CB8AC3E}">
        <p14:creationId xmlns:p14="http://schemas.microsoft.com/office/powerpoint/2010/main" val="22340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3511" y="150125"/>
            <a:ext cx="2988860" cy="646331"/>
          </a:xfrm>
          <a:prstGeom prst="rect">
            <a:avLst/>
          </a:prstGeom>
          <a:solidFill>
            <a:schemeClr val="accent1"/>
          </a:solidFill>
        </p:spPr>
        <p:txBody>
          <a:bodyPr wrap="square" rtlCol="0">
            <a:spAutoFit/>
          </a:bodyPr>
          <a:lstStyle/>
          <a:p>
            <a:r>
              <a:rPr lang="en-US" sz="3600" dirty="0" smtClean="0"/>
              <a:t>Home work</a:t>
            </a:r>
            <a:endParaRPr lang="en-US" sz="3600" dirty="0"/>
          </a:p>
        </p:txBody>
      </p:sp>
      <p:sp>
        <p:nvSpPr>
          <p:cNvPr id="5" name="TextBox 4"/>
          <p:cNvSpPr txBox="1"/>
          <p:nvPr/>
        </p:nvSpPr>
        <p:spPr>
          <a:xfrm>
            <a:off x="297977" y="3002506"/>
            <a:ext cx="10799928" cy="523220"/>
          </a:xfrm>
          <a:prstGeom prst="rect">
            <a:avLst/>
          </a:prstGeom>
          <a:noFill/>
        </p:spPr>
        <p:txBody>
          <a:bodyPr wrap="square" rtlCol="0">
            <a:spAutoFit/>
          </a:bodyPr>
          <a:lstStyle/>
          <a:p>
            <a:r>
              <a:rPr lang="en-US" sz="2800" dirty="0" smtClean="0"/>
              <a:t>Write a dialogue between two friends about world heritage sights. </a:t>
            </a:r>
            <a:endParaRPr lang="en-US" sz="2800" dirty="0"/>
          </a:p>
        </p:txBody>
      </p:sp>
    </p:spTree>
    <p:extLst>
      <p:ext uri="{BB962C8B-B14F-4D97-AF65-F5344CB8AC3E}">
        <p14:creationId xmlns:p14="http://schemas.microsoft.com/office/powerpoint/2010/main" val="234813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99045" y="109182"/>
            <a:ext cx="2634018" cy="707886"/>
          </a:xfrm>
          <a:prstGeom prst="rect">
            <a:avLst/>
          </a:prstGeom>
          <a:solidFill>
            <a:schemeClr val="accent1"/>
          </a:solidFill>
        </p:spPr>
        <p:txBody>
          <a:bodyPr wrap="square" rtlCol="0">
            <a:spAutoFit/>
          </a:bodyPr>
          <a:lstStyle/>
          <a:p>
            <a:r>
              <a:rPr lang="en-US" sz="4000" dirty="0" smtClean="0"/>
              <a:t>Thank you</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054" y="917357"/>
            <a:ext cx="7620000" cy="4951180"/>
          </a:xfrm>
          <a:prstGeom prst="rect">
            <a:avLst/>
          </a:prstGeom>
        </p:spPr>
      </p:pic>
    </p:spTree>
    <p:extLst>
      <p:ext uri="{BB962C8B-B14F-4D97-AF65-F5344CB8AC3E}">
        <p14:creationId xmlns:p14="http://schemas.microsoft.com/office/powerpoint/2010/main" val="158787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6145" y="0"/>
            <a:ext cx="3886200" cy="584775"/>
          </a:xfrm>
          <a:prstGeom prst="rect">
            <a:avLst/>
          </a:prstGeom>
          <a:solidFill>
            <a:schemeClr val="accent1"/>
          </a:solidFill>
        </p:spPr>
        <p:txBody>
          <a:bodyPr wrap="square" rtlCol="0">
            <a:spAutoFit/>
          </a:bodyPr>
          <a:lstStyle/>
          <a:p>
            <a:r>
              <a:rPr lang="en-US" sz="3200" dirty="0" smtClean="0">
                <a:solidFill>
                  <a:srgbClr val="FFFF00"/>
                </a:solidFill>
              </a:rPr>
              <a:t>Teachers’ identity</a:t>
            </a:r>
            <a:endParaRPr lang="en-US" sz="3200" dirty="0">
              <a:solidFill>
                <a:srgbClr val="FFFF00"/>
              </a:solidFill>
            </a:endParaRPr>
          </a:p>
        </p:txBody>
      </p:sp>
      <p:sp>
        <p:nvSpPr>
          <p:cNvPr id="5" name="TextBox 4"/>
          <p:cNvSpPr txBox="1"/>
          <p:nvPr/>
        </p:nvSpPr>
        <p:spPr>
          <a:xfrm>
            <a:off x="409221" y="1146169"/>
            <a:ext cx="6272212" cy="1477328"/>
          </a:xfrm>
          <a:prstGeom prst="rect">
            <a:avLst/>
          </a:prstGeom>
          <a:solidFill>
            <a:schemeClr val="accent1"/>
          </a:solidFill>
        </p:spPr>
        <p:txBody>
          <a:bodyPr wrap="square" rtlCol="0">
            <a:spAutoFit/>
          </a:bodyPr>
          <a:lstStyle/>
          <a:p>
            <a:r>
              <a:rPr lang="en-US" dirty="0" smtClean="0"/>
              <a:t>Md. Imran </a:t>
            </a:r>
            <a:r>
              <a:rPr lang="en-US" dirty="0" err="1" smtClean="0"/>
              <a:t>Kabir</a:t>
            </a:r>
            <a:endParaRPr lang="en-US" dirty="0" smtClean="0"/>
          </a:p>
          <a:p>
            <a:r>
              <a:rPr lang="en-US" dirty="0" smtClean="0"/>
              <a:t>Assistant teacher</a:t>
            </a:r>
          </a:p>
          <a:p>
            <a:r>
              <a:rPr lang="en-US" dirty="0" err="1" smtClean="0"/>
              <a:t>Pabna</a:t>
            </a:r>
            <a:r>
              <a:rPr lang="en-US" dirty="0"/>
              <a:t> </a:t>
            </a:r>
            <a:r>
              <a:rPr lang="en-US" dirty="0" err="1" smtClean="0"/>
              <a:t>Collectorate</a:t>
            </a:r>
            <a:r>
              <a:rPr lang="en-US" dirty="0" smtClean="0"/>
              <a:t> Public School And College, </a:t>
            </a:r>
            <a:r>
              <a:rPr lang="en-US" dirty="0" err="1" smtClean="0"/>
              <a:t>Pabna</a:t>
            </a:r>
            <a:endParaRPr lang="en-US" dirty="0" smtClean="0"/>
          </a:p>
          <a:p>
            <a:r>
              <a:rPr lang="en-US" dirty="0" smtClean="0">
                <a:hlinkClick r:id="rId2"/>
              </a:rPr>
              <a:t>Email-i.kabir01111@gmail.com</a:t>
            </a:r>
            <a:endParaRPr lang="en-US" dirty="0" smtClean="0"/>
          </a:p>
          <a:p>
            <a:r>
              <a:rPr lang="en-US" dirty="0" smtClean="0"/>
              <a:t>Mobile- 01756005577</a:t>
            </a:r>
          </a:p>
        </p:txBody>
      </p:sp>
      <p:sp>
        <p:nvSpPr>
          <p:cNvPr id="6" name="TextBox 5"/>
          <p:cNvSpPr txBox="1"/>
          <p:nvPr/>
        </p:nvSpPr>
        <p:spPr>
          <a:xfrm flipH="1">
            <a:off x="409221" y="2988077"/>
            <a:ext cx="6272212" cy="1569660"/>
          </a:xfrm>
          <a:prstGeom prst="rect">
            <a:avLst/>
          </a:prstGeom>
          <a:solidFill>
            <a:schemeClr val="bg2">
              <a:lumMod val="50000"/>
            </a:schemeClr>
          </a:solidFill>
        </p:spPr>
        <p:txBody>
          <a:bodyPr wrap="square" rtlCol="0">
            <a:spAutoFit/>
          </a:bodyPr>
          <a:lstStyle/>
          <a:p>
            <a:r>
              <a:rPr lang="en-US" sz="2400" dirty="0" smtClean="0"/>
              <a:t>Class-  Nine</a:t>
            </a:r>
          </a:p>
          <a:p>
            <a:r>
              <a:rPr lang="en-US" sz="2400" dirty="0" smtClean="0"/>
              <a:t>Subject- English 1</a:t>
            </a:r>
            <a:r>
              <a:rPr lang="en-US" sz="2400" baseline="30000" dirty="0" smtClean="0"/>
              <a:t>st</a:t>
            </a:r>
            <a:r>
              <a:rPr lang="en-US" sz="2400" dirty="0" smtClean="0"/>
              <a:t> paper</a:t>
            </a:r>
          </a:p>
          <a:p>
            <a:r>
              <a:rPr lang="en-US" sz="2400" dirty="0" smtClean="0"/>
              <a:t>Unit- Eight</a:t>
            </a:r>
          </a:p>
          <a:p>
            <a:r>
              <a:rPr lang="en-US" sz="2400" dirty="0" smtClean="0"/>
              <a:t>Lesson- Three</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749" y="1146169"/>
            <a:ext cx="2600324" cy="3279298"/>
          </a:xfrm>
          <a:prstGeom prst="rect">
            <a:avLst/>
          </a:prstGeom>
        </p:spPr>
      </p:pic>
    </p:spTree>
    <p:extLst>
      <p:ext uri="{BB962C8B-B14F-4D97-AF65-F5344CB8AC3E}">
        <p14:creationId xmlns:p14="http://schemas.microsoft.com/office/powerpoint/2010/main" val="1352447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2028" y="0"/>
            <a:ext cx="7218450" cy="646331"/>
          </a:xfrm>
          <a:prstGeom prst="rect">
            <a:avLst/>
          </a:prstGeom>
          <a:noFill/>
        </p:spPr>
        <p:txBody>
          <a:bodyPr wrap="square" rtlCol="0">
            <a:spAutoFit/>
          </a:bodyPr>
          <a:lstStyle/>
          <a:p>
            <a:r>
              <a:rPr lang="en-US" sz="3600" dirty="0" smtClean="0">
                <a:solidFill>
                  <a:schemeClr val="accent2"/>
                </a:solidFill>
              </a:rPr>
              <a:t>What do you see in the picture?</a:t>
            </a:r>
            <a:endParaRPr lang="en-US" sz="3600" dirty="0">
              <a:solidFill>
                <a:schemeClr val="accent2"/>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4793" y="1014822"/>
            <a:ext cx="4297829" cy="551719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285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150" y="2628049"/>
            <a:ext cx="10012978" cy="1200329"/>
          </a:xfrm>
          <a:prstGeom prst="rect">
            <a:avLst/>
          </a:prstGeom>
          <a:solidFill>
            <a:schemeClr val="accent1"/>
          </a:solidFill>
        </p:spPr>
        <p:txBody>
          <a:bodyPr wrap="square" rtlCol="0">
            <a:spAutoFit/>
          </a:bodyPr>
          <a:lstStyle/>
          <a:p>
            <a:r>
              <a:rPr lang="en-US" sz="3600" dirty="0" smtClean="0"/>
              <a:t>So our today’s lesson is-“The statue of liberty”</a:t>
            </a:r>
          </a:p>
          <a:p>
            <a:endParaRPr lang="en-US" sz="3600" dirty="0"/>
          </a:p>
        </p:txBody>
      </p:sp>
    </p:spTree>
    <p:extLst>
      <p:ext uri="{BB962C8B-B14F-4D97-AF65-F5344CB8AC3E}">
        <p14:creationId xmlns:p14="http://schemas.microsoft.com/office/powerpoint/2010/main" val="194819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5021" y="163772"/>
            <a:ext cx="4285396" cy="584775"/>
          </a:xfrm>
          <a:prstGeom prst="rect">
            <a:avLst/>
          </a:prstGeom>
          <a:noFill/>
        </p:spPr>
        <p:txBody>
          <a:bodyPr wrap="square" rtlCol="0">
            <a:spAutoFit/>
          </a:bodyPr>
          <a:lstStyle/>
          <a:p>
            <a:r>
              <a:rPr lang="en-US" sz="3200" u="sng" dirty="0" smtClean="0">
                <a:solidFill>
                  <a:schemeClr val="accent2"/>
                </a:solidFill>
              </a:rPr>
              <a:t>Learning Outcomes-</a:t>
            </a:r>
            <a:endParaRPr lang="en-US" sz="3200" u="sng" dirty="0">
              <a:solidFill>
                <a:schemeClr val="accent2"/>
              </a:solidFill>
            </a:endParaRPr>
          </a:p>
        </p:txBody>
      </p:sp>
      <p:sp>
        <p:nvSpPr>
          <p:cNvPr id="5" name="TextBox 4"/>
          <p:cNvSpPr txBox="1"/>
          <p:nvPr/>
        </p:nvSpPr>
        <p:spPr>
          <a:xfrm>
            <a:off x="2429301" y="1801504"/>
            <a:ext cx="7096835" cy="2677656"/>
          </a:xfrm>
          <a:prstGeom prst="rect">
            <a:avLst/>
          </a:prstGeom>
          <a:solidFill>
            <a:schemeClr val="accent1"/>
          </a:solidFill>
        </p:spPr>
        <p:txBody>
          <a:bodyPr wrap="square" rtlCol="0">
            <a:spAutoFit/>
          </a:bodyPr>
          <a:lstStyle/>
          <a:p>
            <a:r>
              <a:rPr lang="en-US" sz="2800" dirty="0" smtClean="0"/>
              <a:t>By the end of the lesson Students will be able to-</a:t>
            </a:r>
          </a:p>
          <a:p>
            <a:pPr marL="285750" indent="-285750">
              <a:buFont typeface="Wingdings" panose="05000000000000000000" pitchFamily="2" charset="2"/>
              <a:buChar char="v"/>
            </a:pPr>
            <a:r>
              <a:rPr lang="en-US" sz="2800" dirty="0" smtClean="0"/>
              <a:t>Ask and answer questions</a:t>
            </a:r>
          </a:p>
          <a:p>
            <a:pPr marL="285750" indent="-285750">
              <a:buFont typeface="Wingdings" panose="05000000000000000000" pitchFamily="2" charset="2"/>
              <a:buChar char="v"/>
            </a:pPr>
            <a:r>
              <a:rPr lang="en-US" sz="2800" dirty="0" smtClean="0"/>
              <a:t>Read and understand the text materials</a:t>
            </a:r>
          </a:p>
          <a:p>
            <a:pPr marL="285750" indent="-285750">
              <a:buFont typeface="Wingdings" panose="05000000000000000000" pitchFamily="2" charset="2"/>
              <a:buChar char="v"/>
            </a:pPr>
            <a:r>
              <a:rPr lang="en-US" sz="2800" dirty="0" smtClean="0"/>
              <a:t>Learn new words and pronunciation</a:t>
            </a:r>
          </a:p>
          <a:p>
            <a:pPr marL="285750" indent="-285750">
              <a:buFont typeface="Wingdings" panose="05000000000000000000" pitchFamily="2" charset="2"/>
              <a:buChar char="v"/>
            </a:pPr>
            <a:r>
              <a:rPr lang="en-US" sz="2800" dirty="0" smtClean="0"/>
              <a:t>Write to the answer of the questions</a:t>
            </a:r>
            <a:endParaRPr lang="en-US" sz="2800" dirty="0"/>
          </a:p>
        </p:txBody>
      </p:sp>
    </p:spTree>
    <p:extLst>
      <p:ext uri="{BB962C8B-B14F-4D97-AF65-F5344CB8AC3E}">
        <p14:creationId xmlns:p14="http://schemas.microsoft.com/office/powerpoint/2010/main" val="38434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93575" y="2006220"/>
            <a:ext cx="5145205" cy="1801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Key words</a:t>
            </a:r>
            <a:endParaRPr lang="en-US" sz="4400" dirty="0"/>
          </a:p>
        </p:txBody>
      </p:sp>
    </p:spTree>
    <p:extLst>
      <p:ext uri="{BB962C8B-B14F-4D97-AF65-F5344CB8AC3E}">
        <p14:creationId xmlns:p14="http://schemas.microsoft.com/office/powerpoint/2010/main" val="291645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4455" y="0"/>
            <a:ext cx="2047164" cy="584775"/>
          </a:xfrm>
          <a:prstGeom prst="rect">
            <a:avLst/>
          </a:prstGeom>
          <a:noFill/>
        </p:spPr>
        <p:txBody>
          <a:bodyPr wrap="square" rtlCol="0">
            <a:spAutoFit/>
          </a:bodyPr>
          <a:lstStyle/>
          <a:p>
            <a:r>
              <a:rPr lang="en-US" sz="3200" dirty="0" smtClean="0"/>
              <a:t>Sculpture</a:t>
            </a:r>
            <a:endParaRPr lang="en-US" sz="3200" dirty="0"/>
          </a:p>
        </p:txBody>
      </p:sp>
      <p:sp>
        <p:nvSpPr>
          <p:cNvPr id="3" name="TextBox 2"/>
          <p:cNvSpPr txBox="1"/>
          <p:nvPr/>
        </p:nvSpPr>
        <p:spPr>
          <a:xfrm>
            <a:off x="2169995" y="584775"/>
            <a:ext cx="5977718" cy="461665"/>
          </a:xfrm>
          <a:prstGeom prst="rect">
            <a:avLst/>
          </a:prstGeom>
          <a:noFill/>
        </p:spPr>
        <p:txBody>
          <a:bodyPr wrap="square" rtlCol="0">
            <a:spAutoFit/>
          </a:bodyPr>
          <a:lstStyle/>
          <a:p>
            <a:r>
              <a:rPr lang="en-US" sz="2400" dirty="0" smtClean="0"/>
              <a:t>Word meaning- </a:t>
            </a:r>
            <a:r>
              <a:rPr lang="en-US" sz="2400" dirty="0"/>
              <a:t>carve, </a:t>
            </a:r>
            <a:r>
              <a:rPr lang="en-US" sz="2400" dirty="0" smtClean="0"/>
              <a:t>chisel </a:t>
            </a:r>
            <a:r>
              <a:rPr lang="en-US" sz="2400" dirty="0"/>
              <a:t>form, </a:t>
            </a:r>
            <a:r>
              <a:rPr lang="en-US" sz="2400" dirty="0" smtClean="0"/>
              <a:t>shape</a:t>
            </a:r>
            <a:r>
              <a:rPr lang="en-US" sz="24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039" y="1046440"/>
            <a:ext cx="6914865" cy="4562510"/>
          </a:xfrm>
          <a:prstGeom prst="rect">
            <a:avLst/>
          </a:prstGeom>
        </p:spPr>
      </p:pic>
      <p:sp>
        <p:nvSpPr>
          <p:cNvPr id="5" name="TextBox 4"/>
          <p:cNvSpPr txBox="1"/>
          <p:nvPr/>
        </p:nvSpPr>
        <p:spPr>
          <a:xfrm>
            <a:off x="2556680" y="5744248"/>
            <a:ext cx="5595582" cy="461665"/>
          </a:xfrm>
          <a:prstGeom prst="rect">
            <a:avLst/>
          </a:prstGeom>
          <a:noFill/>
        </p:spPr>
        <p:txBody>
          <a:bodyPr wrap="square" rtlCol="0">
            <a:spAutoFit/>
          </a:bodyPr>
          <a:lstStyle/>
          <a:p>
            <a:r>
              <a:rPr lang="en-US" sz="2400" dirty="0" smtClean="0"/>
              <a:t>He teaches sculpture at a local school.</a:t>
            </a:r>
            <a:endParaRPr lang="en-US" sz="2400" dirty="0"/>
          </a:p>
        </p:txBody>
      </p:sp>
    </p:spTree>
    <p:extLst>
      <p:ext uri="{BB962C8B-B14F-4D97-AF65-F5344CB8AC3E}">
        <p14:creationId xmlns:p14="http://schemas.microsoft.com/office/powerpoint/2010/main" val="107726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0113" y="0"/>
            <a:ext cx="1978925" cy="584775"/>
          </a:xfrm>
          <a:prstGeom prst="rect">
            <a:avLst/>
          </a:prstGeom>
          <a:noFill/>
        </p:spPr>
        <p:txBody>
          <a:bodyPr wrap="square" rtlCol="0">
            <a:spAutoFit/>
          </a:bodyPr>
          <a:lstStyle/>
          <a:p>
            <a:r>
              <a:rPr lang="en-US" sz="3200" dirty="0" smtClean="0"/>
              <a:t>Enlighten</a:t>
            </a:r>
            <a:endParaRPr lang="en-US" sz="3200" dirty="0"/>
          </a:p>
        </p:txBody>
      </p:sp>
      <p:sp>
        <p:nvSpPr>
          <p:cNvPr id="3" name="TextBox 2"/>
          <p:cNvSpPr txBox="1"/>
          <p:nvPr/>
        </p:nvSpPr>
        <p:spPr>
          <a:xfrm>
            <a:off x="2245056" y="528161"/>
            <a:ext cx="7397086" cy="461665"/>
          </a:xfrm>
          <a:prstGeom prst="rect">
            <a:avLst/>
          </a:prstGeom>
          <a:noFill/>
        </p:spPr>
        <p:txBody>
          <a:bodyPr wrap="square" rtlCol="0">
            <a:spAutoFit/>
          </a:bodyPr>
          <a:lstStyle/>
          <a:p>
            <a:r>
              <a:rPr lang="en-US" sz="2400" dirty="0" smtClean="0"/>
              <a:t>Word meaning- Uplift, apprise, highlight, illuminate</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112" y="1046440"/>
            <a:ext cx="6802006" cy="4530137"/>
          </a:xfrm>
          <a:prstGeom prst="rect">
            <a:avLst/>
          </a:prstGeom>
        </p:spPr>
      </p:pic>
      <p:sp>
        <p:nvSpPr>
          <p:cNvPr id="5" name="TextBox 4"/>
          <p:cNvSpPr txBox="1"/>
          <p:nvPr/>
        </p:nvSpPr>
        <p:spPr>
          <a:xfrm>
            <a:off x="3961963" y="5689804"/>
            <a:ext cx="3630304" cy="461665"/>
          </a:xfrm>
          <a:prstGeom prst="rect">
            <a:avLst/>
          </a:prstGeom>
          <a:noFill/>
        </p:spPr>
        <p:txBody>
          <a:bodyPr wrap="square" rtlCol="0">
            <a:spAutoFit/>
          </a:bodyPr>
          <a:lstStyle/>
          <a:p>
            <a:r>
              <a:rPr lang="en-US" sz="2400" dirty="0" smtClean="0"/>
              <a:t>His speech enlightens us.</a:t>
            </a:r>
            <a:endParaRPr lang="en-US" sz="2400" dirty="0"/>
          </a:p>
        </p:txBody>
      </p:sp>
    </p:spTree>
    <p:extLst>
      <p:ext uri="{BB962C8B-B14F-4D97-AF65-F5344CB8AC3E}">
        <p14:creationId xmlns:p14="http://schemas.microsoft.com/office/powerpoint/2010/main" val="354268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0365" y="1"/>
            <a:ext cx="1856095" cy="461665"/>
          </a:xfrm>
          <a:prstGeom prst="rect">
            <a:avLst/>
          </a:prstGeom>
          <a:noFill/>
        </p:spPr>
        <p:txBody>
          <a:bodyPr wrap="square" rtlCol="0">
            <a:spAutoFit/>
          </a:bodyPr>
          <a:lstStyle/>
          <a:p>
            <a:r>
              <a:rPr lang="en-US" sz="2400" dirty="0" smtClean="0"/>
              <a:t>Declaration</a:t>
            </a:r>
            <a:endParaRPr lang="en-US" sz="2400" dirty="0"/>
          </a:p>
        </p:txBody>
      </p:sp>
      <p:sp>
        <p:nvSpPr>
          <p:cNvPr id="4" name="TextBox 3"/>
          <p:cNvSpPr txBox="1"/>
          <p:nvPr/>
        </p:nvSpPr>
        <p:spPr>
          <a:xfrm>
            <a:off x="300251" y="561666"/>
            <a:ext cx="10363199" cy="461665"/>
          </a:xfrm>
          <a:prstGeom prst="rect">
            <a:avLst/>
          </a:prstGeom>
          <a:noFill/>
        </p:spPr>
        <p:txBody>
          <a:bodyPr wrap="square" rtlCol="0">
            <a:spAutoFit/>
          </a:bodyPr>
          <a:lstStyle/>
          <a:p>
            <a:r>
              <a:rPr lang="en-US" sz="2400" dirty="0" smtClean="0"/>
              <a:t>Word meaning- Announcement</a:t>
            </a:r>
            <a:r>
              <a:rPr lang="en-US" sz="2400" dirty="0"/>
              <a:t>, </a:t>
            </a:r>
            <a:r>
              <a:rPr lang="en-US" sz="2400" dirty="0" smtClean="0"/>
              <a:t>statement, proclamation pronouncement.</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894" y="1270894"/>
            <a:ext cx="6995971" cy="466398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1692320" y="6182437"/>
            <a:ext cx="8093121" cy="477672"/>
          </a:xfrm>
          <a:prstGeom prst="rect">
            <a:avLst/>
          </a:prstGeom>
          <a:noFill/>
        </p:spPr>
        <p:txBody>
          <a:bodyPr wrap="square" rtlCol="0">
            <a:spAutoFit/>
          </a:bodyPr>
          <a:lstStyle/>
          <a:p>
            <a:r>
              <a:rPr lang="en-US" sz="2400" dirty="0" err="1" smtClean="0"/>
              <a:t>Bangabondhu</a:t>
            </a:r>
            <a:r>
              <a:rPr lang="en-US" sz="2400" dirty="0" smtClean="0"/>
              <a:t> declared the independence of Bangladesh.</a:t>
            </a:r>
            <a:endParaRPr lang="en-US" sz="2400" dirty="0"/>
          </a:p>
        </p:txBody>
      </p:sp>
    </p:spTree>
    <p:extLst>
      <p:ext uri="{BB962C8B-B14F-4D97-AF65-F5344CB8AC3E}">
        <p14:creationId xmlns:p14="http://schemas.microsoft.com/office/powerpoint/2010/main" val="242646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483</TotalTime>
  <Words>709</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Windows10-SLC</dc:creator>
  <cp:lastModifiedBy>Windows10-SLC</cp:lastModifiedBy>
  <cp:revision>53</cp:revision>
  <dcterms:created xsi:type="dcterms:W3CDTF">2019-09-11T22:38:31Z</dcterms:created>
  <dcterms:modified xsi:type="dcterms:W3CDTF">2019-09-14T16:00:30Z</dcterms:modified>
</cp:coreProperties>
</file>