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5" r:id="rId4"/>
    <p:sldId id="274" r:id="rId5"/>
    <p:sldId id="273" r:id="rId6"/>
    <p:sldId id="271" r:id="rId7"/>
    <p:sldId id="270" r:id="rId8"/>
    <p:sldId id="269" r:id="rId9"/>
    <p:sldId id="268" r:id="rId10"/>
    <p:sldId id="267" r:id="rId11"/>
    <p:sldId id="266" r:id="rId12"/>
    <p:sldId id="265" r:id="rId13"/>
    <p:sldId id="264" r:id="rId14"/>
    <p:sldId id="262" r:id="rId15"/>
    <p:sldId id="257" r:id="rId16"/>
    <p:sldId id="258" r:id="rId17"/>
    <p:sldId id="26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17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958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92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37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3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98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947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15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89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B666F-2DBB-4F02-8730-CAB7769A991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1DF37-8427-4570-A9AE-77C64C88F4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fif"/><Relationship Id="rId5" Type="http://schemas.openxmlformats.org/officeDocument/2006/relationships/image" Target="../media/image20.jfif"/><Relationship Id="rId4" Type="http://schemas.openxmlformats.org/officeDocument/2006/relationships/image" Target="../media/image19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fif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4" y="1278079"/>
            <a:ext cx="12124066" cy="52147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92946" y="74801"/>
            <a:ext cx="10893770" cy="12032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1500" b="1" spc="50" dirty="0" smtClean="0">
                <a:ln w="11430"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NikoshBAN" pitchFamily="2" charset="0"/>
                <a:cs typeface="NikoshBAN" pitchFamily="2" charset="0"/>
              </a:rPr>
              <a:t>        স্বাগতম</a:t>
            </a:r>
            <a:endParaRPr lang="en-US" sz="11500" dirty="0"/>
          </a:p>
        </p:txBody>
      </p:sp>
      <p:pic>
        <p:nvPicPr>
          <p:cNvPr id="8" name="Picture 7" descr="Mar_2014_desh13951314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13" y="16051"/>
            <a:ext cx="6028066" cy="6994348"/>
          </a:xfrm>
          <a:prstGeom prst="rect">
            <a:avLst/>
          </a:prstGeom>
        </p:spPr>
      </p:pic>
      <p:pic>
        <p:nvPicPr>
          <p:cNvPr id="9" name="Picture 8" descr="Mar_2014_desh139513143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121679" y="16051"/>
            <a:ext cx="6065684" cy="699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pic>
        <p:nvPicPr>
          <p:cNvPr id="5" name="Picture 2" descr="C:\Users\Head Master\Desktop\Teacher's Image\Image teacher\8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58512" y="405492"/>
            <a:ext cx="2438400" cy="304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392886" y="676440"/>
            <a:ext cx="2057399" cy="2441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Flowchart: Alternate Process 6"/>
          <p:cNvSpPr/>
          <p:nvPr/>
        </p:nvSpPr>
        <p:spPr>
          <a:xfrm>
            <a:off x="4457195" y="267500"/>
            <a:ext cx="3200400" cy="817880"/>
          </a:xfrm>
          <a:prstGeom prst="flowChartAlternateProcess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564" tIns="58782" rIns="117564" bIns="58782" rtlCol="0" anchor="ctr">
            <a:prstTxWarp prst="textPlain">
              <a:avLst/>
            </a:prstTxWarp>
          </a:bodyPr>
          <a:lstStyle/>
          <a:p>
            <a:pPr algn="ctr"/>
            <a:r>
              <a:rPr lang="en-US" sz="4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পরিচিতি</a:t>
            </a:r>
            <a:endParaRPr lang="en-US" sz="4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3080" y="3678462"/>
            <a:ext cx="6160156" cy="2697390"/>
          </a:xfrm>
          <a:prstGeom prst="rect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অভিজি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মন্ডল</a:t>
            </a:r>
            <a:endParaRPr lang="en-US" sz="5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2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সম্মান</a:t>
            </a:r>
            <a:r>
              <a:rPr lang="bn-BD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(বাংলা),এম এ </a:t>
            </a:r>
            <a:r>
              <a:rPr lang="en-US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সাহিত্য</a:t>
            </a:r>
            <a:r>
              <a:rPr lang="en-US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,বি এড(১ম শ্রেণি)</a:t>
            </a:r>
            <a:r>
              <a:rPr lang="en-US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এড</a:t>
            </a:r>
            <a:endParaRPr lang="bn-BD" sz="20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বঙ্গবাসী মাধ্যমিক বিদ্যাল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BD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,খালিশপুর,খুলনা</a:t>
            </a:r>
          </a:p>
          <a:p>
            <a:r>
              <a:rPr lang="en-US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মোবাইলঃ০১৭৬৬-৯৯৪২৪১/০১৯৭৬-৯৯৪২৪১</a:t>
            </a:r>
          </a:p>
          <a:p>
            <a:r>
              <a:rPr lang="bn-BD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Email:avijit</a:t>
            </a:r>
            <a:r>
              <a:rPr 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09011988@gmail.com</a:t>
            </a:r>
            <a:endParaRPr lang="bn-BD" sz="1100" dirty="0" smtClean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endParaRPr lang="en-US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03067" y="3602786"/>
            <a:ext cx="5037036" cy="2697390"/>
          </a:xfrm>
          <a:prstGeom prst="rect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বাংলা ১ম পত্র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   </a:t>
            </a:r>
            <a:r>
              <a:rPr lang="en-US" sz="4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নবম-দশম</a:t>
            </a:r>
            <a:endParaRPr lang="en-US" sz="40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</a:t>
            </a:r>
            <a:r>
              <a:rPr lang="en-US" sz="400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মানুষ</a:t>
            </a:r>
            <a:endParaRPr lang="bn-BD" sz="40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র্থী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 সংখ্যা 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৪৫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</a:t>
            </a:r>
            <a:endParaRPr lang="bn-BD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-    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৫০ মিনিট</a:t>
            </a:r>
            <a:endParaRPr lang="bn-BD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052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Rounded Rectangle 4"/>
          <p:cNvSpPr/>
          <p:nvPr/>
        </p:nvSpPr>
        <p:spPr>
          <a:xfrm>
            <a:off x="2040567" y="115100"/>
            <a:ext cx="8534400" cy="561340"/>
          </a:xfrm>
          <a:prstGeom prst="roundRect">
            <a:avLst/>
          </a:prstGeom>
          <a:noFill/>
          <a:ln w="38100"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17564" tIns="58782" rIns="117564" bIns="58782" anchor="ctr">
            <a:prstTxWarp prst="textPlain">
              <a:avLst/>
            </a:prstTxWarp>
          </a:bodyPr>
          <a:lstStyle/>
          <a:p>
            <a:pPr algn="ctr">
              <a:defRPr/>
            </a:pP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এসো</a:t>
            </a:r>
            <a:r>
              <a:rPr lang="en-US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আমরা</a:t>
            </a:r>
            <a:r>
              <a:rPr lang="en-US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কিছু</a:t>
            </a:r>
            <a:r>
              <a:rPr lang="en-US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ছবি</a:t>
            </a:r>
            <a:r>
              <a:rPr lang="en-US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দেখি</a:t>
            </a:r>
            <a:endParaRPr lang="en-US" sz="360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0" name="Round Single Corner Rectangle 4"/>
          <p:cNvSpPr/>
          <p:nvPr/>
        </p:nvSpPr>
        <p:spPr>
          <a:xfrm>
            <a:off x="1298230" y="5572466"/>
            <a:ext cx="9402992" cy="637540"/>
          </a:xfrm>
          <a:prstGeom prst="flowChartAlternateProcess">
            <a:avLst/>
          </a:prstGeom>
          <a:noFill/>
          <a:ln w="38100"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17564" tIns="58782" rIns="117564" bIns="58782" anchor="ctr">
            <a:prstTxWarp prst="textPlain">
              <a:avLst/>
            </a:prstTxWarp>
          </a:bodyPr>
          <a:lstStyle/>
          <a:p>
            <a:pPr algn="ctr">
              <a:defRPr/>
            </a:pP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ছবিগুলোর</a:t>
            </a:r>
            <a:r>
              <a:rPr lang="en-US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US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পারছ</a:t>
            </a:r>
            <a:r>
              <a:rPr lang="en-US" sz="36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97" y="1604043"/>
            <a:ext cx="3543940" cy="22814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292" y="1604043"/>
            <a:ext cx="3594408" cy="22983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70" y="1525413"/>
            <a:ext cx="3158520" cy="237698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8635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6" name="Flowchart: Alternate Process 5"/>
          <p:cNvSpPr/>
          <p:nvPr/>
        </p:nvSpPr>
        <p:spPr>
          <a:xfrm>
            <a:off x="1009935" y="4506903"/>
            <a:ext cx="6578220" cy="856667"/>
          </a:xfrm>
          <a:prstGeom prst="flowChartAlternateProcess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564" tIns="58782" rIns="117564" bIns="58782" rtlCol="0" anchor="ctr">
            <a:prstTxWarp prst="textPlain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200" b="1" spc="64" dirty="0" smtClean="0">
                <a:ln w="11430">
                  <a:solidFill>
                    <a:srgbClr val="FFFF00"/>
                  </a:solidFill>
                </a:ln>
                <a:solidFill>
                  <a:srgbClr val="CC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bn-IN" sz="6200" b="1" spc="64" dirty="0" smtClean="0">
                <a:ln w="11430">
                  <a:solidFill>
                    <a:srgbClr val="FFFF00"/>
                  </a:solidFill>
                </a:ln>
                <a:solidFill>
                  <a:srgbClr val="CC00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endParaRPr lang="en-US" sz="6200" b="1" spc="64" dirty="0">
              <a:ln w="11430">
                <a:solidFill>
                  <a:srgbClr val="FFFF00"/>
                </a:solidFill>
              </a:ln>
              <a:solidFill>
                <a:srgbClr val="CC00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925" y="682388"/>
            <a:ext cx="9089409" cy="36483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7588155" y="5743556"/>
            <a:ext cx="1930216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bliqueTopLef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n-BD" dirty="0" smtClean="0">
                <a:ln>
                  <a:solidFill>
                    <a:schemeClr val="tx1"/>
                  </a:solidFill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কাজী নজরুল ইসলাম</a:t>
            </a:r>
            <a:endParaRPr lang="en-US" dirty="0">
              <a:ln>
                <a:solidFill>
                  <a:schemeClr val="tx1"/>
                </a:solidFill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184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327546" y="6492875"/>
            <a:ext cx="11719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4114180" y="257340"/>
            <a:ext cx="3581400" cy="838200"/>
          </a:xfrm>
          <a:prstGeom prst="flowChartAlternateProcess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554" tIns="58776" rIns="117554" bIns="58776" rtlCol="0" anchor="ctr">
            <a:prstTxWarp prst="textPlain">
              <a:avLst/>
            </a:prstTxWarp>
          </a:bodyPr>
          <a:lstStyle/>
          <a:p>
            <a:pPr algn="ctr"/>
            <a:r>
              <a:rPr lang="en-US" sz="60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শিখনফল</a:t>
            </a:r>
            <a:endParaRPr lang="en-US" sz="6000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0265" y="1519127"/>
            <a:ext cx="9136838" cy="5085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প্রত্যাশা করা যাচ্ছে যে এই পাঠ শেষে শিক্ষার্থী -</a:t>
            </a:r>
            <a:endParaRPr lang="en-US" sz="24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571" y="2292606"/>
            <a:ext cx="745734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কবি পরিচয় বলতে পারবে</a:t>
            </a:r>
            <a:r>
              <a:rPr lang="bn-BD" sz="32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571" y="3093202"/>
            <a:ext cx="7704446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7030A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কবিতাটি শুদ্ধ উচ্চারণে আবৃত্তি করতে পারবে</a:t>
            </a:r>
            <a:r>
              <a:rPr lang="bn-BD" sz="3200" b="1" dirty="0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n w="11430"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2560" y="3979039"/>
            <a:ext cx="7704446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7030A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3200" b="1" dirty="0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3200" b="1" dirty="0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200" b="1" dirty="0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3200" b="1" dirty="0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n w="11430"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719" y="5008380"/>
            <a:ext cx="9189007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7030A0"/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কবিতার আলোকে যথার্থ মানুষের পরিচয় বলতে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b="1" dirty="0" smtClean="0">
                <a:ln w="1143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n w="11430"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8286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221624" y="4430226"/>
            <a:ext cx="1930216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bliqueTopLef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n-BD" dirty="0" smtClean="0">
                <a:ln>
                  <a:solidFill>
                    <a:schemeClr val="tx1"/>
                  </a:solidFill>
                </a:ln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কাজী নজরুল ইসলাম</a:t>
            </a:r>
            <a:endParaRPr lang="en-US" dirty="0">
              <a:ln>
                <a:solidFill>
                  <a:schemeClr val="tx1"/>
                </a:solidFill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185" y="2471125"/>
            <a:ext cx="1813899" cy="1822144"/>
          </a:xfrm>
          <a:prstGeom prst="ellipse">
            <a:avLst/>
          </a:prstGeom>
          <a:ln w="63500" cap="rnd">
            <a:solidFill>
              <a:srgbClr val="FF99C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Down Arrow Callout 6"/>
          <p:cNvSpPr/>
          <p:nvPr/>
        </p:nvSpPr>
        <p:spPr>
          <a:xfrm>
            <a:off x="4349326" y="423108"/>
            <a:ext cx="1959372" cy="1981200"/>
          </a:xfrm>
          <a:prstGeom prst="downArrowCallout">
            <a:avLst/>
          </a:prstGeom>
          <a:solidFill>
            <a:srgbClr val="EECEE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32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কবি পরিচিতি</a:t>
            </a:r>
            <a:endParaRPr lang="en-US" sz="3200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786228" y="590070"/>
            <a:ext cx="2680758" cy="1634719"/>
          </a:xfrm>
          <a:prstGeom prst="roundRect">
            <a:avLst/>
          </a:prstGeom>
          <a:solidFill>
            <a:srgbClr val="EECEE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298539" y="475955"/>
            <a:ext cx="101662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400" b="1" dirty="0" smtClean="0">
                <a:ln w="11430">
                  <a:solidFill>
                    <a:srgbClr val="00B050"/>
                  </a:solidFill>
                </a:ln>
                <a:solidFill>
                  <a:srgbClr val="006C3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জন্ম-</a:t>
            </a:r>
            <a:endParaRPr lang="en-US" sz="4400" b="1" cap="none" spc="0" dirty="0">
              <a:ln w="11430">
                <a:solidFill>
                  <a:srgbClr val="00B050"/>
                </a:solidFill>
              </a:ln>
              <a:solidFill>
                <a:srgbClr val="006C3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Up Arrow 9"/>
          <p:cNvSpPr/>
          <p:nvPr/>
        </p:nvSpPr>
        <p:spPr>
          <a:xfrm rot="3605903">
            <a:off x="5848769" y="2133394"/>
            <a:ext cx="747099" cy="696327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864318" y="970961"/>
            <a:ext cx="215716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20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১৮৯৯ সালের ২৪শে মে ভারতের পশ্চিম বঙ্গের বর্ধমান </a:t>
            </a:r>
            <a:r>
              <a:rPr lang="bn-BD" sz="20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জেলায়</a:t>
            </a:r>
            <a:endParaRPr lang="en-US" sz="2000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074079" y="4571525"/>
            <a:ext cx="2121206" cy="1634719"/>
          </a:xfrm>
          <a:prstGeom prst="roundRect">
            <a:avLst/>
          </a:prstGeom>
          <a:solidFill>
            <a:srgbClr val="EECEE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572609" y="4502914"/>
            <a:ext cx="110799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>
                  <a:solidFill>
                    <a:srgbClr val="00B050"/>
                  </a:solidFill>
                </a:ln>
                <a:solidFill>
                  <a:srgbClr val="006C3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জীবন-</a:t>
            </a:r>
            <a:endParaRPr lang="en-US" sz="3600" b="1" cap="none" spc="0" dirty="0">
              <a:ln w="11430">
                <a:solidFill>
                  <a:srgbClr val="00B050"/>
                </a:solidFill>
              </a:ln>
              <a:solidFill>
                <a:srgbClr val="006C3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Up Arrow 13"/>
          <p:cNvSpPr/>
          <p:nvPr/>
        </p:nvSpPr>
        <p:spPr>
          <a:xfrm rot="7702454">
            <a:off x="5989122" y="4153262"/>
            <a:ext cx="747099" cy="696327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29782" y="512858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24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তাঁর জীবন  ছিল বহু বিচিত্র ও বিস্ময়কর।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374103" y="549812"/>
            <a:ext cx="2244436" cy="1776941"/>
          </a:xfrm>
          <a:prstGeom prst="roundRect">
            <a:avLst/>
          </a:prstGeom>
          <a:solidFill>
            <a:srgbClr val="EECEE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742329" y="642702"/>
            <a:ext cx="13644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>
                  <a:solidFill>
                    <a:srgbClr val="00B050"/>
                  </a:solidFill>
                </a:ln>
                <a:solidFill>
                  <a:srgbClr val="006C3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বিদ্রোহী-</a:t>
            </a:r>
            <a:endParaRPr lang="en-US" sz="3600" b="1" cap="none" spc="0" dirty="0">
              <a:ln w="11430">
                <a:solidFill>
                  <a:srgbClr val="00B050"/>
                </a:solidFill>
              </a:ln>
              <a:solidFill>
                <a:srgbClr val="006C3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Up Arrow 17"/>
          <p:cNvSpPr/>
          <p:nvPr/>
        </p:nvSpPr>
        <p:spPr>
          <a:xfrm rot="17926808">
            <a:off x="3635446" y="2026305"/>
            <a:ext cx="747099" cy="696327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340478" y="1162424"/>
            <a:ext cx="22098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24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অন্যায়,শোষণ ও নির্যাতনের বিরুদ্ধে </a:t>
            </a:r>
            <a:r>
              <a:rPr lang="bn-BD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লিখেছেন বলে।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27603" y="4709341"/>
            <a:ext cx="2244436" cy="1784904"/>
          </a:xfrm>
          <a:prstGeom prst="roundRect">
            <a:avLst/>
          </a:prstGeom>
          <a:solidFill>
            <a:srgbClr val="EECEE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943965" y="4622510"/>
            <a:ext cx="103105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>
                  <a:solidFill>
                    <a:srgbClr val="006C31"/>
                  </a:solidFill>
                </a:ln>
                <a:solidFill>
                  <a:srgbClr val="006C3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রচনা-</a:t>
            </a:r>
            <a:endParaRPr lang="en-US" sz="3600" b="1" cap="none" spc="0" dirty="0">
              <a:ln w="11430">
                <a:solidFill>
                  <a:srgbClr val="006C31"/>
                </a:solidFill>
              </a:ln>
              <a:solidFill>
                <a:srgbClr val="006C3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Up Arrow 21"/>
          <p:cNvSpPr/>
          <p:nvPr/>
        </p:nvSpPr>
        <p:spPr>
          <a:xfrm rot="13310444">
            <a:off x="3388899" y="3899460"/>
            <a:ext cx="747099" cy="696327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314673" y="5044507"/>
            <a:ext cx="22098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24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কবিতা,উপন্যাস,নাটকসংগীত </a:t>
            </a:r>
            <a:r>
              <a:rPr lang="bn-BD" sz="24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ইত্যাদি রচনা করেছেন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916213" y="2473187"/>
            <a:ext cx="2244436" cy="1701596"/>
          </a:xfrm>
          <a:prstGeom prst="roundRect">
            <a:avLst/>
          </a:prstGeom>
          <a:solidFill>
            <a:srgbClr val="EECEE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235536" y="2397948"/>
            <a:ext cx="14430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>
                  <a:solidFill>
                    <a:srgbClr val="00B050"/>
                  </a:solidFill>
                </a:ln>
                <a:solidFill>
                  <a:srgbClr val="006C3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কাব্যগ্রন্থ-</a:t>
            </a:r>
            <a:endParaRPr lang="en-US" sz="3600" b="1" cap="none" spc="0" dirty="0">
              <a:ln w="11430">
                <a:solidFill>
                  <a:srgbClr val="00B050"/>
                </a:solidFill>
              </a:ln>
              <a:solidFill>
                <a:srgbClr val="006C3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50849" y="2901768"/>
            <a:ext cx="224443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20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‘ঝিঙেফুল’ পিলে পটকা,ঘুমজাগানো </a:t>
            </a:r>
            <a:r>
              <a:rPr lang="bn-BD" sz="20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পাখি,ঘুমপাড়ানী</a:t>
            </a:r>
          </a:p>
          <a:p>
            <a:pPr algn="ctr"/>
            <a:r>
              <a:rPr lang="bn-BD" sz="20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মাসিপিসি  </a:t>
            </a:r>
            <a:endParaRPr lang="en-US" sz="2000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173649" y="2721113"/>
            <a:ext cx="2244436" cy="1701596"/>
          </a:xfrm>
          <a:prstGeom prst="roundRect">
            <a:avLst/>
          </a:prstGeom>
          <a:solidFill>
            <a:srgbClr val="EECEE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487606" y="2599768"/>
            <a:ext cx="16453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>
                  <a:solidFill>
                    <a:srgbClr val="00B050"/>
                  </a:solidFill>
                </a:ln>
                <a:solidFill>
                  <a:srgbClr val="006C3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ছেলেবেলা-</a:t>
            </a:r>
            <a:endParaRPr lang="en-US" sz="3600" b="1" cap="none" spc="0" dirty="0">
              <a:ln w="11430">
                <a:solidFill>
                  <a:srgbClr val="00B050"/>
                </a:solidFill>
              </a:ln>
              <a:solidFill>
                <a:srgbClr val="006C3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54719" y="3077218"/>
            <a:ext cx="224443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20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লেটোর দলে গান করেছেন,রুটির দোকানের কারিগর </a:t>
            </a:r>
            <a:r>
              <a:rPr lang="bn-BD" sz="20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হয়েছেন</a:t>
            </a:r>
            <a:endParaRPr lang="en-US" sz="2000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0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Up Arrow Callout 29"/>
          <p:cNvSpPr/>
          <p:nvPr/>
        </p:nvSpPr>
        <p:spPr>
          <a:xfrm>
            <a:off x="4277128" y="4744153"/>
            <a:ext cx="2218614" cy="1695667"/>
          </a:xfrm>
          <a:prstGeom prst="upArrowCallout">
            <a:avLst/>
          </a:prstGeom>
          <a:solidFill>
            <a:srgbClr val="EECEE5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866133" y="5098606"/>
            <a:ext cx="10839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400" b="1" dirty="0" smtClean="0">
                <a:ln w="11430">
                  <a:solidFill>
                    <a:srgbClr val="00B050"/>
                  </a:solidFill>
                </a:ln>
                <a:solidFill>
                  <a:srgbClr val="006C3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মৃত্যু-</a:t>
            </a:r>
            <a:endParaRPr lang="en-US" sz="4400" b="1" cap="none" spc="0" dirty="0">
              <a:ln w="11430">
                <a:solidFill>
                  <a:srgbClr val="00B050"/>
                </a:solidFill>
              </a:ln>
              <a:solidFill>
                <a:srgbClr val="006C3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92481" y="572994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24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১৯৭৬ খ্রিষ্টাব্দের ২৯শে আগস্ট 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664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/>
      <p:bldP spid="27" grpId="0" animBg="1"/>
      <p:bldP spid="28" grpId="0"/>
      <p:bldP spid="29" grpId="0"/>
      <p:bldP spid="30" grpId="0" animBg="1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Up Ribbon 4"/>
          <p:cNvSpPr/>
          <p:nvPr/>
        </p:nvSpPr>
        <p:spPr>
          <a:xfrm>
            <a:off x="1933610" y="308707"/>
            <a:ext cx="7706631" cy="735466"/>
          </a:xfrm>
          <a:prstGeom prst="ribbon2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IN" sz="3200" dirty="0" smtClean="0"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IN" sz="48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bn-BD" sz="4800" dirty="0" smtClean="0">
              <a:solidFill>
                <a:srgbClr val="C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1600" dirty="0"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" r="5739" b="13163"/>
          <a:stretch/>
        </p:blipFill>
        <p:spPr>
          <a:xfrm>
            <a:off x="3591576" y="1456294"/>
            <a:ext cx="5001840" cy="32368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587843" y="5612638"/>
            <a:ext cx="8907285" cy="646331"/>
          </a:xfrm>
          <a:prstGeom prst="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bn-IN" sz="3600" b="1" dirty="0" smtClean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প্রশ্নঃ </a:t>
            </a:r>
            <a:r>
              <a:rPr lang="bn-BD" sz="3600" b="1" dirty="0" smtClean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কবি কাজী নজরুল ইসলামের</a:t>
            </a:r>
            <a:r>
              <a:rPr lang="en-US" sz="3600" b="1" dirty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মাতা</a:t>
            </a:r>
            <a:r>
              <a:rPr lang="en-US" sz="3600" b="1" dirty="0" smtClean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b="1" dirty="0" err="1" smtClean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পিতার</a:t>
            </a:r>
            <a:r>
              <a:rPr lang="en-US" sz="3600" b="1" dirty="0" smtClean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b="1" dirty="0" smtClean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ln w="11430">
                  <a:solidFill>
                    <a:srgbClr val="180000"/>
                  </a:solidFill>
                </a:ln>
                <a:solidFill>
                  <a:srgbClr val="0C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600" b="1" dirty="0">
              <a:ln w="11430">
                <a:solidFill>
                  <a:srgbClr val="180000"/>
                </a:solidFill>
              </a:ln>
              <a:solidFill>
                <a:srgbClr val="0C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467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Cloud Callout 4"/>
          <p:cNvSpPr/>
          <p:nvPr/>
        </p:nvSpPr>
        <p:spPr>
          <a:xfrm rot="1518528">
            <a:off x="9383242" y="243784"/>
            <a:ext cx="2672365" cy="1555929"/>
          </a:xfrm>
          <a:prstGeom prst="cloudCallout">
            <a:avLst>
              <a:gd name="adj1" fmla="val -6209"/>
              <a:gd name="adj2" fmla="val 98080"/>
            </a:avLst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আদর্শ পাঠ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278079"/>
            <a:ext cx="4280028" cy="29278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298230" y="1580353"/>
            <a:ext cx="3007502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  মানুষ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8231" y="3310686"/>
            <a:ext cx="4834714" cy="76944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কাজী নজরুল ইসলাম 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267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61200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98230" y="97124"/>
            <a:ext cx="8228211" cy="440120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মানুষ</a:t>
            </a:r>
            <a:endParaRPr lang="en-US" sz="3200" b="1" u="sng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- 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কাজীনজরুল ইসলাম </a:t>
            </a:r>
          </a:p>
          <a:p>
            <a:r>
              <a:rPr lang="bn-IN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গাহি সাম্যের গান- </a:t>
            </a:r>
          </a:p>
          <a:p>
            <a:r>
              <a:rPr lang="bn-IN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মানুষের চেয়ে বড় কিছু নাই,নহে কিছু মহীয়ান </a:t>
            </a:r>
          </a:p>
          <a:p>
            <a:r>
              <a:rPr lang="bn-IN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নাই দেশ-কাল-পাত্রের ভেদ,অভেদ ধর্মজাতি, </a:t>
            </a:r>
          </a:p>
          <a:p>
            <a:r>
              <a:rPr lang="bn-IN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 দেশে সব কালে ঘরে –ঘরে তিনি মানুষের জ্ঞাতি।</a:t>
            </a:r>
          </a:p>
          <a:p>
            <a:r>
              <a:rPr lang="bn-IN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পূজারী দুয়ার খোলো,</a:t>
            </a:r>
          </a:p>
          <a:p>
            <a:r>
              <a:rPr lang="bn-IN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ক্ষুধার ঠাকুর দাঁড়ায়ে দুয়ারে পূজার সময় হলো।</a:t>
            </a:r>
          </a:p>
          <a:p>
            <a:endParaRPr lang="bn-BD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878925" y="4587876"/>
            <a:ext cx="2895600" cy="1828800"/>
          </a:xfrm>
          <a:prstGeom prst="round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694021" y="4435476"/>
            <a:ext cx="2667000" cy="190500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43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97124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44140" y="406375"/>
            <a:ext cx="8228211" cy="353943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স্বপন দেখিয়া আকুল পূজারী খুলিল ভজনালয়,</a:t>
            </a:r>
          </a:p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দেবতার বরে আজ রাজা-টাজা হয়ে যাবে নিশ্চয় </a:t>
            </a:r>
          </a:p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জীর্ণ বস্ত্র শীর্ণ-গাত্র, ক্ষুধায়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কন্ঠ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ক্ষীণ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–</a:t>
            </a:r>
          </a:p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ডাকিল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পান্থ,দ্বার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খোলো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বাবা,খাইনি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সাত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! 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সহসা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বন্ধ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মন্দির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ভুখারি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ফিরিয়া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,</a:t>
            </a:r>
          </a:p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তিমির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রাত্রি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জুড়ে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ক্ষুধার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মানিক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জ্বলে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!</a:t>
            </a:r>
          </a:p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endParaRPr lang="bn-BD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82" y="4022004"/>
            <a:ext cx="2659038" cy="2394671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600" y="4022004"/>
            <a:ext cx="2619375" cy="2242272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455" y="4098204"/>
            <a:ext cx="1847850" cy="216607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988" y="4098204"/>
            <a:ext cx="2752725" cy="216607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347016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Cloud Callout 4"/>
          <p:cNvSpPr/>
          <p:nvPr/>
        </p:nvSpPr>
        <p:spPr>
          <a:xfrm rot="733619">
            <a:off x="8785661" y="50711"/>
            <a:ext cx="2672365" cy="1555929"/>
          </a:xfrm>
          <a:prstGeom prst="cloudCallout">
            <a:avLst>
              <a:gd name="adj1" fmla="val 18182"/>
              <a:gd name="adj2" fmla="val 82937"/>
            </a:avLst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সরব পাঠ </a:t>
            </a:r>
            <a:endParaRPr lang="bn-BD" sz="3200" b="1" dirty="0">
              <a:ln w="11430">
                <a:noFill/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576" y="2123372"/>
            <a:ext cx="2745452" cy="33102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3363" y="1389291"/>
            <a:ext cx="8228211" cy="452431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আশিটা বছর কেটে গেল, আমি ডাকিনি তোমায় কভু,</a:t>
            </a:r>
          </a:p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আমার ক্ষুধার অন্ন তা বলে বন্ধ করিনি প্রভু </a:t>
            </a:r>
          </a:p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তব মসজিদ মন্দিরে প্রভু নাই মানুষের দাবি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–</a:t>
            </a:r>
          </a:p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মোল্লা পুরুত লাগায়েছে তার সকল দুয়ারে চাবি</a:t>
            </a:r>
          </a:p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কোথা চেঙ্গিস, গজনি মামুদ কোথায় কালা পাহাড় ?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ভেংগে ফেলো ঐ ভজনালয়ের যত তালা –দেওয়া দ্বার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!</a:t>
            </a:r>
            <a:endParaRPr lang="bn-IN" sz="32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খোদার ঘরে কে কপাট লাগায়, কে দেয় সেখানে তালা ?</a:t>
            </a:r>
          </a:p>
          <a:p>
            <a:endParaRPr lang="en-US" sz="32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endParaRPr lang="bn-BD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406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pic>
        <p:nvPicPr>
          <p:cNvPr id="6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703685" y="352861"/>
            <a:ext cx="7924800" cy="457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শব্দার্থ                                                                          অর্থ </a:t>
            </a:r>
            <a:endParaRPr lang="en-US" sz="2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2567940" y="1108143"/>
            <a:ext cx="2369820" cy="905436"/>
            <a:chOff x="685800" y="1264024"/>
            <a:chExt cx="2633133" cy="905436"/>
          </a:xfrm>
        </p:grpSpPr>
        <p:sp>
          <p:nvSpPr>
            <p:cNvPr id="10" name="Rounded Rectangle 9"/>
            <p:cNvSpPr/>
            <p:nvPr/>
          </p:nvSpPr>
          <p:spPr>
            <a:xfrm>
              <a:off x="685800" y="1264024"/>
              <a:ext cx="1506070" cy="90543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42900" indent="-342900"/>
              <a:r>
                <a:rPr lang="bn-IN" sz="2000" dirty="0" smtClean="0">
                  <a:solidFill>
                    <a:srgbClr val="000000"/>
                  </a:solidFill>
                  <a:cs typeface="NikoshBAN" pitchFamily="2" charset="0"/>
                </a:rPr>
                <a:t>    সাম্য</a:t>
              </a:r>
              <a:endParaRPr lang="en-US" sz="2000" dirty="0">
                <a:solidFill>
                  <a:srgbClr val="000000"/>
                </a:solidFill>
                <a:cs typeface="NikoshBAN" pitchFamily="2" charset="0"/>
              </a:endParaRPr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2252133" y="1505725"/>
              <a:ext cx="1066800" cy="551675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 err="1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277100" y="1001570"/>
            <a:ext cx="3276600" cy="793376"/>
            <a:chOff x="5181600" y="1264024"/>
            <a:chExt cx="3276600" cy="793376"/>
          </a:xfrm>
        </p:grpSpPr>
        <p:sp>
          <p:nvSpPr>
            <p:cNvPr id="13" name="Rounded Rectangle 12"/>
            <p:cNvSpPr/>
            <p:nvPr/>
          </p:nvSpPr>
          <p:spPr>
            <a:xfrm>
              <a:off x="6096000" y="1264024"/>
              <a:ext cx="2362200" cy="79337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bn-IN" b="1" dirty="0" smtClean="0">
                  <a:solidFill>
                    <a:srgbClr val="000000"/>
                  </a:solidFill>
                  <a:latin typeface="NikoshBAN" pitchFamily="2" charset="0"/>
                  <a:cs typeface="NikoshBAN" pitchFamily="2" charset="0"/>
                </a:rPr>
                <a:t>        সমতা</a:t>
              </a:r>
              <a:endParaRPr lang="bn-BD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5181600" y="1447800"/>
              <a:ext cx="914400" cy="551675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 err="1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508605" y="2290515"/>
            <a:ext cx="2362200" cy="905436"/>
            <a:chOff x="685800" y="1264024"/>
            <a:chExt cx="2624667" cy="905436"/>
          </a:xfrm>
        </p:grpSpPr>
        <p:sp>
          <p:nvSpPr>
            <p:cNvPr id="16" name="Rounded Rectangle 15"/>
            <p:cNvSpPr/>
            <p:nvPr/>
          </p:nvSpPr>
          <p:spPr>
            <a:xfrm>
              <a:off x="685800" y="1264024"/>
              <a:ext cx="1506070" cy="90543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IN" dirty="0" smtClean="0">
                  <a:solidFill>
                    <a:srgbClr val="000000"/>
                  </a:solidFill>
                  <a:latin typeface="NikoshBAN" pitchFamily="2" charset="0"/>
                  <a:cs typeface="NikoshBAN" pitchFamily="2" charset="0"/>
                </a:rPr>
                <a:t>মহীয়ান </a:t>
              </a:r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2243667" y="1483660"/>
              <a:ext cx="1066800" cy="551675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 err="1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508605" y="3377153"/>
            <a:ext cx="2362200" cy="905436"/>
            <a:chOff x="685800" y="1264024"/>
            <a:chExt cx="2624667" cy="905436"/>
          </a:xfrm>
        </p:grpSpPr>
        <p:sp>
          <p:nvSpPr>
            <p:cNvPr id="19" name="Rounded Rectangle 18"/>
            <p:cNvSpPr/>
            <p:nvPr/>
          </p:nvSpPr>
          <p:spPr>
            <a:xfrm>
              <a:off x="685800" y="1264024"/>
              <a:ext cx="1506070" cy="90543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IN" dirty="0" smtClean="0">
                  <a:solidFill>
                    <a:srgbClr val="000000"/>
                  </a:solidFill>
                  <a:latin typeface="NikoshBAN" pitchFamily="2" charset="0"/>
                  <a:cs typeface="NikoshBAN" pitchFamily="2" charset="0"/>
                </a:rPr>
                <a:t>বর</a:t>
              </a:r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Right Arrow 19"/>
            <p:cNvSpPr/>
            <p:nvPr/>
          </p:nvSpPr>
          <p:spPr>
            <a:xfrm>
              <a:off x="2243667" y="1483660"/>
              <a:ext cx="1066800" cy="551675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 err="1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567940" y="4865735"/>
            <a:ext cx="2362200" cy="905436"/>
            <a:chOff x="685800" y="1264024"/>
            <a:chExt cx="2624667" cy="905436"/>
          </a:xfrm>
        </p:grpSpPr>
        <p:sp>
          <p:nvSpPr>
            <p:cNvPr id="22" name="Rounded Rectangle 21"/>
            <p:cNvSpPr/>
            <p:nvPr/>
          </p:nvSpPr>
          <p:spPr>
            <a:xfrm>
              <a:off x="685800" y="1264024"/>
              <a:ext cx="1506070" cy="90543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IN" dirty="0">
                  <a:solidFill>
                    <a:srgbClr val="00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dirty="0" smtClean="0">
                  <a:solidFill>
                    <a:srgbClr val="000000"/>
                  </a:solidFill>
                  <a:latin typeface="NikoshBAN" pitchFamily="2" charset="0"/>
                  <a:cs typeface="NikoshBAN" pitchFamily="2" charset="0"/>
                </a:rPr>
                <a:t>আজারি</a:t>
              </a:r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Right Arrow 22"/>
            <p:cNvSpPr/>
            <p:nvPr/>
          </p:nvSpPr>
          <p:spPr>
            <a:xfrm>
              <a:off x="2243667" y="1483660"/>
              <a:ext cx="1066800" cy="551675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 err="1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209714" y="2022643"/>
            <a:ext cx="3276600" cy="793376"/>
            <a:chOff x="5181600" y="1264024"/>
            <a:chExt cx="3276600" cy="793376"/>
          </a:xfrm>
        </p:grpSpPr>
        <p:sp>
          <p:nvSpPr>
            <p:cNvPr id="25" name="Rounded Rectangle 24"/>
            <p:cNvSpPr/>
            <p:nvPr/>
          </p:nvSpPr>
          <p:spPr>
            <a:xfrm>
              <a:off x="6096000" y="1264024"/>
              <a:ext cx="2362200" cy="793376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bn-IN" dirty="0" smtClean="0">
                  <a:solidFill>
                    <a:srgbClr val="000000"/>
                  </a:solidFill>
                  <a:latin typeface="NikoshBAN" pitchFamily="2" charset="0"/>
                  <a:cs typeface="NikoshBAN" pitchFamily="2" charset="0"/>
                </a:rPr>
                <a:t>         অতি মহান</a:t>
              </a:r>
              <a:endParaRPr lang="bn-BD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5181600" y="1447800"/>
              <a:ext cx="914400" cy="551675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 err="1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277099" y="3297850"/>
            <a:ext cx="3545575" cy="1050032"/>
            <a:chOff x="5181600" y="1035424"/>
            <a:chExt cx="3276600" cy="1295400"/>
          </a:xfrm>
        </p:grpSpPr>
        <p:sp>
          <p:nvSpPr>
            <p:cNvPr id="28" name="Rounded Rectangle 27"/>
            <p:cNvSpPr/>
            <p:nvPr/>
          </p:nvSpPr>
          <p:spPr>
            <a:xfrm>
              <a:off x="6096000" y="1035424"/>
              <a:ext cx="2362200" cy="129540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IN" sz="2400" dirty="0" smtClean="0">
                  <a:solidFill>
                    <a:srgbClr val="000000"/>
                  </a:solidFill>
                  <a:latin typeface="NikoshBAN" pitchFamily="2" charset="0"/>
                  <a:cs typeface="NikoshBAN" pitchFamily="2" charset="0"/>
                </a:rPr>
                <a:t> আশীর্বাদ</a:t>
              </a:r>
              <a:endPara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9" name="Right Arrow 28"/>
            <p:cNvSpPr/>
            <p:nvPr/>
          </p:nvSpPr>
          <p:spPr>
            <a:xfrm>
              <a:off x="5181600" y="1447800"/>
              <a:ext cx="914400" cy="551675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 err="1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351885" y="4876725"/>
            <a:ext cx="3276600" cy="1006314"/>
            <a:chOff x="5181600" y="990600"/>
            <a:chExt cx="3276600" cy="1219200"/>
          </a:xfrm>
        </p:grpSpPr>
        <p:sp>
          <p:nvSpPr>
            <p:cNvPr id="31" name="Rounded Rectangle 30"/>
            <p:cNvSpPr/>
            <p:nvPr/>
          </p:nvSpPr>
          <p:spPr>
            <a:xfrm>
              <a:off x="6096000" y="990600"/>
              <a:ext cx="2362200" cy="121920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bn-IN" sz="2000" dirty="0" smtClean="0">
                  <a:solidFill>
                    <a:srgbClr val="000000"/>
                  </a:solidFill>
                  <a:latin typeface="NikoshBAN" pitchFamily="2" charset="0"/>
                  <a:cs typeface="NikoshBAN" pitchFamily="2" charset="0"/>
                </a:rPr>
                <a:t>           রুগণ</a:t>
              </a:r>
              <a:endParaRPr lang="en-US" sz="2000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2" name="Right Arrow 31"/>
            <p:cNvSpPr/>
            <p:nvPr/>
          </p:nvSpPr>
          <p:spPr>
            <a:xfrm>
              <a:off x="5181600" y="1447800"/>
              <a:ext cx="914400" cy="551675"/>
            </a:xfrm>
            <a:prstGeom prst="rightArrow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800" dirty="0" err="1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020106" y="949019"/>
            <a:ext cx="1858366" cy="12574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4938217" y="2284384"/>
            <a:ext cx="2022144" cy="1222133"/>
          </a:xfrm>
          <a:prstGeom prst="roundRect">
            <a:avLst/>
          </a:prstGeom>
          <a:blipFill dpi="0" rotWithShape="1">
            <a:blip r:embed="rId4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60" y="3632116"/>
            <a:ext cx="2022601" cy="106968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106" y="4845494"/>
            <a:ext cx="1938460" cy="1289957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957863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7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Up Ribbon 4"/>
          <p:cNvSpPr/>
          <p:nvPr/>
        </p:nvSpPr>
        <p:spPr>
          <a:xfrm>
            <a:off x="1933610" y="308707"/>
            <a:ext cx="7706631" cy="735466"/>
          </a:xfrm>
          <a:prstGeom prst="ribbon2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200" dirty="0">
              <a:solidFill>
                <a:srgbClr val="00206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200" dirty="0" smtClean="0">
                <a:solidFill>
                  <a:srgbClr val="00206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200" dirty="0" smtClean="0">
                <a:solidFill>
                  <a:srgbClr val="00206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bn-BD" sz="3200" dirty="0" smtClean="0">
              <a:solidFill>
                <a:srgbClr val="00206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1600" dirty="0">
              <a:solidFill>
                <a:srgbClr val="00206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623" y="1674040"/>
            <a:ext cx="3746754" cy="30062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298230" y="5466274"/>
            <a:ext cx="9415263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bn-BD" sz="3200" b="1" dirty="0" smtClean="0">
                <a:ln w="1143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প্রশ্নঃ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মানুষের চেয়ে বড় কিছু নাই ,নহে কিছু মহীয়ান চরণ টি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ব্যাখ্যা কর</a:t>
            </a:r>
            <a:r>
              <a:rPr lang="bn-BD" sz="3200" b="1" dirty="0" smtClean="0">
                <a:ln w="1143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?</a:t>
            </a:r>
            <a:r>
              <a:rPr lang="bn-BD" sz="32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71718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Up Ribbon 4"/>
          <p:cNvSpPr/>
          <p:nvPr/>
        </p:nvSpPr>
        <p:spPr>
          <a:xfrm>
            <a:off x="1885651" y="105508"/>
            <a:ext cx="7706631" cy="1075024"/>
          </a:xfrm>
          <a:prstGeom prst="ribbon2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bn-BD" sz="3200" dirty="0">
              <a:solidFill>
                <a:srgbClr val="00206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2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200" dirty="0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bn-BD" sz="3200" dirty="0" smtClean="0">
              <a:solidFill>
                <a:srgbClr val="C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endParaRPr lang="en-US" sz="1600" dirty="0">
              <a:solidFill>
                <a:srgbClr val="00206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868" y="1338098"/>
            <a:ext cx="4293136" cy="24986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560251" y="5726326"/>
            <a:ext cx="10671855" cy="6141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প্রশ্নঃ </a:t>
            </a:r>
            <a:r>
              <a:rPr lang="bn-IN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 দ্বার এর খোলা রবে ,চালা হাতুড়ি শাবল </a:t>
            </a:r>
            <a:r>
              <a:rPr lang="bn-IN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চালা! </a:t>
            </a:r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চরণ টি ব্যাখ্যা করো। </a:t>
            </a:r>
            <a:endParaRPr lang="bn-IN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189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8" name="Up Ribbon 7"/>
          <p:cNvSpPr/>
          <p:nvPr/>
        </p:nvSpPr>
        <p:spPr>
          <a:xfrm>
            <a:off x="2989385" y="128133"/>
            <a:ext cx="4994030" cy="901520"/>
          </a:xfrm>
          <a:prstGeom prst="ribbon2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7030A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ea typeface="NikoshLightBAN" pitchFamily="2" charset="0"/>
                <a:cs typeface="NikoshBAN" pitchFamily="2" charset="0"/>
              </a:rPr>
              <a:t>মূল্যায়ন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440368" y="2098707"/>
            <a:ext cx="6852579" cy="60592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মুসাফির কত দিন ভুখা ফাকা আছেন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384906" y="2125172"/>
            <a:ext cx="1815921" cy="579456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সাত </a:t>
            </a:r>
            <a:endParaRPr lang="en-US" sz="2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15" y="2184834"/>
            <a:ext cx="567374" cy="631107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12" name="Rounded Rectangle 11"/>
          <p:cNvSpPr/>
          <p:nvPr/>
        </p:nvSpPr>
        <p:spPr>
          <a:xfrm>
            <a:off x="1297683" y="3167761"/>
            <a:ext cx="6852579" cy="60592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ফুকারি শব্দের অর্থ কী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12" y="3163543"/>
            <a:ext cx="567374" cy="631107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14" name="Rounded Rectangle 13"/>
          <p:cNvSpPr/>
          <p:nvPr/>
        </p:nvSpPr>
        <p:spPr>
          <a:xfrm>
            <a:off x="9098272" y="3267565"/>
            <a:ext cx="2020493" cy="579456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চিৎকার করে</a:t>
            </a:r>
            <a:endParaRPr lang="en-US" sz="2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12" y="4283819"/>
            <a:ext cx="567374" cy="631107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16" name="Rounded Rectangle 15"/>
          <p:cNvSpPr/>
          <p:nvPr/>
        </p:nvSpPr>
        <p:spPr>
          <a:xfrm>
            <a:off x="1297683" y="4210887"/>
            <a:ext cx="6995264" cy="60592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মোল্লা পুরত কোথায় চাবি লাগিয়েছে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151801" y="4161661"/>
            <a:ext cx="2038660" cy="579456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মসজিদ মন্দিরে </a:t>
            </a:r>
            <a:endParaRPr lang="en-US" sz="2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09" y="5282218"/>
            <a:ext cx="567374" cy="631107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19" name="Rounded Rectangle 18"/>
          <p:cNvSpPr/>
          <p:nvPr/>
        </p:nvSpPr>
        <p:spPr>
          <a:xfrm>
            <a:off x="1297682" y="5282218"/>
            <a:ext cx="6852579" cy="60592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 কবিতায় কবি কীসের গান গাইছেন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098272" y="5113125"/>
            <a:ext cx="2038660" cy="579456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সাম্যের </a:t>
            </a:r>
            <a:endParaRPr lang="en-US" sz="2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4476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4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Up Ribbon 4"/>
          <p:cNvSpPr/>
          <p:nvPr/>
        </p:nvSpPr>
        <p:spPr>
          <a:xfrm>
            <a:off x="2969208" y="225679"/>
            <a:ext cx="6618137" cy="1052399"/>
          </a:xfrm>
          <a:prstGeom prst="ribbon2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7030A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bn-B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ea typeface="NikoshLightBAN" pitchFamily="2" charset="0"/>
                <a:cs typeface="NikoshBAN" pitchFamily="2" charset="0"/>
              </a:rPr>
              <a:t>বাড়ির কাজ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208" y="1753130"/>
            <a:ext cx="5377217" cy="34007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1093513" y="5497374"/>
            <a:ext cx="9360671" cy="584775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bn-IN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প্রশ্নঃসবার উপরে মানুষ সত্য তার উপরে  নাই চরণ টি ব্যাখ্যা করো। 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724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-74941" y="-103414"/>
            <a:ext cx="12334875" cy="7113813"/>
          </a:xfrm>
          <a:prstGeom prst="rect">
            <a:avLst/>
          </a:prstGeom>
          <a:noFill/>
          <a:ln w="228600">
            <a:solidFill>
              <a:srgbClr val="7030A0"/>
            </a:solidFill>
            <a:miter lim="800000"/>
            <a:headEnd/>
            <a:tailEnd/>
          </a:ln>
        </p:spPr>
        <p:txBody>
          <a:bodyPr wrap="none" lIns="117564" tIns="58782" rIns="117564" bIns="58782" anchor="ctr"/>
          <a:lstStyle/>
          <a:p>
            <a:endParaRPr lang="en-US"/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4" y="74801"/>
            <a:ext cx="1230296" cy="1203278"/>
          </a:xfrm>
          <a:prstGeom prst="rect">
            <a:avLst/>
          </a:prstGeom>
        </p:spPr>
      </p:pic>
      <p:sp>
        <p:nvSpPr>
          <p:cNvPr id="4" name="Footer Placeholder 6"/>
          <p:cNvSpPr>
            <a:spLocks noGrp="1"/>
          </p:cNvSpPr>
          <p:nvPr>
            <p:ph type="ftr" sz="quarter" idx="4294967295"/>
          </p:nvPr>
        </p:nvSpPr>
        <p:spPr>
          <a:xfrm>
            <a:off x="67934" y="6492875"/>
            <a:ext cx="119789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z="2000" dirty="0" err="1" smtClean="0"/>
              <a:t>অভিজি</a:t>
            </a:r>
            <a:r>
              <a:rPr lang="en-US" sz="2000" dirty="0" smtClean="0"/>
              <a:t>ৎ </a:t>
            </a:r>
            <a:r>
              <a:rPr lang="en-US" sz="2000" dirty="0" err="1" smtClean="0"/>
              <a:t>কুমার</a:t>
            </a:r>
            <a:r>
              <a:rPr lang="en-US" sz="2000" dirty="0" smtClean="0"/>
              <a:t> </a:t>
            </a:r>
            <a:r>
              <a:rPr lang="en-US" sz="2000" dirty="0" err="1" smtClean="0"/>
              <a:t>মন্ডল</a:t>
            </a:r>
            <a:r>
              <a:rPr lang="bn-BD" sz="2000" dirty="0" smtClean="0"/>
              <a:t> </a:t>
            </a:r>
            <a:r>
              <a:rPr lang="en-US" sz="2000" dirty="0" smtClean="0"/>
              <a:t>,</a:t>
            </a: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r>
              <a:rPr lang="en-US" sz="2000" dirty="0" smtClean="0"/>
              <a:t>(</a:t>
            </a:r>
            <a:r>
              <a:rPr lang="en-US" sz="2000" dirty="0" err="1" smtClean="0"/>
              <a:t>বাংলা</a:t>
            </a:r>
            <a:r>
              <a:rPr lang="en-US" sz="2000" dirty="0" smtClean="0"/>
              <a:t>)</a:t>
            </a:r>
            <a:r>
              <a:rPr lang="bn-BD" sz="2000" dirty="0" smtClean="0"/>
              <a:t> </a:t>
            </a:r>
            <a:r>
              <a:rPr lang="en-US" sz="2000" dirty="0" err="1" smtClean="0"/>
              <a:t>বঙ্গবাসী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মাধ্যমিক</a:t>
            </a:r>
            <a:r>
              <a:rPr lang="en-US" sz="2000" dirty="0" smtClean="0"/>
              <a:t> </a:t>
            </a:r>
            <a:r>
              <a:rPr lang="en-US" sz="2000" dirty="0" err="1" smtClean="0"/>
              <a:t>বিদ্যাল</a:t>
            </a:r>
            <a:r>
              <a:rPr lang="bn-BD" sz="2000" dirty="0"/>
              <a:t>য়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খালিশপুর</a:t>
            </a:r>
            <a:r>
              <a:rPr lang="en-US" sz="2000" dirty="0" smtClean="0"/>
              <a:t>,</a:t>
            </a:r>
            <a:r>
              <a:rPr lang="bn-BD" sz="2000" dirty="0" smtClean="0"/>
              <a:t> </a:t>
            </a:r>
            <a:r>
              <a:rPr lang="en-US" sz="2000" dirty="0" err="1" smtClean="0"/>
              <a:t>খুলনা</a:t>
            </a:r>
            <a:r>
              <a:rPr lang="en-US" sz="2000" dirty="0" smtClean="0"/>
              <a:t>।</a:t>
            </a:r>
            <a:r>
              <a:rPr lang="bn-BD" sz="2000" dirty="0" smtClean="0"/>
              <a:t> </a:t>
            </a:r>
            <a:r>
              <a:rPr lang="en-US" sz="2000" dirty="0" smtClean="0"/>
              <a:t>মোবাইল-০১৯৭৬-৯৯৪২৪১/০১৭৬৬-৯৯৪২৪১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888004" y="1617376"/>
            <a:ext cx="8338782" cy="31547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19900" b="1" spc="50" dirty="0">
                <a:ln w="11430">
                  <a:solidFill>
                    <a:srgbClr val="FFC000"/>
                  </a:solidFill>
                </a:ln>
                <a:solidFill>
                  <a:srgbClr val="C00000"/>
                </a:solidFill>
                <a:effectLst>
                  <a:innerShdw blurRad="114300">
                    <a:prstClr val="black"/>
                  </a:inn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spc="50" dirty="0">
              <a:ln w="11430">
                <a:solidFill>
                  <a:srgbClr val="FFC000"/>
                </a:solidFill>
              </a:ln>
              <a:solidFill>
                <a:srgbClr val="C00000"/>
              </a:solidFill>
              <a:effectLst>
                <a:innerShdw blurRad="114300">
                  <a:prstClr val="black"/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Mar_2014_desh13951314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13" y="16051"/>
            <a:ext cx="6028066" cy="6994348"/>
          </a:xfrm>
          <a:prstGeom prst="rect">
            <a:avLst/>
          </a:prstGeom>
        </p:spPr>
      </p:pic>
      <p:pic>
        <p:nvPicPr>
          <p:cNvPr id="7" name="Picture 6" descr="Mar_2014_desh13951314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121679" y="16051"/>
            <a:ext cx="6065684" cy="699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9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749</Words>
  <Application>Microsoft Office PowerPoint</Application>
  <PresentationFormat>Widescreen</PresentationFormat>
  <Paragraphs>116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NikoshLightBAN</vt:lpstr>
      <vt:lpstr>SutonnyMJ</vt:lpstr>
      <vt:lpstr>SutonnyOMJ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65</cp:revision>
  <dcterms:created xsi:type="dcterms:W3CDTF">2019-09-21T08:26:49Z</dcterms:created>
  <dcterms:modified xsi:type="dcterms:W3CDTF">2019-10-11T14:00:25Z</dcterms:modified>
</cp:coreProperties>
</file>