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865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785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807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052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620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964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528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579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568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503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572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974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f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jpg"/><Relationship Id="rId7" Type="http://schemas.openxmlformats.org/officeDocument/2006/relationships/image" Target="../media/image14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52400"/>
            <a:ext cx="8991600" cy="65531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1600" y="2103090"/>
            <a:ext cx="66294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b="1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99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1945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304800" y="152400"/>
            <a:ext cx="8610600" cy="6477000"/>
          </a:xfrm>
          <a:prstGeom prst="horizontalScroll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 smtClean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cxnSp>
        <p:nvCxnSpPr>
          <p:cNvPr id="3" name="Straight Connector 2"/>
          <p:cNvCxnSpPr/>
          <p:nvPr/>
        </p:nvCxnSpPr>
        <p:spPr>
          <a:xfrm rot="5400000">
            <a:off x="3124994" y="3352800"/>
            <a:ext cx="2743200" cy="1588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rot="5400000">
            <a:off x="3772694" y="3313906"/>
            <a:ext cx="1752600" cy="1588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rot="5400000">
            <a:off x="3582194" y="3276600"/>
            <a:ext cx="1523206" cy="794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133600"/>
            <a:ext cx="2819400" cy="335280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1600200" y="228600"/>
            <a:ext cx="5638800" cy="60960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32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00600" y="2438400"/>
            <a:ext cx="39624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মোঃ আবুল হাশেম</a:t>
            </a:r>
          </a:p>
          <a:p>
            <a:pPr algn="ctr"/>
            <a:r>
              <a:rPr lang="bn-IN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বিএসসি (অনার্স), এমএসসি (প্রাণিবিদ্যা)</a:t>
            </a:r>
          </a:p>
          <a:p>
            <a:pPr algn="ctr"/>
            <a:r>
              <a:rPr lang="bn-IN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সহকারি শিক্ষক</a:t>
            </a:r>
          </a:p>
          <a:p>
            <a:pPr algn="ctr"/>
            <a:r>
              <a:rPr lang="bn-IN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ছদাহা কেঁওচিয়া উচ্চ বিদ্যালয়</a:t>
            </a:r>
          </a:p>
          <a:p>
            <a:pPr algn="ctr"/>
            <a:r>
              <a:rPr lang="bn-IN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সাতকানিয়া, চট্টগ্রাম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ইনডেক্স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- ১১৪৪৯৩৯</a:t>
            </a:r>
            <a:endParaRPr lang="bn-IN" sz="24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ই-মেইলঃ 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m.a.hasem7181@gmail.com</a:t>
            </a:r>
            <a:endParaRPr lang="bn-IN" b="1" dirty="0" smtClean="0">
              <a:solidFill>
                <a:srgbClr val="002060"/>
              </a:solidFill>
              <a:latin typeface="Times New Roman" pitchFamily="18" charset="0"/>
              <a:cs typeface="NikoshBAN" pitchFamily="2" charset="0"/>
            </a:endParaRPr>
          </a:p>
          <a:p>
            <a:pPr algn="ctr"/>
            <a:r>
              <a:rPr lang="bn-IN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মোবাইল নং- ০১৭১৭৫৩৮৩১০</a:t>
            </a:r>
            <a:endParaRPr lang="en-US" sz="2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719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791200" y="2324100"/>
            <a:ext cx="1257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76200" y="1143000"/>
            <a:ext cx="4876800" cy="4685051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5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:</a:t>
            </a:r>
            <a:r>
              <a:rPr lang="bn-BD" sz="5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অষ্টম</a:t>
            </a:r>
          </a:p>
          <a:p>
            <a:pPr algn="ctr"/>
            <a:r>
              <a:rPr lang="en-US" sz="5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5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5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:</a:t>
            </a:r>
            <a:r>
              <a:rPr lang="bn-BD" sz="5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বিজ্ঞান</a:t>
            </a:r>
            <a:endParaRPr lang="en-US" sz="5400" b="1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5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5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:</a:t>
            </a:r>
            <a:r>
              <a:rPr lang="en-US" sz="54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5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চতুর্থ</a:t>
            </a:r>
            <a:endParaRPr lang="bn-BD" sz="5400" b="1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3012" y="1143001"/>
            <a:ext cx="3990975" cy="468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788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130314"/>
            <a:ext cx="5029200" cy="70788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NikoshBAN" pitchFamily="2" charset="0"/>
                <a:cs typeface="NikoshBAN" pitchFamily="2" charset="0"/>
              </a:rPr>
              <a:t>       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ছবিতে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দেখছ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886200"/>
            <a:ext cx="3124199" cy="2895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3886200"/>
            <a:ext cx="3368337" cy="2895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3897004"/>
            <a:ext cx="2857500" cy="28575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6" y="1143000"/>
            <a:ext cx="2857500" cy="269429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1125940"/>
            <a:ext cx="5715000" cy="2599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48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457200"/>
            <a:ext cx="8610600" cy="110799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IN" sz="6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বীজের গঠন ও </a:t>
            </a:r>
            <a:r>
              <a:rPr lang="bn-IN" sz="6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অঙ্কুরোদগম</a:t>
            </a:r>
            <a:endParaRPr lang="en-US" sz="6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81200"/>
            <a:ext cx="7086600" cy="449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375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304800"/>
            <a:ext cx="7848600" cy="1295400"/>
          </a:xfrm>
          <a:prstGeom prst="rect">
            <a:avLst/>
          </a:prstGeom>
          <a:solidFill>
            <a:schemeClr val="bg2"/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72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2000" y="3048000"/>
            <a:ext cx="8001000" cy="206210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IN" sz="32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এই  পাঠ শেষে শিক্ষার্থীরা</a:t>
            </a:r>
            <a:r>
              <a:rPr lang="en-US" sz="32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…</a:t>
            </a:r>
          </a:p>
          <a:p>
            <a:r>
              <a:rPr lang="bn-IN" sz="28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bn-IN" sz="28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en-US" sz="28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বীজের বিভিন্ন অংশ চিহ্নিত</a:t>
            </a:r>
            <a:r>
              <a:rPr lang="en-US" sz="32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করতে পারবে</a:t>
            </a:r>
            <a:r>
              <a:rPr lang="en-US" sz="32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;</a:t>
            </a:r>
          </a:p>
          <a:p>
            <a:r>
              <a:rPr lang="bn-IN" sz="28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২।</a:t>
            </a:r>
            <a:r>
              <a:rPr lang="en-US" sz="28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বীজের অঙ্কুরোদগমের প্রকারভেদ করতে পারবে</a:t>
            </a:r>
            <a:r>
              <a:rPr lang="en-US" sz="32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;</a:t>
            </a:r>
            <a:endParaRPr lang="bn-IN" sz="32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IN" sz="28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bn-IN" sz="32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b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ছোলা</a:t>
            </a:r>
            <a:r>
              <a:rPr lang="en-US" sz="32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বীজের অঙ্কুরোদগম </a:t>
            </a:r>
            <a:r>
              <a:rPr lang="en-US" sz="3200" b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প্রক্রিয়া</a:t>
            </a:r>
            <a:r>
              <a:rPr lang="en-US" sz="32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ব্যাখ্যা করতে</a:t>
            </a:r>
            <a:r>
              <a:rPr lang="en-US" sz="32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পারবে ।</a:t>
            </a:r>
          </a:p>
        </p:txBody>
      </p:sp>
    </p:spTree>
    <p:extLst>
      <p:ext uri="{BB962C8B-B14F-4D97-AF65-F5344CB8AC3E}">
        <p14:creationId xmlns:p14="http://schemas.microsoft.com/office/powerpoint/2010/main" val="3697538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895600" y="152400"/>
            <a:ext cx="342900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200" b="1" dirty="0">
                <a:latin typeface="NikoshBAN" pitchFamily="2" charset="0"/>
                <a:cs typeface="NikoshBAN" pitchFamily="2" charset="0"/>
              </a:rPr>
              <a:t>ছোলা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জীবের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b="1" dirty="0">
                <a:latin typeface="NikoshBAN" pitchFamily="2" charset="0"/>
                <a:cs typeface="NikoshBAN" pitchFamily="2" charset="0"/>
              </a:rPr>
              <a:t>গঠন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838200"/>
            <a:ext cx="3573960" cy="357396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8313" y="2057400"/>
            <a:ext cx="911087" cy="83820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5" name="Rectangle 14"/>
          <p:cNvSpPr/>
          <p:nvPr/>
        </p:nvSpPr>
        <p:spPr>
          <a:xfrm>
            <a:off x="7397360" y="533400"/>
            <a:ext cx="1422184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ডিম্বক রন্ধ্র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1183084"/>
            <a:ext cx="3282560" cy="2643188"/>
          </a:xfrm>
          <a:prstGeom prst="rect">
            <a:avLst/>
          </a:prstGeom>
        </p:spPr>
      </p:pic>
      <p:cxnSp>
        <p:nvCxnSpPr>
          <p:cNvPr id="17" name="Straight Arrow Connector 16"/>
          <p:cNvCxnSpPr/>
          <p:nvPr/>
        </p:nvCxnSpPr>
        <p:spPr>
          <a:xfrm flipH="1">
            <a:off x="6069341" y="936778"/>
            <a:ext cx="1596065" cy="83963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8157" y="4806013"/>
            <a:ext cx="1362265" cy="156231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853330"/>
            <a:ext cx="1314634" cy="1448002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2932077" y="4422340"/>
            <a:ext cx="1093569" cy="646331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ভ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্রূ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ণ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মূল</a:t>
            </a:r>
            <a:endParaRPr lang="bn-BD" sz="36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H="1">
            <a:off x="2453499" y="4806013"/>
            <a:ext cx="442101" cy="13347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2" name="Picture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3134" y="4183834"/>
            <a:ext cx="3391412" cy="198557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4236872" y="5068671"/>
            <a:ext cx="122180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বীজপত্র্র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734637" y="4160730"/>
            <a:ext cx="1128835" cy="58477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lvl="0"/>
            <a:r>
              <a:rPr lang="bn-BD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ভ্রুণ</a:t>
            </a:r>
            <a:r>
              <a:rPr lang="bn-IN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কা</a:t>
            </a:r>
            <a:r>
              <a:rPr lang="en-US" sz="32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ণ্ড</a:t>
            </a:r>
            <a:endParaRPr lang="bn-BD" sz="32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flipH="1">
            <a:off x="5892445" y="4514869"/>
            <a:ext cx="842192" cy="16480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6547041" y="5877016"/>
            <a:ext cx="1233030" cy="58477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ভ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্রূ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ণ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মূল</a:t>
            </a:r>
            <a:endParaRPr lang="bn-BD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flipH="1" flipV="1">
            <a:off x="5892445" y="5909930"/>
            <a:ext cx="654596" cy="3212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1556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11111E-6 L 0.2335 -0.1254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67" y="-627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0" grpId="0" animBg="1"/>
      <p:bldP spid="23" grpId="0"/>
      <p:bldP spid="24" grpId="0" animBg="1"/>
      <p:bldP spid="2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219200"/>
            <a:ext cx="5371932" cy="3752088"/>
          </a:xfrm>
          <a:prstGeom prst="rect">
            <a:avLst/>
          </a:prstGeom>
        </p:spPr>
      </p:pic>
      <p:cxnSp>
        <p:nvCxnSpPr>
          <p:cNvPr id="3" name="Straight Arrow Connector 2"/>
          <p:cNvCxnSpPr/>
          <p:nvPr/>
        </p:nvCxnSpPr>
        <p:spPr>
          <a:xfrm>
            <a:off x="6019800" y="2895600"/>
            <a:ext cx="9906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>
          <a:xfrm>
            <a:off x="6019800" y="3581400"/>
            <a:ext cx="9906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010400" y="2674635"/>
            <a:ext cx="1828800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বীজপত্রাধিকা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ণ্ড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10400" y="3319790"/>
            <a:ext cx="1828800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বীজপত্রাবক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াণ্ড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37882" y="4197057"/>
            <a:ext cx="1828800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ভ্র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ূ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ণমূল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5867400" y="4458667"/>
            <a:ext cx="11430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100984" y="491037"/>
            <a:ext cx="601980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ভ্রুণকান্ডের নিচের অংশ হলো বীজপত্রাধিকা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ণ্ড</a:t>
            </a:r>
            <a:r>
              <a:rPr lang="bn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32545" y="5653034"/>
            <a:ext cx="5026305" cy="5232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ভ্র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ূ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ণমূলের উপরের অংশ হলো বীজপত্রাবকা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ণ্ড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5572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646" y="4961035"/>
            <a:ext cx="4038600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মৃদ</a:t>
            </a:r>
            <a:r>
              <a:rPr lang="bn-IN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ভেদী</a:t>
            </a:r>
            <a:r>
              <a:rPr lang="bn-BD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অঙ্কুরোদগম</a:t>
            </a:r>
            <a:endParaRPr lang="en-US" sz="36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28800" y="381000"/>
            <a:ext cx="48006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n w="0"/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ছবিতে কী কী </a:t>
            </a:r>
            <a:r>
              <a:rPr lang="bn-BD" sz="3200" dirty="0">
                <a:ln w="0"/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অঙ্কুরোদগ</a:t>
            </a:r>
            <a:r>
              <a:rPr lang="bn-IN" sz="3200" dirty="0">
                <a:ln w="0"/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 </a:t>
            </a:r>
            <a:r>
              <a:rPr lang="en-US" sz="32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দেখছ</a:t>
            </a:r>
            <a:r>
              <a:rPr lang="en-US" sz="32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r>
              <a:rPr lang="bn-IN" sz="32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505" y="1346775"/>
            <a:ext cx="4325573" cy="334842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24" y="1346775"/>
            <a:ext cx="4047132" cy="334842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638800" y="4961035"/>
            <a:ext cx="3251278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মৃদগত অঙ্কুরোদগম</a:t>
            </a:r>
            <a:endParaRPr lang="en-US" sz="36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5041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/>
          <p:nvPr/>
        </p:nvGrpSpPr>
        <p:grpSpPr>
          <a:xfrm>
            <a:off x="1447800" y="228600"/>
            <a:ext cx="6096000" cy="685800"/>
            <a:chOff x="0" y="2827600"/>
            <a:chExt cx="6096000" cy="1157401"/>
          </a:xfrm>
          <a:scene3d>
            <a:camera prst="orthographicFront"/>
            <a:lightRig rig="flat" dir="t"/>
          </a:scene3d>
        </p:grpSpPr>
        <p:sp>
          <p:nvSpPr>
            <p:cNvPr id="3" name="Rounded Rectangle 2"/>
            <p:cNvSpPr/>
            <p:nvPr/>
          </p:nvSpPr>
          <p:spPr>
            <a:xfrm>
              <a:off x="0" y="2827600"/>
              <a:ext cx="6096000" cy="1157399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en-US" sz="32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000" b="1" dirty="0" err="1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দলগত</a:t>
              </a:r>
              <a:r>
                <a:rPr lang="en-US" sz="4000" b="1" dirty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000" b="1" dirty="0" err="1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কাজ</a:t>
              </a:r>
              <a:r>
                <a:rPr lang="en-US" sz="4000" b="1" dirty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     </a:t>
              </a:r>
              <a:r>
                <a:rPr lang="en-US" sz="4000" b="1" dirty="0" err="1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সময়</a:t>
              </a:r>
              <a:r>
                <a:rPr lang="en-US" sz="4000" b="1" dirty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: </a:t>
              </a:r>
              <a:r>
                <a:rPr lang="bn-IN" sz="4000" b="1" dirty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৮</a:t>
              </a:r>
              <a:r>
                <a:rPr lang="en-US" sz="4000" b="1" dirty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000" b="1" dirty="0" err="1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মি</a:t>
              </a:r>
              <a:r>
                <a:rPr lang="en-US" sz="4000" b="1" dirty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.</a:t>
              </a:r>
              <a:endParaRPr lang="en-US" sz="4000" b="1" dirty="0">
                <a:solidFill>
                  <a:srgbClr val="FF0000"/>
                </a:solidFill>
              </a:endParaRPr>
            </a:p>
          </p:txBody>
        </p:sp>
        <p:sp>
          <p:nvSpPr>
            <p:cNvPr id="4" name="Rounded Rectangle 8"/>
            <p:cNvSpPr/>
            <p:nvPr/>
          </p:nvSpPr>
          <p:spPr>
            <a:xfrm>
              <a:off x="59399" y="2886999"/>
              <a:ext cx="5977202" cy="1098002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121920" tIns="121920" rIns="121920" bIns="121920" numCol="1" spcCol="1270" anchor="ctr" anchorCtr="0">
              <a:noAutofit/>
            </a:bodyPr>
            <a:lstStyle/>
            <a:p>
              <a:pPr lvl="0" algn="l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200" kern="12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342900" y="5060255"/>
            <a:ext cx="8305800" cy="107721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2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চিত্র ১</a:t>
            </a:r>
            <a:r>
              <a:rPr lang="en-US" sz="32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নং</a:t>
            </a:r>
            <a:r>
              <a:rPr lang="bn-IN" sz="32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en-US" sz="32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২নং চিত্রের অবস্থা প্রাপ্ত হবে কি? উভয় ক্ষেত্রে অঙ্কুরোদগমের জন্য প্রয়োজনীয় উপাদানগুলো</a:t>
            </a:r>
            <a:r>
              <a:rPr lang="en-US" sz="32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কী হতে পারে ।  </a:t>
            </a:r>
            <a:endParaRPr lang="en-US" sz="32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4662" y="1248909"/>
            <a:ext cx="4517076" cy="301552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051" y="1590143"/>
            <a:ext cx="3282560" cy="264318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715000" y="4264430"/>
            <a:ext cx="1676400" cy="58477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চিত্র 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09131" y="4264430"/>
            <a:ext cx="1676400" cy="58477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চিত্র ১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2797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52400" y="228600"/>
            <a:ext cx="8762999" cy="14478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sz="5400" b="1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dirty="0" err="1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4277380"/>
            <a:ext cx="7162800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en-US" sz="2800" b="1" dirty="0" smtClean="0">
                <a:ln w="11430"/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4. </a:t>
            </a:r>
            <a:r>
              <a:rPr lang="bn-BD" sz="2800" b="1" dirty="0" smtClean="0">
                <a:ln w="11430"/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মৃদভেদী </a:t>
            </a:r>
            <a:r>
              <a:rPr lang="bn-BD" sz="2800" b="1" dirty="0">
                <a:ln w="11430"/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অঙ্কুরোদগমের একটি উদাহরণ দাও 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981200"/>
            <a:ext cx="7162800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en-US" sz="2800" b="1" spc="150" dirty="0" smtClean="0">
                <a:ln w="11430"/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1. </a:t>
            </a:r>
            <a:r>
              <a:rPr lang="bn-BD" sz="2800" b="1" spc="150" dirty="0" smtClean="0">
                <a:ln w="11430"/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অঙ্কুরোদগম </a:t>
            </a:r>
            <a:r>
              <a:rPr lang="bn-BD" sz="2800" b="1" spc="150" dirty="0">
                <a:ln w="11430"/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কাকে বলে 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2743200"/>
            <a:ext cx="7162800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>
                <a:ln w="11430"/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2. </a:t>
            </a:r>
            <a:r>
              <a:rPr lang="bn-BD" sz="2800" b="1" dirty="0" smtClean="0">
                <a:ln w="11430"/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অঙ্কুরোদগম </a:t>
            </a:r>
            <a:r>
              <a:rPr lang="bn-BD" sz="2800" b="1" dirty="0">
                <a:ln w="11430"/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কয় প্রকার ও </a:t>
            </a:r>
            <a:r>
              <a:rPr lang="bn-IN" sz="2800" b="1" dirty="0">
                <a:ln w="11430"/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bn-BD" sz="2800" b="1" dirty="0">
                <a:ln w="11430"/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b="1" dirty="0">
                <a:ln w="11430"/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bn-BD" sz="2800" b="1" dirty="0">
                <a:ln w="11430"/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515380"/>
            <a:ext cx="7162800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en-US" sz="2800" b="1" dirty="0" smtClean="0">
                <a:ln w="11430"/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3. </a:t>
            </a:r>
            <a:r>
              <a:rPr lang="bn-BD" sz="2800" b="1" dirty="0" smtClean="0">
                <a:ln w="11430"/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ছোলাবীজে </a:t>
            </a:r>
            <a:r>
              <a:rPr lang="bn-BD" sz="2800" b="1" dirty="0">
                <a:ln w="11430"/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কোন ধরণের অঙ্কুরোদগম হয়</a:t>
            </a:r>
            <a:r>
              <a:rPr lang="bn-BD" sz="2800" b="1" dirty="0" smtClean="0">
                <a:ln w="11430"/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bn-BD" sz="2800" b="1" dirty="0">
              <a:ln w="11430"/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403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/>
          <p:nvPr/>
        </p:nvGrpSpPr>
        <p:grpSpPr>
          <a:xfrm>
            <a:off x="1066800" y="265798"/>
            <a:ext cx="7315200" cy="762000"/>
            <a:chOff x="0" y="2827600"/>
            <a:chExt cx="6096000" cy="1216800"/>
          </a:xfrm>
          <a:scene3d>
            <a:camera prst="orthographicFront"/>
            <a:lightRig rig="flat" dir="t"/>
          </a:scene3d>
        </p:grpSpPr>
        <p:sp>
          <p:nvSpPr>
            <p:cNvPr id="3" name="Rounded Rectangle 2"/>
            <p:cNvSpPr/>
            <p:nvPr/>
          </p:nvSpPr>
          <p:spPr>
            <a:xfrm>
              <a:off x="0" y="2827600"/>
              <a:ext cx="6096000" cy="1216800"/>
            </a:xfrm>
            <a:prstGeom prst="round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en-US" sz="4400" b="1" dirty="0">
                  <a:solidFill>
                    <a:srgbClr val="00B0F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400" b="1" dirty="0" err="1">
                  <a:solidFill>
                    <a:srgbClr val="00B0F0"/>
                  </a:solidFill>
                  <a:latin typeface="NikoshBAN" pitchFamily="2" charset="0"/>
                  <a:cs typeface="NikoshBAN" pitchFamily="2" charset="0"/>
                </a:rPr>
                <a:t>বাড়ির</a:t>
              </a:r>
              <a:r>
                <a:rPr lang="en-US" sz="4400" b="1" dirty="0">
                  <a:solidFill>
                    <a:srgbClr val="00B0F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400" b="1" dirty="0" err="1">
                  <a:solidFill>
                    <a:srgbClr val="00B0F0"/>
                  </a:solidFill>
                  <a:latin typeface="NikoshBAN" pitchFamily="2" charset="0"/>
                  <a:cs typeface="NikoshBAN" pitchFamily="2" charset="0"/>
                </a:rPr>
                <a:t>কাজ</a:t>
              </a:r>
              <a:endParaRPr lang="en-US" sz="4400" b="1" dirty="0">
                <a:solidFill>
                  <a:srgbClr val="00B0F0"/>
                </a:solidFill>
              </a:endParaRPr>
            </a:p>
          </p:txBody>
        </p:sp>
        <p:sp>
          <p:nvSpPr>
            <p:cNvPr id="4" name="Rounded Rectangle 8"/>
            <p:cNvSpPr/>
            <p:nvPr/>
          </p:nvSpPr>
          <p:spPr>
            <a:xfrm>
              <a:off x="59399" y="2886999"/>
              <a:ext cx="5977202" cy="1098002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spcFirstLastPara="0" vert="horz" wrap="square" lIns="121920" tIns="121920" rIns="121920" bIns="121920" numCol="1" spcCol="1270" anchor="ctr" anchorCtr="0">
              <a:noAutofit/>
            </a:bodyPr>
            <a:lstStyle/>
            <a:p>
              <a:pPr lvl="0" algn="l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200" kern="12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228600" y="2895600"/>
            <a:ext cx="8610600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b="1" dirty="0">
                <a:ln w="11430"/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মৃদগত ও মৃদভেদী অঙ্কুরোদগম হয় এ</a:t>
            </a:r>
            <a:r>
              <a:rPr lang="en-US" sz="3600" b="1" dirty="0" err="1">
                <a:ln w="11430"/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রূ</a:t>
            </a:r>
            <a:r>
              <a:rPr lang="bn-BD" sz="3600" b="1" dirty="0">
                <a:ln w="11430"/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 কয়েকটি পরিচিত উদ্ভিদের নামের তালিকা লিখে </a:t>
            </a:r>
            <a:r>
              <a:rPr lang="bn-IN" sz="3600" b="1" dirty="0">
                <a:ln w="11430"/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আনবে।</a:t>
            </a:r>
            <a:endParaRPr lang="en-US" sz="36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620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447800"/>
            <a:ext cx="7315200" cy="452094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914400" y="2590800"/>
            <a:ext cx="7315200" cy="3154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199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99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476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</TotalTime>
  <Words>224</Words>
  <Application>Microsoft Office PowerPoint</Application>
  <PresentationFormat>On-screen Show (4:3)</PresentationFormat>
  <Paragraphs>46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Hashim Hasan</dc:creator>
  <cp:lastModifiedBy>Windows User</cp:lastModifiedBy>
  <cp:revision>23</cp:revision>
  <dcterms:created xsi:type="dcterms:W3CDTF">2006-08-16T00:00:00Z</dcterms:created>
  <dcterms:modified xsi:type="dcterms:W3CDTF">2019-10-18T15:22:17Z</dcterms:modified>
</cp:coreProperties>
</file>