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5"/>
  </p:notesMasterIdLst>
  <p:sldIdLst>
    <p:sldId id="256" r:id="rId2"/>
    <p:sldId id="270" r:id="rId3"/>
    <p:sldId id="258" r:id="rId4"/>
    <p:sldId id="260" r:id="rId5"/>
    <p:sldId id="268" r:id="rId6"/>
    <p:sldId id="271" r:id="rId7"/>
    <p:sldId id="261" r:id="rId8"/>
    <p:sldId id="262" r:id="rId9"/>
    <p:sldId id="263" r:id="rId10"/>
    <p:sldId id="269"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660"/>
  </p:normalViewPr>
  <p:slideViewPr>
    <p:cSldViewPr>
      <p:cViewPr varScale="1">
        <p:scale>
          <a:sx n="70" d="100"/>
          <a:sy n="70" d="100"/>
        </p:scale>
        <p:origin x="138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43DBF4-C7EB-4236-8F5F-5B284D3224CB}" type="datetimeFigureOut">
              <a:rPr lang="en-US" smtClean="0"/>
              <a:pPr/>
              <a:t>10/18/2019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E4C8B1-26E8-4683-BE72-E62F1ED318DD}" type="slidenum">
              <a:rPr lang="en-US" smtClean="0"/>
              <a:pPr/>
              <a:t>‹#›</a:t>
            </a:fld>
            <a:endParaRPr lang="en-US"/>
          </a:p>
        </p:txBody>
      </p:sp>
    </p:spTree>
    <p:extLst>
      <p:ext uri="{BB962C8B-B14F-4D97-AF65-F5344CB8AC3E}">
        <p14:creationId xmlns:p14="http://schemas.microsoft.com/office/powerpoint/2010/main" val="749681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321DA30-F77F-472D-AB36-F8B7A8EBB8A6}" type="slidenum">
              <a:rPr lang="en-US" smtClean="0"/>
              <a:pPr/>
              <a:t>‹#›</a:t>
            </a:fld>
            <a:endParaRPr lang="en-US"/>
          </a:p>
        </p:txBody>
      </p:sp>
    </p:spTree>
  </p:cSld>
  <p:clrMapOvr>
    <a:masterClrMapping/>
  </p:clrMapOvr>
  <p:transition spd="slow" advTm="189000">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9ECDA73-EA9D-4F3F-901F-616D67812286}" type="datetimeFigureOut">
              <a:rPr lang="en-US" smtClean="0"/>
              <a:pPr/>
              <a:t>10/18/2019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321DA30-F77F-472D-AB36-F8B7A8EBB8A6}"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transition spd="slow" advTm="189000">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9ECDA73-EA9D-4F3F-901F-616D67812286}" type="datetimeFigureOut">
              <a:rPr lang="en-US" smtClean="0"/>
              <a:pPr/>
              <a:t>10/18/2019</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321DA30-F77F-472D-AB36-F8B7A8EBB8A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spd="slow" advTm="189000">
    <p:push dir="u"/>
  </p:transition>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mailto:&#2453;&#2480;&#2494;-&#2479;&#2503;&#2478;&#2472;-Z26a1$a1r18a1@gmail.com" TargetMode="External"/><Relationship Id="rId1" Type="http://schemas.openxmlformats.org/officeDocument/2006/relationships/slideLayout" Target="../slideLayouts/slideLayout1.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0251"/>
            <a:ext cx="9067800" cy="917638"/>
          </a:xfrm>
          <a:solidFill>
            <a:schemeClr val="bg2"/>
          </a:solidFill>
        </p:spPr>
        <p:txBody>
          <a:bodyPr>
            <a:normAutofit/>
          </a:bodyPr>
          <a:lstStyle/>
          <a:p>
            <a:pPr algn="ctr"/>
            <a:r>
              <a:rPr lang="bn-IN" sz="4000" dirty="0" smtClean="0"/>
              <a:t>সুপ্রিয় শিক্ষার্থীবৃন্দ সবাইকে শুভেচ্ছা</a:t>
            </a:r>
            <a:endParaRPr lang="en-US" sz="4000" dirty="0"/>
          </a:p>
        </p:txBody>
      </p:sp>
      <p:sp>
        <p:nvSpPr>
          <p:cNvPr id="3" name="Subtitle 2"/>
          <p:cNvSpPr>
            <a:spLocks noGrp="1"/>
          </p:cNvSpPr>
          <p:nvPr>
            <p:ph type="subTitle" idx="1"/>
          </p:nvPr>
        </p:nvSpPr>
        <p:spPr/>
        <p:txBody>
          <a:bodyPr/>
          <a:lstStyle/>
          <a:p>
            <a:endParaRPr lang="en-US"/>
          </a:p>
        </p:txBody>
      </p:sp>
      <p:pic>
        <p:nvPicPr>
          <p:cNvPr id="1026" name="Picture 2" descr="C:\Users\HP\Pictures\u82872_461343_257613.jpg"/>
          <p:cNvPicPr>
            <a:picLocks noChangeAspect="1" noChangeArrowheads="1"/>
          </p:cNvPicPr>
          <p:nvPr/>
        </p:nvPicPr>
        <p:blipFill>
          <a:blip r:embed="rId2"/>
          <a:srcRect/>
          <a:stretch>
            <a:fillRect/>
          </a:stretch>
        </p:blipFill>
        <p:spPr bwMode="auto">
          <a:xfrm>
            <a:off x="0" y="1600200"/>
            <a:ext cx="9144000" cy="5257800"/>
          </a:xfrm>
          <a:prstGeom prst="rect">
            <a:avLst/>
          </a:prstGeom>
          <a:noFill/>
        </p:spPr>
      </p:pic>
      <p:pic>
        <p:nvPicPr>
          <p:cNvPr id="5" name="Picture 2" descr="C:\Users\HP\Pictures\index.png"/>
          <p:cNvPicPr>
            <a:picLocks noChangeAspect="1" noChangeArrowheads="1"/>
          </p:cNvPicPr>
          <p:nvPr/>
        </p:nvPicPr>
        <p:blipFill>
          <a:blip r:embed="rId3"/>
          <a:srcRect/>
          <a:stretch>
            <a:fillRect/>
          </a:stretch>
        </p:blipFill>
        <p:spPr bwMode="auto">
          <a:xfrm>
            <a:off x="0" y="1066800"/>
            <a:ext cx="9144000" cy="5752289"/>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Tm="0">
        <p15:prstTrans prst="curtains"/>
      </p:transition>
    </mc:Choice>
    <mc:Fallback xmlns="">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57499" y="910493"/>
            <a:ext cx="3352800" cy="646331"/>
          </a:xfrm>
          <a:prstGeom prst="rect">
            <a:avLst/>
          </a:prstGeom>
          <a:noFill/>
        </p:spPr>
        <p:txBody>
          <a:bodyPr wrap="square" rtlCol="0">
            <a:spAutoFit/>
          </a:bodyPr>
          <a:lstStyle/>
          <a:p>
            <a:pPr algn="ctr"/>
            <a:r>
              <a:rPr lang="bn-IN" sz="3600" dirty="0" smtClean="0"/>
              <a:t>দলগত কাজ</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1829" y="1799883"/>
            <a:ext cx="4484141" cy="2286000"/>
          </a:xfrm>
          <a:prstGeom prst="rect">
            <a:avLst/>
          </a:prstGeom>
        </p:spPr>
      </p:pic>
      <p:sp>
        <p:nvSpPr>
          <p:cNvPr id="9" name="TextBox 8"/>
          <p:cNvSpPr txBox="1"/>
          <p:nvPr/>
        </p:nvSpPr>
        <p:spPr>
          <a:xfrm>
            <a:off x="609600" y="4572000"/>
            <a:ext cx="7848600" cy="1200329"/>
          </a:xfrm>
          <a:prstGeom prst="rect">
            <a:avLst/>
          </a:prstGeom>
          <a:noFill/>
        </p:spPr>
        <p:txBody>
          <a:bodyPr wrap="square" rtlCol="0">
            <a:spAutoFit/>
          </a:bodyPr>
          <a:lstStyle/>
          <a:p>
            <a:pPr algn="ctr"/>
            <a:r>
              <a:rPr lang="bn-IN" sz="3600" dirty="0" smtClean="0"/>
              <a:t>পাসওয়ার্ডের গোপনীয়তার  কৌশলগুলো খাতায় লিখ ।</a:t>
            </a:r>
            <a:endParaRPr lang="en-US" dirty="0"/>
          </a:p>
        </p:txBody>
      </p:sp>
    </p:spTree>
  </p:cSld>
  <p:clrMapOvr>
    <a:masterClrMapping/>
  </p:clrMapOvr>
  <p:transition spd="slow" advTm="0">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914400"/>
            <a:ext cx="3352800" cy="533400"/>
          </a:xfrm>
        </p:spPr>
        <p:txBody>
          <a:bodyPr>
            <a:normAutofit fontScale="90000"/>
          </a:bodyPr>
          <a:lstStyle/>
          <a:p>
            <a:pPr algn="ctr"/>
            <a:r>
              <a:rPr lang="bn-IN" sz="4000" dirty="0" smtClean="0"/>
              <a:t>মূল্যায়ন</a:t>
            </a:r>
            <a:endParaRPr lang="en-US" dirty="0"/>
          </a:p>
        </p:txBody>
      </p:sp>
      <p:sp>
        <p:nvSpPr>
          <p:cNvPr id="3" name="Subtitle 2"/>
          <p:cNvSpPr>
            <a:spLocks noGrp="1"/>
          </p:cNvSpPr>
          <p:nvPr>
            <p:ph type="subTitle" idx="1"/>
          </p:nvPr>
        </p:nvSpPr>
        <p:spPr>
          <a:xfrm>
            <a:off x="0" y="1676400"/>
            <a:ext cx="9144000" cy="5562600"/>
          </a:xfrm>
          <a:solidFill>
            <a:schemeClr val="bg2"/>
          </a:solidFill>
        </p:spPr>
        <p:txBody>
          <a:bodyPr>
            <a:normAutofit lnSpcReduction="10000"/>
          </a:bodyPr>
          <a:lstStyle/>
          <a:p>
            <a:pPr algn="ctr"/>
            <a:r>
              <a:rPr lang="bn-IN" sz="3200" dirty="0" smtClean="0">
                <a:solidFill>
                  <a:schemeClr val="tx1"/>
                </a:solidFill>
              </a:rPr>
              <a:t>১।ছদ্ম নাম কী? (ক) নিজের পরিচয় দেয়া (খ) নিজের পরিচয় গোপন করা</a:t>
            </a:r>
          </a:p>
          <a:p>
            <a:pPr algn="ctr"/>
            <a:r>
              <a:rPr lang="bn-IN" sz="3200" dirty="0" smtClean="0">
                <a:solidFill>
                  <a:schemeClr val="tx1"/>
                </a:solidFill>
              </a:rPr>
              <a:t>(গ) পরিচিতি লাভ করা (ঘ) ব্যাক্তিত্ব প্রকাশ করা </a:t>
            </a:r>
          </a:p>
          <a:p>
            <a:pPr algn="ctr"/>
            <a:r>
              <a:rPr lang="bn-IN" sz="3200" dirty="0" smtClean="0">
                <a:solidFill>
                  <a:schemeClr val="tx1"/>
                </a:solidFill>
              </a:rPr>
              <a:t>উত্তর-খ</a:t>
            </a:r>
          </a:p>
          <a:p>
            <a:pPr algn="ctr"/>
            <a:r>
              <a:rPr lang="bn-IN" sz="3200" dirty="0" smtClean="0">
                <a:solidFill>
                  <a:schemeClr val="tx1"/>
                </a:solidFill>
              </a:rPr>
              <a:t>২।পাসওয়ার্ড কী? (ক) মিথ্যা বলা (খ) সত্য বলা (গ) হিসাব-নিকাশ  (ঘ) গোপন সংকেত উত্তর-ঘ </a:t>
            </a:r>
          </a:p>
          <a:p>
            <a:pPr algn="ctr"/>
            <a:r>
              <a:rPr lang="bn-IN" sz="3200" dirty="0" smtClean="0">
                <a:solidFill>
                  <a:schemeClr val="tx1"/>
                </a:solidFill>
              </a:rPr>
              <a:t>৩।তথ্য ও যোগাযোগ প্রযুক্তি আইন ২০০৬(সংশোধিত ২০০৯)হ্যাকিংয়ের জন্য কত </a:t>
            </a:r>
          </a:p>
          <a:p>
            <a:pPr algn="ctr"/>
            <a:r>
              <a:rPr lang="bn-IN" sz="3200" dirty="0" smtClean="0">
                <a:solidFill>
                  <a:schemeClr val="tx1"/>
                </a:solidFill>
              </a:rPr>
              <a:t>বছরের  কারাদন্ডের বিধান রয়েছে (ক) ২-৩ বছর ( খ)  ৩-৪ বছর  (গ)  ৪-৫ বছর (ঘ) ৩-৭ বছর</a:t>
            </a:r>
          </a:p>
          <a:p>
            <a:pPr algn="ctr"/>
            <a:r>
              <a:rPr lang="bn-IN" sz="3200" dirty="0" smtClean="0">
                <a:solidFill>
                  <a:schemeClr val="tx1"/>
                </a:solidFill>
              </a:rPr>
              <a:t>উত্তর-ঘ</a:t>
            </a:r>
            <a:endParaRPr lang="en-US" sz="3200" dirty="0">
              <a:solidFill>
                <a:schemeClr val="tx1"/>
              </a:solidFill>
            </a:endParaRPr>
          </a:p>
        </p:txBody>
      </p:sp>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circle(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circle(in)">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circle(in)">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circle(in)">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circle(in)">
                                      <p:cBhvr>
                                        <p:cTn id="37" dur="2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circle(in)">
                                      <p:cBhvr>
                                        <p:cTn id="42" dur="2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circle(in)">
                                      <p:cBhvr>
                                        <p:cTn id="4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838200"/>
            <a:ext cx="3048000" cy="762000"/>
          </a:xfrm>
        </p:spPr>
        <p:txBody>
          <a:bodyPr/>
          <a:lstStyle/>
          <a:p>
            <a:pPr algn="ctr"/>
            <a:r>
              <a:rPr lang="bn-IN" sz="3600" dirty="0" smtClean="0"/>
              <a:t>বাড়ির কাজ</a:t>
            </a:r>
            <a:endParaRPr lang="en-US" sz="2800" dirty="0"/>
          </a:p>
        </p:txBody>
      </p:sp>
      <p:sp>
        <p:nvSpPr>
          <p:cNvPr id="3" name="Subtitle 2"/>
          <p:cNvSpPr>
            <a:spLocks noGrp="1"/>
          </p:cNvSpPr>
          <p:nvPr>
            <p:ph type="subTitle" idx="1"/>
          </p:nvPr>
        </p:nvSpPr>
        <p:spPr>
          <a:xfrm>
            <a:off x="381000" y="5181600"/>
            <a:ext cx="8305800" cy="914400"/>
          </a:xfrm>
        </p:spPr>
        <p:txBody>
          <a:bodyPr>
            <a:normAutofit fontScale="70000" lnSpcReduction="20000"/>
          </a:bodyPr>
          <a:lstStyle/>
          <a:p>
            <a:pPr algn="ctr"/>
            <a:r>
              <a:rPr lang="bn-IN" sz="4600" dirty="0" smtClean="0">
                <a:solidFill>
                  <a:schemeClr val="tx1"/>
                </a:solidFill>
              </a:rPr>
              <a:t>অনলাইন ব্যাবহারকারীর হ্যাকিং থেকে পরিত্রানের উপায় লিখে আনবে।</a:t>
            </a:r>
            <a:r>
              <a:rPr lang="bn-IN" sz="3100" dirty="0" smtClean="0">
                <a:solidFill>
                  <a:schemeClr val="tx1"/>
                </a:solidFill>
              </a:rPr>
              <a:t> </a:t>
            </a:r>
            <a:endParaRPr lang="en-US" dirty="0">
              <a:solidFill>
                <a:schemeClr val="tx1"/>
              </a:solidFill>
            </a:endParaRPr>
          </a:p>
        </p:txBody>
      </p:sp>
      <p:pic>
        <p:nvPicPr>
          <p:cNvPr id="1026" name="Picture 2" descr="C:\Users\HP\Pictures\Institute_of_Statistical_Research_and_Training_(ISRT),_University_of_Dhaka.jpg"/>
          <p:cNvPicPr>
            <a:picLocks noChangeAspect="1" noChangeArrowheads="1"/>
          </p:cNvPicPr>
          <p:nvPr/>
        </p:nvPicPr>
        <p:blipFill>
          <a:blip r:embed="rId2"/>
          <a:srcRect/>
          <a:stretch>
            <a:fillRect/>
          </a:stretch>
        </p:blipFill>
        <p:spPr bwMode="auto">
          <a:xfrm>
            <a:off x="2362200" y="1981200"/>
            <a:ext cx="4343400" cy="2819400"/>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0">
        <p15:prstTrans prst="crush"/>
      </p:transition>
    </mc:Choice>
    <mc:Fallback xmlns="">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circle(in)">
                                      <p:cBhvr>
                                        <p:cTn id="1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695325"/>
            <a:ext cx="4343400" cy="876300"/>
          </a:xfrm>
          <a:solidFill>
            <a:schemeClr val="bg2"/>
          </a:solidFill>
        </p:spPr>
        <p:txBody>
          <a:bodyPr>
            <a:normAutofit/>
          </a:bodyPr>
          <a:lstStyle/>
          <a:p>
            <a:pPr algn="ctr"/>
            <a:r>
              <a:rPr lang="bn-IN" sz="3600" dirty="0" smtClean="0"/>
              <a:t>ধন্যবাদ </a:t>
            </a:r>
            <a:endParaRPr lang="en-US" sz="3600" dirty="0"/>
          </a:p>
        </p:txBody>
      </p:sp>
      <p:sp>
        <p:nvSpPr>
          <p:cNvPr id="3" name="Subtitle 2"/>
          <p:cNvSpPr>
            <a:spLocks noGrp="1"/>
          </p:cNvSpPr>
          <p:nvPr>
            <p:ph type="subTitle" idx="1"/>
          </p:nvPr>
        </p:nvSpPr>
        <p:spPr>
          <a:xfrm>
            <a:off x="0" y="4267200"/>
            <a:ext cx="9144000" cy="2971800"/>
          </a:xfrm>
          <a:solidFill>
            <a:schemeClr val="accent2">
              <a:lumMod val="40000"/>
              <a:lumOff val="60000"/>
            </a:schemeClr>
          </a:solidFill>
        </p:spPr>
        <p:txBody>
          <a:bodyPr/>
          <a:lstStyle/>
          <a:p>
            <a:pPr algn="ctr"/>
            <a:r>
              <a:rPr lang="bn-IN" sz="3600" dirty="0" smtClean="0">
                <a:solidFill>
                  <a:schemeClr val="tx1"/>
                </a:solidFill>
              </a:rPr>
              <a:t>সবাই ভালো থেকো আগামী ক্লাসে আবার দেখা হবে</a:t>
            </a:r>
            <a:r>
              <a:rPr lang="en-US" sz="3600" dirty="0" smtClean="0">
                <a:solidFill>
                  <a:schemeClr val="tx1"/>
                </a:solidFill>
              </a:rPr>
              <a:t> </a:t>
            </a:r>
            <a:r>
              <a:rPr lang="en-US" sz="2800" dirty="0" smtClean="0">
                <a:solidFill>
                  <a:schemeClr val="tx1"/>
                </a:solidFill>
              </a:rPr>
              <a:t>।</a:t>
            </a:r>
            <a:endParaRPr lang="en-US" dirty="0">
              <a:solidFill>
                <a:schemeClr val="tx1"/>
              </a:solidFill>
            </a:endParaRPr>
          </a:p>
        </p:txBody>
      </p:sp>
      <p:pic>
        <p:nvPicPr>
          <p:cNvPr id="1026" name="Picture 2" descr="C:\Users\HP\Pictures\Shapla.jpg"/>
          <p:cNvPicPr>
            <a:picLocks noChangeAspect="1" noChangeArrowheads="1"/>
          </p:cNvPicPr>
          <p:nvPr/>
        </p:nvPicPr>
        <p:blipFill>
          <a:blip r:embed="rId2"/>
          <a:srcRect/>
          <a:stretch>
            <a:fillRect/>
          </a:stretch>
        </p:blipFill>
        <p:spPr bwMode="auto">
          <a:xfrm>
            <a:off x="0" y="2286000"/>
            <a:ext cx="9144000" cy="1600200"/>
          </a:xfrm>
          <a:prstGeom prst="rect">
            <a:avLst/>
          </a:prstGeom>
          <a:noFill/>
        </p:spPr>
      </p:pic>
      <p:pic>
        <p:nvPicPr>
          <p:cNvPr id="5" name="Picture 2" descr="C:\Users\HP\Pictures\index.png"/>
          <p:cNvPicPr>
            <a:picLocks noChangeAspect="1" noChangeArrowheads="1"/>
          </p:cNvPicPr>
          <p:nvPr/>
        </p:nvPicPr>
        <p:blipFill>
          <a:blip r:embed="rId3"/>
          <a:srcRect/>
          <a:stretch>
            <a:fillRect/>
          </a:stretch>
        </p:blipFill>
        <p:spPr bwMode="auto">
          <a:xfrm>
            <a:off x="0" y="1809750"/>
            <a:ext cx="9144000" cy="2552700"/>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0">
        <p15:prstTrans prst="fracture"/>
      </p:transition>
    </mc:Choice>
    <mc:Fallback xmlns="">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p:cNvSpPr/>
          <p:nvPr/>
        </p:nvSpPr>
        <p:spPr>
          <a:xfrm>
            <a:off x="701869" y="3650099"/>
            <a:ext cx="3103874" cy="2758202"/>
          </a:xfrm>
          <a:prstGeom prst="roundRect">
            <a:avLst/>
          </a:prstGeom>
          <a:ln>
            <a:noFill/>
          </a:ln>
        </p:spPr>
        <p:style>
          <a:lnRef idx="2">
            <a:schemeClr val="accent2"/>
          </a:lnRef>
          <a:fillRef idx="1">
            <a:schemeClr val="lt1"/>
          </a:fillRef>
          <a:effectRef idx="0">
            <a:schemeClr val="accent2"/>
          </a:effectRef>
          <a:fontRef idx="minor">
            <a:schemeClr val="dk1"/>
          </a:fontRef>
        </p:style>
        <p:txBody>
          <a:bodyPr wrap="square">
            <a:spAutoFit/>
          </a:bodyPr>
          <a:lstStyle/>
          <a:p>
            <a:pPr algn="ctr">
              <a:defRPr/>
            </a:pPr>
            <a:r>
              <a:rPr lang="bn-IN" sz="2400" b="1" dirty="0" smtClean="0">
                <a:ln w="0"/>
                <a:solidFill>
                  <a:schemeClr val="tx1"/>
                </a:solidFill>
                <a:latin typeface="NikoshBAN" panose="02000000000000000000" pitchFamily="2" charset="0"/>
                <a:cs typeface="NikoshBAN" panose="02000000000000000000" pitchFamily="2" charset="0"/>
              </a:rPr>
              <a:t>মোছাঃ শিউলী বেগম</a:t>
            </a:r>
            <a:r>
              <a:rPr lang="bn-BD" sz="3600" b="1" dirty="0">
                <a:ln w="0"/>
                <a:solidFill>
                  <a:schemeClr val="tx1"/>
                </a:solidFill>
                <a:latin typeface="NikoshBAN" panose="02000000000000000000" pitchFamily="2" charset="0"/>
                <a:cs typeface="NikoshBAN" panose="02000000000000000000" pitchFamily="2" charset="0"/>
              </a:rPr>
              <a:t/>
            </a:r>
            <a:br>
              <a:rPr lang="bn-BD" sz="3600" b="1" dirty="0">
                <a:ln w="0"/>
                <a:solidFill>
                  <a:schemeClr val="tx1"/>
                </a:solidFill>
                <a:latin typeface="NikoshBAN" panose="02000000000000000000" pitchFamily="2" charset="0"/>
                <a:cs typeface="NikoshBAN" panose="02000000000000000000" pitchFamily="2" charset="0"/>
              </a:rPr>
            </a:br>
            <a:r>
              <a:rPr lang="bn-BD" dirty="0">
                <a:ln w="0"/>
                <a:solidFill>
                  <a:schemeClr val="tx1"/>
                </a:solidFill>
                <a:latin typeface="NikoshBAN" panose="02000000000000000000" pitchFamily="2" charset="0"/>
                <a:cs typeface="NikoshBAN" panose="02000000000000000000" pitchFamily="2" charset="0"/>
              </a:rPr>
              <a:t>সহকারী শিক্ষক </a:t>
            </a:r>
            <a:r>
              <a:rPr lang="bn-BD" dirty="0" smtClean="0">
                <a:ln w="0"/>
                <a:solidFill>
                  <a:schemeClr val="tx1"/>
                </a:solidFill>
                <a:latin typeface="NikoshBAN" panose="02000000000000000000" pitchFamily="2" charset="0"/>
                <a:cs typeface="NikoshBAN" panose="02000000000000000000" pitchFamily="2" charset="0"/>
              </a:rPr>
              <a:t>(</a:t>
            </a:r>
            <a:r>
              <a:rPr lang="bn-IN" dirty="0" smtClean="0">
                <a:ln w="0"/>
                <a:solidFill>
                  <a:schemeClr val="tx1"/>
                </a:solidFill>
                <a:latin typeface="NikoshBAN" panose="02000000000000000000" pitchFamily="2" charset="0"/>
                <a:cs typeface="NikoshBAN" panose="02000000000000000000" pitchFamily="2" charset="0"/>
              </a:rPr>
              <a:t>আইসিটি</a:t>
            </a:r>
            <a:r>
              <a:rPr lang="bn-BD" dirty="0" smtClean="0">
                <a:ln w="0"/>
                <a:solidFill>
                  <a:schemeClr val="tx1"/>
                </a:solidFill>
                <a:latin typeface="NikoshBAN" panose="02000000000000000000" pitchFamily="2" charset="0"/>
                <a:cs typeface="NikoshBAN" panose="02000000000000000000" pitchFamily="2" charset="0"/>
              </a:rPr>
              <a:t>)</a:t>
            </a:r>
            <a:r>
              <a:rPr lang="bn-BD" b="1" dirty="0">
                <a:ln w="0"/>
                <a:solidFill>
                  <a:schemeClr val="tx1"/>
                </a:solidFill>
                <a:latin typeface="NikoshBAN" panose="02000000000000000000" pitchFamily="2" charset="0"/>
                <a:cs typeface="NikoshBAN" panose="02000000000000000000" pitchFamily="2" charset="0"/>
              </a:rPr>
              <a:t/>
            </a:r>
            <a:br>
              <a:rPr lang="bn-BD" b="1" dirty="0">
                <a:ln w="0"/>
                <a:solidFill>
                  <a:schemeClr val="tx1"/>
                </a:solidFill>
                <a:latin typeface="NikoshBAN" panose="02000000000000000000" pitchFamily="2" charset="0"/>
                <a:cs typeface="NikoshBAN" panose="02000000000000000000" pitchFamily="2" charset="0"/>
              </a:rPr>
            </a:br>
            <a:r>
              <a:rPr lang="bn-IN" b="1" dirty="0" smtClean="0">
                <a:ln w="0"/>
                <a:solidFill>
                  <a:schemeClr val="tx1"/>
                </a:solidFill>
                <a:latin typeface="NikoshBAN" panose="02000000000000000000" pitchFamily="2" charset="0"/>
                <a:cs typeface="NikoshBAN" panose="02000000000000000000" pitchFamily="2" charset="0"/>
              </a:rPr>
              <a:t>আরজিদেনীপুর শিয়ালকোট আলিম মাদ্রাসা</a:t>
            </a:r>
            <a:r>
              <a:rPr lang="bn-BD" dirty="0">
                <a:ln w="0"/>
                <a:solidFill>
                  <a:schemeClr val="tx1"/>
                </a:solidFill>
                <a:latin typeface="NikoshBAN" panose="02000000000000000000" pitchFamily="2" charset="0"/>
                <a:cs typeface="NikoshBAN" panose="02000000000000000000" pitchFamily="2" charset="0"/>
              </a:rPr>
              <a:t/>
            </a:r>
            <a:br>
              <a:rPr lang="bn-BD" dirty="0">
                <a:ln w="0"/>
                <a:solidFill>
                  <a:schemeClr val="tx1"/>
                </a:solidFill>
                <a:latin typeface="NikoshBAN" panose="02000000000000000000" pitchFamily="2" charset="0"/>
                <a:cs typeface="NikoshBAN" panose="02000000000000000000" pitchFamily="2" charset="0"/>
              </a:rPr>
            </a:br>
            <a:r>
              <a:rPr lang="bn-IN" dirty="0" smtClean="0">
                <a:ln w="0"/>
                <a:solidFill>
                  <a:schemeClr val="tx1"/>
                </a:solidFill>
                <a:latin typeface="NikoshBAN" panose="02000000000000000000" pitchFamily="2" charset="0"/>
                <a:cs typeface="NikoshBAN" panose="02000000000000000000" pitchFamily="2" charset="0"/>
              </a:rPr>
              <a:t>পার্বতীপুর,দিনাজপুর</a:t>
            </a:r>
            <a:r>
              <a:rPr lang="bn-BD" dirty="0" smtClean="0">
                <a:ln w="0"/>
                <a:solidFill>
                  <a:schemeClr val="tx1"/>
                </a:solidFill>
                <a:latin typeface="NikoshBAN" panose="02000000000000000000" pitchFamily="2" charset="0"/>
                <a:cs typeface="NikoshBAN" panose="02000000000000000000" pitchFamily="2" charset="0"/>
              </a:rPr>
              <a:t>।</a:t>
            </a:r>
            <a:r>
              <a:rPr lang="bn-BD" dirty="0">
                <a:ln w="0"/>
                <a:solidFill>
                  <a:schemeClr val="tx1"/>
                </a:solidFill>
                <a:latin typeface="NikoshBAN" panose="02000000000000000000" pitchFamily="2" charset="0"/>
                <a:cs typeface="NikoshBAN" panose="02000000000000000000" pitchFamily="2" charset="0"/>
              </a:rPr>
              <a:t/>
            </a:r>
            <a:br>
              <a:rPr lang="bn-BD" dirty="0">
                <a:ln w="0"/>
                <a:solidFill>
                  <a:schemeClr val="tx1"/>
                </a:solidFill>
                <a:latin typeface="NikoshBAN" panose="02000000000000000000" pitchFamily="2" charset="0"/>
                <a:cs typeface="NikoshBAN" panose="02000000000000000000" pitchFamily="2" charset="0"/>
              </a:rPr>
            </a:br>
            <a:r>
              <a:rPr lang="bn-IN" dirty="0" smtClean="0">
                <a:ln w="0"/>
                <a:solidFill>
                  <a:schemeClr val="tx1"/>
                </a:solidFill>
                <a:latin typeface="NikoshBAN" panose="02000000000000000000" pitchFamily="2" charset="0"/>
                <a:cs typeface="NikoshBAN" panose="02000000000000000000" pitchFamily="2" charset="0"/>
              </a:rPr>
              <a:t>ফোন নংঃ </a:t>
            </a:r>
            <a:r>
              <a:rPr lang="en-US" dirty="0" smtClean="0">
                <a:ln w="0"/>
                <a:solidFill>
                  <a:schemeClr val="tx1"/>
                </a:solidFill>
                <a:latin typeface="NikoshBAN" panose="02000000000000000000" pitchFamily="2" charset="0"/>
                <a:cs typeface="NikoshBAN" panose="02000000000000000000" pitchFamily="2" charset="0"/>
              </a:rPr>
              <a:t>01788093620</a:t>
            </a:r>
            <a:r>
              <a:rPr lang="bn-BD" dirty="0">
                <a:ln w="0"/>
                <a:solidFill>
                  <a:schemeClr val="tx1"/>
                </a:solidFill>
                <a:latin typeface="NikoshBAN" panose="02000000000000000000" pitchFamily="2" charset="0"/>
                <a:cs typeface="NikoshBAN" panose="02000000000000000000" pitchFamily="2" charset="0"/>
              </a:rPr>
              <a:t/>
            </a:r>
            <a:br>
              <a:rPr lang="bn-BD" dirty="0">
                <a:ln w="0"/>
                <a:solidFill>
                  <a:schemeClr val="tx1"/>
                </a:solidFill>
                <a:latin typeface="NikoshBAN" panose="02000000000000000000" pitchFamily="2" charset="0"/>
                <a:cs typeface="NikoshBAN" panose="02000000000000000000" pitchFamily="2" charset="0"/>
              </a:rPr>
            </a:br>
            <a:r>
              <a:rPr lang="bn-BD" dirty="0">
                <a:ln w="0"/>
                <a:solidFill>
                  <a:schemeClr val="tx1"/>
                </a:solidFill>
                <a:latin typeface="NikoshBAN" panose="02000000000000000000" pitchFamily="2" charset="0"/>
                <a:cs typeface="NikoshBAN" panose="02000000000000000000" pitchFamily="2" charset="0"/>
              </a:rPr>
              <a:t>ই-মেইলঃ </a:t>
            </a:r>
            <a:r>
              <a:rPr lang="en-US" sz="1400" dirty="0" smtClean="0">
                <a:ln w="0"/>
                <a:solidFill>
                  <a:schemeClr val="tx1"/>
                </a:solidFill>
                <a:latin typeface="Arial" panose="020B0604020202020204" pitchFamily="34" charset="0"/>
                <a:cs typeface="Arial" panose="020B0604020202020204" pitchFamily="34" charset="0"/>
              </a:rPr>
              <a:t>sheuli.1978.bd</a:t>
            </a:r>
            <a:r>
              <a:rPr lang="en-US" dirty="0" smtClean="0">
                <a:ln w="0"/>
                <a:solidFill>
                  <a:schemeClr val="tx1"/>
                </a:solidFill>
                <a:latin typeface="Arial" panose="020B0604020202020204" pitchFamily="34" charset="0"/>
                <a:cs typeface="Arial" panose="020B0604020202020204" pitchFamily="34" charset="0"/>
              </a:rPr>
              <a:t>@gmail.co</a:t>
            </a:r>
            <a:r>
              <a:rPr lang="en-US" sz="2400" dirty="0" smtClean="0">
                <a:ln w="0"/>
                <a:solidFill>
                  <a:schemeClr val="tx1"/>
                </a:solidFill>
                <a:latin typeface="Arial" panose="020B0604020202020204" pitchFamily="34" charset="0"/>
                <a:cs typeface="Arial" panose="020B0604020202020204" pitchFamily="34" charset="0"/>
              </a:rPr>
              <a:t>m</a:t>
            </a:r>
            <a:endParaRPr lang="en-US" sz="1600" dirty="0">
              <a:ln w="0"/>
              <a:solidFill>
                <a:schemeClr val="tx1"/>
              </a:solidFill>
              <a:latin typeface="Arial" panose="020B0604020202020204" pitchFamily="34" charset="0"/>
              <a:cs typeface="Arial" panose="020B0604020202020204" pitchFamily="34" charset="0"/>
            </a:endParaRPr>
          </a:p>
        </p:txBody>
      </p:sp>
      <p:sp>
        <p:nvSpPr>
          <p:cNvPr id="3" name="Rectangle 6"/>
          <p:cNvSpPr/>
          <p:nvPr/>
        </p:nvSpPr>
        <p:spPr>
          <a:xfrm>
            <a:off x="5418714" y="2209800"/>
            <a:ext cx="3191885" cy="2621994"/>
          </a:xfrm>
          <a:prstGeom prst="roundRect">
            <a:avLst/>
          </a:prstGeom>
          <a:ln>
            <a:noFill/>
          </a:ln>
        </p:spPr>
        <p:style>
          <a:lnRef idx="2">
            <a:schemeClr val="accent2"/>
          </a:lnRef>
          <a:fillRef idx="1">
            <a:schemeClr val="lt1"/>
          </a:fillRef>
          <a:effectRef idx="0">
            <a:schemeClr val="accent2"/>
          </a:effectRef>
          <a:fontRef idx="minor">
            <a:schemeClr val="dk1"/>
          </a:fontRef>
        </p:style>
        <p:txBody>
          <a:bodyPr wrap="square">
            <a:spAutoFit/>
          </a:bodyPr>
          <a:lstStyle/>
          <a:p>
            <a:pPr algn="ctr">
              <a:defRPr/>
            </a:pPr>
            <a:r>
              <a:rPr lang="bn-BD" sz="2800" dirty="0" smtClean="0">
                <a:solidFill>
                  <a:schemeClr val="tx1"/>
                </a:solidFill>
                <a:latin typeface="NikoshBAN" panose="02000000000000000000" pitchFamily="2" charset="0"/>
                <a:cs typeface="NikoshBAN" panose="02000000000000000000" pitchFamily="2" charset="0"/>
              </a:rPr>
              <a:t>শ্রেণীঃ </a:t>
            </a:r>
            <a:r>
              <a:rPr lang="bn-IN" sz="2800" dirty="0" smtClean="0">
                <a:solidFill>
                  <a:schemeClr val="tx1"/>
                </a:solidFill>
                <a:latin typeface="NikoshBAN" panose="02000000000000000000" pitchFamily="2" charset="0"/>
                <a:cs typeface="NikoshBAN" panose="02000000000000000000" pitchFamily="2" charset="0"/>
              </a:rPr>
              <a:t>অষ্টম</a:t>
            </a:r>
            <a:endParaRPr lang="en-US" sz="2000" dirty="0">
              <a:ln w="0"/>
              <a:solidFill>
                <a:schemeClr val="tx1"/>
              </a:solidFill>
              <a:effectLst>
                <a:reflection blurRad="6350" stA="53000" endA="300" endPos="35500" dir="5400000" sy="-90000" algn="bl" rotWithShape="0"/>
              </a:effectLst>
              <a:latin typeface="NikoshBAN" panose="02000000000000000000" pitchFamily="2" charset="0"/>
              <a:cs typeface="NikoshBAN" panose="02000000000000000000" pitchFamily="2" charset="0"/>
            </a:endParaRPr>
          </a:p>
          <a:p>
            <a:pPr algn="ctr">
              <a:defRPr/>
            </a:pPr>
            <a:r>
              <a:rPr lang="bn-BD" sz="2000" dirty="0">
                <a:solidFill>
                  <a:schemeClr val="tx1"/>
                </a:solidFill>
                <a:latin typeface="NikoshBAN" panose="02000000000000000000" pitchFamily="2" charset="0"/>
                <a:cs typeface="NikoshBAN" panose="02000000000000000000" pitchFamily="2" charset="0"/>
              </a:rPr>
              <a:t>বিষয়ঃ </a:t>
            </a:r>
            <a:r>
              <a:rPr lang="bn-IN" sz="2000" dirty="0" smtClean="0">
                <a:solidFill>
                  <a:schemeClr val="tx1"/>
                </a:solidFill>
                <a:latin typeface="NikoshBAN" panose="02000000000000000000" pitchFamily="2" charset="0"/>
                <a:cs typeface="NikoshBAN" panose="02000000000000000000" pitchFamily="2" charset="0"/>
              </a:rPr>
              <a:t>তথ্য ও যোগাযোগ প্রযুক্তি</a:t>
            </a:r>
            <a:endParaRPr lang="en-US" sz="2000" dirty="0">
              <a:solidFill>
                <a:schemeClr val="tx1"/>
              </a:solidFill>
              <a:latin typeface="NikoshBAN" panose="02000000000000000000" pitchFamily="2" charset="0"/>
              <a:cs typeface="NikoshBAN" panose="02000000000000000000" pitchFamily="2" charset="0"/>
            </a:endParaRPr>
          </a:p>
          <a:p>
            <a:pPr algn="ctr">
              <a:defRPr/>
            </a:pPr>
            <a:r>
              <a:rPr lang="bn-IN" sz="2000" dirty="0" smtClean="0">
                <a:solidFill>
                  <a:schemeClr val="tx1"/>
                </a:solidFill>
                <a:latin typeface="NikoshBAN" panose="02000000000000000000" pitchFamily="2" charset="0"/>
                <a:cs typeface="NikoshBAN" panose="02000000000000000000" pitchFamily="2" charset="0"/>
              </a:rPr>
              <a:t>আজকের</a:t>
            </a:r>
            <a:r>
              <a:rPr lang="en-US" sz="2000" dirty="0" smtClean="0">
                <a:solidFill>
                  <a:schemeClr val="tx1"/>
                </a:solidFill>
                <a:latin typeface="NikoshBAN" panose="02000000000000000000" pitchFamily="2" charset="0"/>
                <a:cs typeface="NikoshBAN" panose="02000000000000000000" pitchFamily="2" charset="0"/>
              </a:rPr>
              <a:t> </a:t>
            </a:r>
            <a:r>
              <a:rPr lang="bn-BD" sz="2000" dirty="0" smtClean="0">
                <a:solidFill>
                  <a:schemeClr val="tx1"/>
                </a:solidFill>
                <a:latin typeface="NikoshBAN" panose="02000000000000000000" pitchFamily="2" charset="0"/>
                <a:cs typeface="NikoshBAN" panose="02000000000000000000" pitchFamily="2" charset="0"/>
              </a:rPr>
              <a:t>পাঠঃ</a:t>
            </a:r>
            <a:r>
              <a:rPr lang="bn-IN" sz="2000" dirty="0" smtClean="0">
                <a:solidFill>
                  <a:schemeClr val="tx1"/>
                </a:solidFill>
                <a:latin typeface="NikoshBAN" panose="02000000000000000000" pitchFamily="2" charset="0"/>
                <a:cs typeface="NikoshBAN" panose="02000000000000000000" pitchFamily="2" charset="0"/>
              </a:rPr>
              <a:t> অনলাইন পরিচয় ও তার নিরাপত্তা </a:t>
            </a:r>
            <a:endParaRPr lang="en-US" sz="2000" dirty="0" smtClean="0">
              <a:solidFill>
                <a:schemeClr val="tx1"/>
              </a:solidFill>
              <a:latin typeface="NikoshBAN" panose="02000000000000000000" pitchFamily="2" charset="0"/>
              <a:cs typeface="NikoshBAN" panose="02000000000000000000" pitchFamily="2" charset="0"/>
            </a:endParaRPr>
          </a:p>
          <a:p>
            <a:pPr algn="ctr">
              <a:defRPr/>
            </a:pPr>
            <a:r>
              <a:rPr lang="bn-IN" sz="2000" dirty="0" smtClean="0">
                <a:solidFill>
                  <a:schemeClr val="tx1"/>
                </a:solidFill>
                <a:latin typeface="NikoshBAN" panose="02000000000000000000" pitchFamily="2" charset="0"/>
                <a:cs typeface="NikoshBAN" panose="02000000000000000000" pitchFamily="2" charset="0"/>
              </a:rPr>
              <a:t>সময়ঃ ৫০ মিনিট </a:t>
            </a:r>
          </a:p>
          <a:p>
            <a:pPr algn="ctr">
              <a:defRPr/>
            </a:pPr>
            <a:r>
              <a:rPr lang="bn-IN" sz="2000" dirty="0" smtClean="0">
                <a:solidFill>
                  <a:schemeClr val="tx1"/>
                </a:solidFill>
                <a:latin typeface="NikoshBAN" panose="02000000000000000000" pitchFamily="2" charset="0"/>
                <a:cs typeface="NikoshBAN" panose="02000000000000000000" pitchFamily="2" charset="0"/>
              </a:rPr>
              <a:t>তারিখঃ ০২/০৩/১৯</a:t>
            </a:r>
            <a:endParaRPr lang="bn-BD" sz="2000" dirty="0">
              <a:solidFill>
                <a:schemeClr val="tx1"/>
              </a:solidFill>
              <a:latin typeface="NikoshBAN" panose="02000000000000000000" pitchFamily="2" charset="0"/>
              <a:cs typeface="NikoshBAN" panose="02000000000000000000" pitchFamily="2" charset="0"/>
            </a:endParaRPr>
          </a:p>
        </p:txBody>
      </p:sp>
      <p:sp>
        <p:nvSpPr>
          <p:cNvPr id="4" name="Rounded Rectangle 3"/>
          <p:cNvSpPr/>
          <p:nvPr/>
        </p:nvSpPr>
        <p:spPr>
          <a:xfrm>
            <a:off x="5715000" y="963604"/>
            <a:ext cx="2602515" cy="838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3600" u="sng" dirty="0">
                <a:solidFill>
                  <a:schemeClr val="tx1"/>
                </a:solidFill>
                <a:latin typeface="NikoshBAN" panose="02000000000000000000" pitchFamily="2" charset="0"/>
                <a:cs typeface="NikoshBAN" panose="02000000000000000000" pitchFamily="2" charset="0"/>
              </a:rPr>
              <a:t>পাঠ</a:t>
            </a:r>
            <a:r>
              <a:rPr lang="bn-BD" sz="4800" u="sng" dirty="0">
                <a:solidFill>
                  <a:schemeClr val="tx1"/>
                </a:solidFill>
                <a:latin typeface="NikoshBAN" panose="02000000000000000000" pitchFamily="2" charset="0"/>
                <a:cs typeface="NikoshBAN" panose="02000000000000000000" pitchFamily="2" charset="0"/>
              </a:rPr>
              <a:t> </a:t>
            </a:r>
            <a:r>
              <a:rPr lang="bn-BD" sz="3600" u="sng" dirty="0" smtClean="0">
                <a:solidFill>
                  <a:schemeClr val="tx1"/>
                </a:solidFill>
                <a:latin typeface="NikoshBAN" panose="02000000000000000000" pitchFamily="2" charset="0"/>
                <a:cs typeface="NikoshBAN" panose="02000000000000000000" pitchFamily="2" charset="0"/>
              </a:rPr>
              <a:t>পরিচিতি</a:t>
            </a:r>
            <a:endParaRPr lang="en-US" sz="2400" u="sng" dirty="0">
              <a:solidFill>
                <a:schemeClr val="tx1"/>
              </a:solidFill>
              <a:latin typeface="NikoshBAN" panose="02000000000000000000" pitchFamily="2" charset="0"/>
              <a:cs typeface="NikoshBAN" panose="02000000000000000000" pitchFamily="2" charset="0"/>
            </a:endParaRPr>
          </a:p>
        </p:txBody>
      </p:sp>
      <p:sp>
        <p:nvSpPr>
          <p:cNvPr id="5" name="Rounded Rectangle 4"/>
          <p:cNvSpPr/>
          <p:nvPr/>
        </p:nvSpPr>
        <p:spPr>
          <a:xfrm>
            <a:off x="701869" y="1094185"/>
            <a:ext cx="3103874" cy="57703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3600" u="sng" dirty="0" smtClean="0">
                <a:solidFill>
                  <a:schemeClr val="tx2"/>
                </a:solidFill>
                <a:latin typeface="NikoshBAN" panose="02000000000000000000" pitchFamily="2" charset="0"/>
                <a:cs typeface="NikoshBAN" panose="02000000000000000000" pitchFamily="2" charset="0"/>
              </a:rPr>
              <a:t>শিক্ষক পরিচিতি</a:t>
            </a:r>
            <a:endParaRPr lang="en-US" sz="2400" u="sng" dirty="0">
              <a:solidFill>
                <a:schemeClr val="tx2"/>
              </a:solidFill>
              <a:latin typeface="NikoshBAN" panose="02000000000000000000" pitchFamily="2" charset="0"/>
              <a:cs typeface="NikoshBAN" panose="02000000000000000000" pitchFamily="2" charset="0"/>
            </a:endParaRPr>
          </a:p>
        </p:txBody>
      </p:sp>
      <p:pic>
        <p:nvPicPr>
          <p:cNvPr id="26" name="Picture 2" descr="C:\Users\HP\Downloads\received_940441939627123.jpeg"/>
          <p:cNvPicPr>
            <a:picLocks noChangeAspect="1" noChangeArrowheads="1"/>
          </p:cNvPicPr>
          <p:nvPr/>
        </p:nvPicPr>
        <p:blipFill>
          <a:blip r:embed="rId2"/>
          <a:srcRect/>
          <a:stretch>
            <a:fillRect/>
          </a:stretch>
        </p:blipFill>
        <p:spPr bwMode="auto">
          <a:xfrm>
            <a:off x="1555443" y="2377797"/>
            <a:ext cx="1185333" cy="1143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2" name="Picture 2" descr="C:\Users\HP\Pictures\index.png"/>
          <p:cNvPicPr>
            <a:picLocks noChangeAspect="1" noChangeArrowheads="1"/>
          </p:cNvPicPr>
          <p:nvPr/>
        </p:nvPicPr>
        <p:blipFill>
          <a:blip r:embed="rId3"/>
          <a:srcRect/>
          <a:stretch>
            <a:fillRect/>
          </a:stretch>
        </p:blipFill>
        <p:spPr bwMode="auto">
          <a:xfrm flipH="1">
            <a:off x="4343400" y="870763"/>
            <a:ext cx="1371600" cy="5377637"/>
          </a:xfrm>
          <a:prstGeom prst="rect">
            <a:avLst/>
          </a:prstGeom>
          <a:noFill/>
        </p:spPr>
      </p:pic>
    </p:spTree>
    <p:extLst>
      <p:ext uri="{BB962C8B-B14F-4D97-AF65-F5344CB8AC3E}">
        <p14:creationId xmlns:p14="http://schemas.microsoft.com/office/powerpoint/2010/main" val="1219800226"/>
      </p:ext>
    </p:extLst>
  </p:cSld>
  <p:clrMapOvr>
    <a:masterClrMapping/>
  </p:clrMapOvr>
  <mc:AlternateContent xmlns:mc="http://schemas.openxmlformats.org/markup-compatibility/2006" xmlns:p14="http://schemas.microsoft.com/office/powerpoint/2010/main">
    <mc:Choice Requires="p14">
      <p:transition spd="slow" p14:dur="3000" advTm="0">
        <p14:shred/>
      </p:transition>
    </mc:Choice>
    <mc:Fallback xmlns="">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ppt_x"/>
                                          </p:val>
                                        </p:tav>
                                        <p:tav tm="100000">
                                          <p:val>
                                            <p:strVal val="#ppt_x"/>
                                          </p:val>
                                        </p:tav>
                                      </p:tavLst>
                                    </p:anim>
                                    <p:anim calcmode="lin" valueType="num">
                                      <p:cBhvr additive="base">
                                        <p:cTn id="1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4" presetClass="emph" presetSubtype="0" fill="hold" grpId="0" nodeType="clickEffect">
                                  <p:stCondLst>
                                    <p:cond delay="0"/>
                                  </p:stCondLst>
                                  <p:childTnLst>
                                    <p:animClr clrSpc="hsl" dir="cw">
                                      <p:cBhvr override="childStyle">
                                        <p:cTn id="17" dur="500" fill="hold"/>
                                        <p:tgtEl>
                                          <p:spTgt spid="5"/>
                                        </p:tgtEl>
                                        <p:attrNameLst>
                                          <p:attrName>style.color</p:attrName>
                                        </p:attrNameLst>
                                      </p:cBhvr>
                                      <p:by>
                                        <p:hsl h="0" s="-12549" l="-25098"/>
                                      </p:by>
                                    </p:animClr>
                                    <p:animClr clrSpc="hsl" dir="cw">
                                      <p:cBhvr>
                                        <p:cTn id="18" dur="500" fill="hold"/>
                                        <p:tgtEl>
                                          <p:spTgt spid="5"/>
                                        </p:tgtEl>
                                        <p:attrNameLst>
                                          <p:attrName>fillcolor</p:attrName>
                                        </p:attrNameLst>
                                      </p:cBhvr>
                                      <p:by>
                                        <p:hsl h="0" s="-12549" l="-25098"/>
                                      </p:by>
                                    </p:animClr>
                                    <p:animClr clrSpc="hsl" dir="cw">
                                      <p:cBhvr>
                                        <p:cTn id="19" dur="500" fill="hold"/>
                                        <p:tgtEl>
                                          <p:spTgt spid="5"/>
                                        </p:tgtEl>
                                        <p:attrNameLst>
                                          <p:attrName>stroke.color</p:attrName>
                                        </p:attrNameLst>
                                      </p:cBhvr>
                                      <p:by>
                                        <p:hsl h="0" s="-12549" l="-25098"/>
                                      </p:by>
                                    </p:animClr>
                                    <p:set>
                                      <p:cBhvr>
                                        <p:cTn id="20" dur="500" fill="hold"/>
                                        <p:tgtEl>
                                          <p:spTgt spid="5"/>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34" presetClass="emph" presetSubtype="0" fill="hold" grpId="0" nodeType="clickEffect">
                                  <p:stCondLst>
                                    <p:cond delay="0"/>
                                  </p:stCondLst>
                                  <p:iterate type="lt">
                                    <p:tmPct val="10000"/>
                                  </p:iterate>
                                  <p:childTnLst>
                                    <p:animMotion origin="layout" path="M 0.0 0.0 L 0.0 -0.07213" pathEditMode="relative" ptsTypes="">
                                      <p:cBhvr>
                                        <p:cTn id="24" dur="250" accel="50000" decel="50000" autoRev="1" fill="hold">
                                          <p:stCondLst>
                                            <p:cond delay="0"/>
                                          </p:stCondLst>
                                        </p:cTn>
                                        <p:tgtEl>
                                          <p:spTgt spid="4"/>
                                        </p:tgtEl>
                                        <p:attrNameLst>
                                          <p:attrName>ppt_x</p:attrName>
                                          <p:attrName>ppt_y</p:attrName>
                                        </p:attrNameLst>
                                      </p:cBhvr>
                                    </p:animMotion>
                                    <p:animRot by="1500000">
                                      <p:cBhvr>
                                        <p:cTn id="25" dur="125" fill="hold">
                                          <p:stCondLst>
                                            <p:cond delay="0"/>
                                          </p:stCondLst>
                                        </p:cTn>
                                        <p:tgtEl>
                                          <p:spTgt spid="4"/>
                                        </p:tgtEl>
                                        <p:attrNameLst>
                                          <p:attrName>r</p:attrName>
                                        </p:attrNameLst>
                                      </p:cBhvr>
                                    </p:animRot>
                                    <p:animRot by="-1500000">
                                      <p:cBhvr>
                                        <p:cTn id="26" dur="125" fill="hold">
                                          <p:stCondLst>
                                            <p:cond delay="125"/>
                                          </p:stCondLst>
                                        </p:cTn>
                                        <p:tgtEl>
                                          <p:spTgt spid="4"/>
                                        </p:tgtEl>
                                        <p:attrNameLst>
                                          <p:attrName>r</p:attrName>
                                        </p:attrNameLst>
                                      </p:cBhvr>
                                    </p:animRot>
                                    <p:animRot by="-1500000">
                                      <p:cBhvr>
                                        <p:cTn id="27" dur="125" fill="hold">
                                          <p:stCondLst>
                                            <p:cond delay="250"/>
                                          </p:stCondLst>
                                        </p:cTn>
                                        <p:tgtEl>
                                          <p:spTgt spid="4"/>
                                        </p:tgtEl>
                                        <p:attrNameLst>
                                          <p:attrName>r</p:attrName>
                                        </p:attrNameLst>
                                      </p:cBhvr>
                                    </p:animRot>
                                    <p:animRot by="1500000">
                                      <p:cBhvr>
                                        <p:cTn id="28" dur="125" fill="hold">
                                          <p:stCondLst>
                                            <p:cond delay="375"/>
                                          </p:stCondLst>
                                        </p:cTn>
                                        <p:tgtEl>
                                          <p:spTgt spid="4"/>
                                        </p:tgtEl>
                                        <p:attrNameLst>
                                          <p:attrName>r</p:attrName>
                                        </p:attrNameLst>
                                      </p:cBhvr>
                                    </p:animRot>
                                  </p:childTnLst>
                                </p:cTn>
                              </p:par>
                            </p:childTnLst>
                          </p:cTn>
                        </p:par>
                      </p:childTnLst>
                    </p:cTn>
                  </p:par>
                  <p:par>
                    <p:cTn id="29" fill="hold">
                      <p:stCondLst>
                        <p:cond delay="indefinite"/>
                      </p:stCondLst>
                      <p:childTnLst>
                        <p:par>
                          <p:cTn id="30" fill="hold">
                            <p:stCondLst>
                              <p:cond delay="0"/>
                            </p:stCondLst>
                            <p:childTnLst>
                              <p:par>
                                <p:cTn id="31" presetID="15" presetClass="emph" presetSubtype="0" grpId="0" nodeType="clickEffect">
                                  <p:stCondLst>
                                    <p:cond delay="0"/>
                                  </p:stCondLst>
                                  <p:iterate type="lt">
                                    <p:tmAbs val="25"/>
                                  </p:iterate>
                                  <p:childTnLst>
                                    <p:set>
                                      <p:cBhvr override="childStyle">
                                        <p:cTn id="32" dur="indefinite"/>
                                        <p:tgtEl>
                                          <p:spTgt spid="3"/>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P\Pictures\index.png"/>
          <p:cNvPicPr>
            <a:picLocks noChangeAspect="1" noChangeArrowheads="1"/>
          </p:cNvPicPr>
          <p:nvPr/>
        </p:nvPicPr>
        <p:blipFill>
          <a:blip r:embed="rId2"/>
          <a:srcRect/>
          <a:stretch>
            <a:fillRect/>
          </a:stretch>
        </p:blipFill>
        <p:spPr bwMode="auto">
          <a:xfrm>
            <a:off x="3124200" y="2608391"/>
            <a:ext cx="1905000" cy="2703095"/>
          </a:xfrm>
          <a:prstGeom prst="rect">
            <a:avLst/>
          </a:prstGeom>
          <a:ln w="228600" cap="sq" cmpd="thickThin">
            <a:solidFill>
              <a:srgbClr val="000000"/>
            </a:solidFill>
            <a:prstDash val="solid"/>
            <a:miter lim="800000"/>
          </a:ln>
          <a:effectLst>
            <a:innerShdw blurRad="76200">
              <a:srgbClr val="000000"/>
            </a:innerShdw>
          </a:effectLst>
        </p:spPr>
      </p:pic>
      <p:pic>
        <p:nvPicPr>
          <p:cNvPr id="1026" name="Picture 2" descr="C:\Users\Public\Pictures\Sample Pictures\youve-been-hacked-picture-id502192161.jpg"/>
          <p:cNvPicPr>
            <a:picLocks noChangeAspect="1" noChangeArrowheads="1"/>
          </p:cNvPicPr>
          <p:nvPr/>
        </p:nvPicPr>
        <p:blipFill>
          <a:blip r:embed="rId3" cstate="print"/>
          <a:srcRect/>
          <a:stretch>
            <a:fillRect/>
          </a:stretch>
        </p:blipFill>
        <p:spPr bwMode="auto">
          <a:xfrm>
            <a:off x="381000" y="2357278"/>
            <a:ext cx="2247900" cy="32053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27" name="Picture 3" descr="C:\Users\Public\Pictures\Sample Pictures\this-problem-is-going-to-need-everyones-imput-picture-id502197407.jpg"/>
          <p:cNvPicPr>
            <a:picLocks noChangeAspect="1" noChangeArrowheads="1"/>
          </p:cNvPicPr>
          <p:nvPr/>
        </p:nvPicPr>
        <p:blipFill>
          <a:blip r:embed="rId4" cstate="print"/>
          <a:srcRect/>
          <a:stretch>
            <a:fillRect/>
          </a:stretch>
        </p:blipFill>
        <p:spPr bwMode="auto">
          <a:xfrm>
            <a:off x="5943600" y="2444804"/>
            <a:ext cx="2057400" cy="2799347"/>
          </a:xfrm>
          <a:prstGeom prst="rect">
            <a:avLst/>
          </a:prstGeom>
          <a:ln w="228600" cap="sq" cmpd="thickThin">
            <a:solidFill>
              <a:srgbClr val="000000"/>
            </a:solidFill>
            <a:prstDash val="solid"/>
            <a:miter lim="800000"/>
          </a:ln>
          <a:effectLst>
            <a:innerShdw blurRad="76200">
              <a:srgbClr val="000000"/>
            </a:innerShdw>
          </a:effectLst>
        </p:spPr>
      </p:pic>
      <p:sp>
        <p:nvSpPr>
          <p:cNvPr id="8" name="Title 7"/>
          <p:cNvSpPr>
            <a:spLocks noGrp="1"/>
          </p:cNvSpPr>
          <p:nvPr>
            <p:ph type="ctrTitle"/>
          </p:nvPr>
        </p:nvSpPr>
        <p:spPr>
          <a:xfrm>
            <a:off x="1516323" y="990600"/>
            <a:ext cx="5562600" cy="838200"/>
          </a:xfrm>
        </p:spPr>
        <p:txBody>
          <a:bodyPr/>
          <a:lstStyle/>
          <a:p>
            <a:pPr algn="ctr"/>
            <a:r>
              <a:rPr lang="bn-IN" sz="3600" dirty="0" smtClean="0">
                <a:solidFill>
                  <a:schemeClr val="tx1"/>
                </a:solidFill>
              </a:rPr>
              <a:t>ছবিগুলোর</a:t>
            </a:r>
            <a:r>
              <a:rPr lang="bn-IN" sz="3200" dirty="0" smtClean="0">
                <a:solidFill>
                  <a:schemeClr val="tx1"/>
                </a:solidFill>
              </a:rPr>
              <a:t> দিকে </a:t>
            </a:r>
            <a:r>
              <a:rPr lang="bn-IN" sz="3600" dirty="0" smtClean="0">
                <a:solidFill>
                  <a:schemeClr val="tx1"/>
                </a:solidFill>
              </a:rPr>
              <a:t>লক্ষ্য</a:t>
            </a:r>
            <a:r>
              <a:rPr lang="bn-IN" sz="3600" dirty="0" smtClean="0">
                <a:solidFill>
                  <a:schemeClr val="tx1"/>
                </a:solidFill>
              </a:rPr>
              <a:t> </a:t>
            </a:r>
            <a:r>
              <a:rPr lang="bn-IN" sz="3200" dirty="0" smtClean="0">
                <a:solidFill>
                  <a:schemeClr val="tx1"/>
                </a:solidFill>
              </a:rPr>
              <a:t> </a:t>
            </a:r>
            <a:r>
              <a:rPr lang="bn-IN" sz="3200" dirty="0" smtClean="0">
                <a:solidFill>
                  <a:schemeClr val="tx1"/>
                </a:solidFill>
              </a:rPr>
              <a:t>করি</a:t>
            </a:r>
            <a:endParaRPr lang="en-US"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800" advTm="0">
        <p:circle/>
      </p:transition>
    </mc:Choice>
    <mc:Fallback xmlns="">
      <p:transition spd="slow" advTm="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ircle(in)">
                                      <p:cBhvr>
                                        <p:cTn id="7" dur="2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027"/>
                                        </p:tgtEl>
                                        <p:attrNameLst>
                                          <p:attrName>style.visibility</p:attrName>
                                        </p:attrNameLst>
                                      </p:cBhvr>
                                      <p:to>
                                        <p:strVal val="visible"/>
                                      </p:to>
                                    </p:set>
                                    <p:animEffect transition="in" filter="circle(in)">
                                      <p:cBhvr>
                                        <p:cTn id="17" dur="2000"/>
                                        <p:tgtEl>
                                          <p:spTgt spid="102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457200"/>
            <a:ext cx="4114800" cy="914401"/>
          </a:xfrm>
          <a:solidFill>
            <a:schemeClr val="accent1">
              <a:lumMod val="60000"/>
              <a:lumOff val="40000"/>
            </a:schemeClr>
          </a:solidFill>
        </p:spPr>
        <p:txBody>
          <a:bodyPr>
            <a:normAutofit/>
          </a:bodyPr>
          <a:lstStyle/>
          <a:p>
            <a:pPr algn="ctr"/>
            <a:r>
              <a:rPr lang="bn-IN" sz="3600" dirty="0" smtClean="0">
                <a:solidFill>
                  <a:schemeClr val="tx1"/>
                </a:solidFill>
              </a:rPr>
              <a:t>শিখন ফল</a:t>
            </a:r>
            <a:endParaRPr lang="en-US" sz="3600" dirty="0">
              <a:solidFill>
                <a:schemeClr val="tx1"/>
              </a:solidFill>
            </a:endParaRPr>
          </a:p>
        </p:txBody>
      </p:sp>
      <p:sp>
        <p:nvSpPr>
          <p:cNvPr id="3" name="Subtitle 2"/>
          <p:cNvSpPr>
            <a:spLocks noGrp="1"/>
          </p:cNvSpPr>
          <p:nvPr>
            <p:ph type="subTitle" idx="1"/>
          </p:nvPr>
        </p:nvSpPr>
        <p:spPr>
          <a:xfrm>
            <a:off x="304800" y="1524000"/>
            <a:ext cx="8458200" cy="4953000"/>
          </a:xfrm>
          <a:solidFill>
            <a:schemeClr val="tx2"/>
          </a:solidFill>
        </p:spPr>
        <p:txBody>
          <a:bodyPr/>
          <a:lstStyle/>
          <a:p>
            <a:pPr algn="ctr"/>
            <a:r>
              <a:rPr lang="bn-IN" sz="3600" b="1" dirty="0" smtClean="0">
                <a:solidFill>
                  <a:schemeClr val="bg1"/>
                </a:solidFill>
              </a:rPr>
              <a:t>এই পাঠ শেষ করলে শিক্ষার্থী</a:t>
            </a:r>
            <a:r>
              <a:rPr lang="en-US" sz="3600" b="1" dirty="0" smtClean="0">
                <a:solidFill>
                  <a:schemeClr val="bg1"/>
                </a:solidFill>
              </a:rPr>
              <a:t>…</a:t>
            </a:r>
          </a:p>
          <a:p>
            <a:pPr algn="ctr"/>
            <a:r>
              <a:rPr lang="bn-IN" sz="3600" b="1" dirty="0" smtClean="0">
                <a:solidFill>
                  <a:schemeClr val="bg1"/>
                </a:solidFill>
              </a:rPr>
              <a:t>১। অনলাইন পরিচয় সম্পর্কে বলতে পারবে</a:t>
            </a:r>
            <a:r>
              <a:rPr lang="en-US" sz="3600" b="1" dirty="0" smtClean="0">
                <a:solidFill>
                  <a:schemeClr val="bg1"/>
                </a:solidFill>
              </a:rPr>
              <a:t>; </a:t>
            </a:r>
            <a:endParaRPr lang="bn-IN" sz="3600" b="1" dirty="0" smtClean="0">
              <a:solidFill>
                <a:schemeClr val="bg1"/>
              </a:solidFill>
            </a:endParaRPr>
          </a:p>
          <a:p>
            <a:pPr algn="ctr"/>
            <a:r>
              <a:rPr lang="en-US" sz="3600" b="1" dirty="0" smtClean="0">
                <a:solidFill>
                  <a:schemeClr val="bg1"/>
                </a:solidFill>
              </a:rPr>
              <a:t> </a:t>
            </a:r>
            <a:r>
              <a:rPr lang="bn-IN" sz="3600" b="1" dirty="0" smtClean="0">
                <a:solidFill>
                  <a:schemeClr val="bg1"/>
                </a:solidFill>
              </a:rPr>
              <a:t>     </a:t>
            </a:r>
          </a:p>
          <a:p>
            <a:pPr algn="ctr"/>
            <a:r>
              <a:rPr lang="bn-IN" sz="3600" b="1" dirty="0" smtClean="0">
                <a:solidFill>
                  <a:schemeClr val="bg1"/>
                </a:solidFill>
              </a:rPr>
              <a:t>২। পাসওয়ার্ডের গোপনীয়তা সম্পর্কে বর্ণনা করতে পারবে</a:t>
            </a:r>
            <a:r>
              <a:rPr lang="en-US" sz="3600" b="1" dirty="0" smtClean="0">
                <a:solidFill>
                  <a:schemeClr val="bg1"/>
                </a:solidFill>
              </a:rPr>
              <a:t> ; </a:t>
            </a:r>
            <a:endParaRPr lang="bn-IN" sz="3600" b="1" dirty="0" smtClean="0">
              <a:solidFill>
                <a:schemeClr val="bg1"/>
              </a:solidFill>
            </a:endParaRPr>
          </a:p>
          <a:p>
            <a:pPr algn="ctr"/>
            <a:r>
              <a:rPr lang="bn-IN" sz="3600" b="1" dirty="0" smtClean="0">
                <a:solidFill>
                  <a:schemeClr val="bg1"/>
                </a:solidFill>
              </a:rPr>
              <a:t>৩। অনলাইনে কম্পিউটার হ্যাকিং সম্পর্কে ব্যাখ্যা করতে পারবে</a:t>
            </a:r>
            <a:r>
              <a:rPr lang="en-US" sz="3600" b="1" dirty="0" smtClean="0">
                <a:solidFill>
                  <a:schemeClr val="bg1"/>
                </a:solidFill>
              </a:rPr>
              <a:t>  </a:t>
            </a:r>
            <a:r>
              <a:rPr lang="bn-IN" sz="3600" b="1" dirty="0" smtClean="0">
                <a:solidFill>
                  <a:schemeClr val="bg1"/>
                </a:solidFill>
              </a:rPr>
              <a:t>।</a:t>
            </a:r>
          </a:p>
          <a:p>
            <a:endParaRPr lang="bn-IN" sz="2400" dirty="0" smtClean="0"/>
          </a:p>
          <a:p>
            <a:endParaRPr lang="en-US" dirty="0"/>
          </a:p>
        </p:txBody>
      </p:sp>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circle(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circle(in)">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circle(in)">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circle(in)">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circle(in)">
                                      <p:cBhvr>
                                        <p:cTn id="3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1828799"/>
          </a:xfrm>
        </p:spPr>
        <p:txBody>
          <a:bodyPr/>
          <a:lstStyle/>
          <a:p>
            <a:pPr algn="ctr"/>
            <a:r>
              <a:rPr lang="bn-IN" dirty="0" smtClean="0"/>
              <a:t> </a:t>
            </a:r>
            <a:endParaRPr lang="en-US" dirty="0"/>
          </a:p>
        </p:txBody>
      </p:sp>
      <p:sp>
        <p:nvSpPr>
          <p:cNvPr id="3" name="Subtitle 2"/>
          <p:cNvSpPr>
            <a:spLocks noGrp="1"/>
          </p:cNvSpPr>
          <p:nvPr>
            <p:ph type="subTitle" idx="1"/>
          </p:nvPr>
        </p:nvSpPr>
        <p:spPr>
          <a:xfrm>
            <a:off x="13648" y="1295400"/>
            <a:ext cx="9144000" cy="4191000"/>
          </a:xfrm>
        </p:spPr>
        <p:txBody>
          <a:bodyPr>
            <a:normAutofit fontScale="92500" lnSpcReduction="20000"/>
          </a:bodyPr>
          <a:lstStyle/>
          <a:p>
            <a:pPr algn="ctr"/>
            <a:endParaRPr lang="bn-IN" sz="3900" b="1" dirty="0" smtClean="0">
              <a:solidFill>
                <a:schemeClr val="tx1"/>
              </a:solidFill>
            </a:endParaRPr>
          </a:p>
          <a:p>
            <a:pPr algn="ctr"/>
            <a:r>
              <a:rPr lang="bn-IN" sz="3900" b="1" dirty="0" smtClean="0">
                <a:solidFill>
                  <a:schemeClr val="tx1"/>
                </a:solidFill>
              </a:rPr>
              <a:t>অনলাইন পরিচিতি কী জেনে নেই-</a:t>
            </a:r>
          </a:p>
          <a:p>
            <a:pPr algn="ctr"/>
            <a:r>
              <a:rPr lang="bn-IN" sz="3900" b="1" dirty="0" smtClean="0">
                <a:solidFill>
                  <a:schemeClr val="tx1"/>
                </a:solidFill>
              </a:rPr>
              <a:t>সামাজিক যোগাযোগ সাইট, ব্ল্‌গ,এবং ওয়েবসাইটে ব্যাক্তিকে প্রকাশ করাই হচ্ছে অনলাইন পরিচিতি। অনলাইনে পরিচিতি প্রকাশ করার জন্য অবশ্যই ইমেল ঠিকানা,সামাজিক যোগাযোগের সাইটে তার প্রোফাইল নাম ও ছবি দেয়া একান্ত অপরিহার্য।ইন্টারনেটে নিজের</a:t>
            </a:r>
            <a:r>
              <a:rPr lang="bn-IN" sz="3900" b="1" dirty="0" smtClean="0">
                <a:solidFill>
                  <a:schemeClr val="bg1"/>
                </a:solidFill>
              </a:rPr>
              <a:t> </a:t>
            </a:r>
          </a:p>
          <a:p>
            <a:pPr algn="ctr"/>
            <a:r>
              <a:rPr lang="bn-IN" sz="2800" b="1" dirty="0" smtClean="0">
                <a:solidFill>
                  <a:schemeClr val="bg1"/>
                </a:solidFill>
              </a:rPr>
              <a:t>পরিচিতি সংরক্ষণ করার জন্য যে সকল মাধ্যমের কথা উল্লেখিত হয়েছে সেইগুলোর ব্যাবহারের সময় তাই সচেস্ট থাকতে হয়।</a:t>
            </a:r>
            <a:endParaRPr lang="en-US" sz="2800" b="1" dirty="0">
              <a:solidFill>
                <a:schemeClr val="bg1"/>
              </a:solidFill>
            </a:endParaRPr>
          </a:p>
        </p:txBody>
      </p:sp>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in)">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1828799"/>
          </a:xfrm>
        </p:spPr>
        <p:txBody>
          <a:bodyPr/>
          <a:lstStyle/>
          <a:p>
            <a:pPr algn="ctr"/>
            <a:r>
              <a:rPr lang="bn-IN" dirty="0" smtClean="0"/>
              <a:t> </a:t>
            </a:r>
            <a:endParaRPr lang="en-US" dirty="0"/>
          </a:p>
        </p:txBody>
      </p:sp>
      <p:sp>
        <p:nvSpPr>
          <p:cNvPr id="3" name="Subtitle 2"/>
          <p:cNvSpPr>
            <a:spLocks noGrp="1"/>
          </p:cNvSpPr>
          <p:nvPr>
            <p:ph type="subTitle" idx="1"/>
          </p:nvPr>
        </p:nvSpPr>
        <p:spPr>
          <a:xfrm>
            <a:off x="1066800" y="3962400"/>
            <a:ext cx="7010400" cy="1066800"/>
          </a:xfrm>
        </p:spPr>
        <p:txBody>
          <a:bodyPr>
            <a:normAutofit lnSpcReduction="10000"/>
          </a:bodyPr>
          <a:lstStyle/>
          <a:p>
            <a:pPr algn="ctr"/>
            <a:endParaRPr lang="bn-IN" sz="3600" b="1" dirty="0" smtClean="0">
              <a:solidFill>
                <a:schemeClr val="tx1"/>
              </a:solidFill>
            </a:endParaRPr>
          </a:p>
          <a:p>
            <a:pPr algn="ctr"/>
            <a:r>
              <a:rPr lang="bn-IN" sz="3600" b="1" dirty="0" smtClean="0">
                <a:solidFill>
                  <a:schemeClr val="tx1"/>
                </a:solidFill>
              </a:rPr>
              <a:t>অনলাইন পরিচিতি কী </a:t>
            </a:r>
            <a:r>
              <a:rPr lang="en-US" sz="3600" b="1" dirty="0" smtClean="0">
                <a:solidFill>
                  <a:schemeClr val="tx1"/>
                </a:solidFill>
              </a:rPr>
              <a:t>?</a:t>
            </a:r>
            <a:endParaRPr lang="bn-IN" sz="3600" b="1" dirty="0" smtClean="0">
              <a:solidFill>
                <a:schemeClr val="bg1"/>
              </a:solidFill>
            </a:endParaRPr>
          </a:p>
          <a:p>
            <a:pPr algn="ctr"/>
            <a:endParaRPr lang="en-US" sz="2800" b="1" dirty="0">
              <a:solidFill>
                <a:schemeClr val="bg1"/>
              </a:solidFill>
            </a:endParaRPr>
          </a:p>
        </p:txBody>
      </p:sp>
      <p:sp>
        <p:nvSpPr>
          <p:cNvPr id="4" name="TextBox 3"/>
          <p:cNvSpPr txBox="1"/>
          <p:nvPr/>
        </p:nvSpPr>
        <p:spPr>
          <a:xfrm>
            <a:off x="2895600" y="667435"/>
            <a:ext cx="2590800" cy="646331"/>
          </a:xfrm>
          <a:prstGeom prst="rect">
            <a:avLst/>
          </a:prstGeom>
          <a:noFill/>
        </p:spPr>
        <p:txBody>
          <a:bodyPr wrap="square" rtlCol="0">
            <a:spAutoFit/>
          </a:bodyPr>
          <a:lstStyle/>
          <a:p>
            <a:pPr algn="ctr"/>
            <a:r>
              <a:rPr lang="bn-IN" sz="3600" dirty="0" smtClean="0">
                <a:solidFill>
                  <a:schemeClr val="tx2"/>
                </a:solidFill>
              </a:rPr>
              <a:t>একক কাজ</a:t>
            </a:r>
            <a:endParaRPr lang="en-US" sz="40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6500" y="1659678"/>
            <a:ext cx="3543300" cy="2302722"/>
          </a:xfrm>
          <a:prstGeom prst="rect">
            <a:avLst/>
          </a:prstGeom>
        </p:spPr>
      </p:pic>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56146"/>
            <a:ext cx="4648200" cy="761999"/>
          </a:xfrm>
        </p:spPr>
        <p:txBody>
          <a:bodyPr>
            <a:noAutofit/>
          </a:bodyPr>
          <a:lstStyle/>
          <a:p>
            <a:pPr algn="ctr"/>
            <a:r>
              <a:rPr lang="bn-IN" sz="3600" dirty="0" smtClean="0">
                <a:solidFill>
                  <a:schemeClr val="tx1"/>
                </a:solidFill>
              </a:rPr>
              <a:t>ছবির দিকে </a:t>
            </a:r>
            <a:r>
              <a:rPr lang="bn-IN" sz="3600" dirty="0" smtClean="0">
                <a:solidFill>
                  <a:schemeClr val="tx1"/>
                </a:solidFill>
              </a:rPr>
              <a:t>লক্ষ্য </a:t>
            </a:r>
            <a:r>
              <a:rPr lang="bn-IN" sz="3600" dirty="0" smtClean="0">
                <a:solidFill>
                  <a:schemeClr val="tx1"/>
                </a:solidFill>
              </a:rPr>
              <a:t>করি</a:t>
            </a:r>
            <a:endParaRPr lang="en-US" sz="2800" dirty="0">
              <a:solidFill>
                <a:schemeClr val="tx1"/>
              </a:solidFill>
            </a:endParaRPr>
          </a:p>
        </p:txBody>
      </p:sp>
      <p:sp>
        <p:nvSpPr>
          <p:cNvPr id="3" name="Subtitle 2"/>
          <p:cNvSpPr>
            <a:spLocks noGrp="1"/>
          </p:cNvSpPr>
          <p:nvPr>
            <p:ph type="subTitle" idx="1"/>
          </p:nvPr>
        </p:nvSpPr>
        <p:spPr>
          <a:xfrm>
            <a:off x="1219200" y="3886200"/>
            <a:ext cx="6705600" cy="1447800"/>
          </a:xfrm>
        </p:spPr>
        <p:txBody>
          <a:bodyPr/>
          <a:lstStyle/>
          <a:p>
            <a:r>
              <a:rPr lang="bn-IN" b="1" dirty="0" smtClean="0">
                <a:solidFill>
                  <a:schemeClr val="bg1"/>
                </a:solidFill>
              </a:rPr>
              <a:t>একক কাজ </a:t>
            </a:r>
          </a:p>
          <a:p>
            <a:r>
              <a:rPr lang="bn-IN" b="1" dirty="0" smtClean="0">
                <a:solidFill>
                  <a:schemeClr val="bg1"/>
                </a:solidFill>
              </a:rPr>
              <a:t>হ্যাকিং কী ?</a:t>
            </a:r>
          </a:p>
          <a:p>
            <a:endParaRPr lang="en-US" dirty="0"/>
          </a:p>
        </p:txBody>
      </p:sp>
      <p:pic>
        <p:nvPicPr>
          <p:cNvPr id="6" name="Picture 2" descr="C:\Users\Public\Pictures\Sample Pictures\youve-been-hacked-picture-id502192161.jpg"/>
          <p:cNvPicPr>
            <a:picLocks noChangeAspect="1" noChangeArrowheads="1"/>
          </p:cNvPicPr>
          <p:nvPr/>
        </p:nvPicPr>
        <p:blipFill>
          <a:blip r:embed="rId2" cstate="print"/>
          <a:srcRect/>
          <a:stretch>
            <a:fillRect/>
          </a:stretch>
        </p:blipFill>
        <p:spPr bwMode="auto">
          <a:xfrm>
            <a:off x="2857500" y="1622945"/>
            <a:ext cx="2438400" cy="1447800"/>
          </a:xfrm>
          <a:prstGeom prst="rect">
            <a:avLst/>
          </a:prstGeom>
          <a:ln w="228600" cap="sq" cmpd="thickThin">
            <a:solidFill>
              <a:srgbClr val="000000"/>
            </a:solidFill>
            <a:prstDash val="solid"/>
            <a:miter lim="800000"/>
          </a:ln>
          <a:effectLst>
            <a:innerShdw blurRad="76200">
              <a:srgbClr val="000000"/>
            </a:innerShdw>
          </a:effectLst>
        </p:spPr>
      </p:pic>
      <p:sp>
        <p:nvSpPr>
          <p:cNvPr id="7" name="TextBox 6"/>
          <p:cNvSpPr txBox="1"/>
          <p:nvPr/>
        </p:nvSpPr>
        <p:spPr>
          <a:xfrm>
            <a:off x="457200" y="3276600"/>
            <a:ext cx="8229600" cy="2862322"/>
          </a:xfrm>
          <a:prstGeom prst="rect">
            <a:avLst/>
          </a:prstGeom>
          <a:noFill/>
        </p:spPr>
        <p:txBody>
          <a:bodyPr wrap="square" rtlCol="0">
            <a:spAutoFit/>
          </a:bodyPr>
          <a:lstStyle/>
          <a:p>
            <a:pPr algn="just"/>
            <a:r>
              <a:rPr lang="bn-IN" dirty="0" smtClean="0"/>
              <a:t>হ্যাকিং বলতে বোঝানো হয় সংশ্লিষ্ট কতৃপক্ষের ব্যাবহারকারীর বিনা অনুমতিতে তার কম্পিউটার সিস্টেম বা নের্টওয়ার্কে প্রবেশ করা।যারা এই কাজ করে তাদেরকে বলা হয় কম্পিউটার হ্যাকার।নানাবিধ কারণে একজন হ্যাকার অন্যের কম্পিউটার সিস্টেম নের্টওয়ার্ক বা অনুপ্রবেশ করতে পারে।এর মধ্যে অসৎ উদ্দেশ্য,অর্থ উপার্জন,হ্যাকিং এর মাধ্যমে কখনও কখনও প্রতিবাদ কিংবা চ্যালেঞ্জ করা,ব্যাক্তি বা প্রতিষ্ঠানকে ক্ষতিগ্রস্ত করা,হেয়-প্রতিপন্ন করা,নিরাপত্তা বিঘ্নিত করা ইত্যাদি বিষয় অন্তর্ভুক্ত থাকে। হ্যাকার সম্প্রদায় নিজেদেরকে নানান দলে ভাগ করে থাকে।এর মধ্যে রয়েছে এর মধ্যে রয়েছে হোয়াইট হ্যাট হ্যাকার,ব্ল্যাক হ্যাট হ্যাকার,গ্রে হ্যাট হ্যাকার ইত্যাদি।হোয়াইট হ্যাকাররা কোনো সিস্টেমের উন্নতির জন্য সেটির নিরাপত্তা ছিদ্রসমূহ খুঁজে বের করে। এদের কে এথিক্যাল হ্যাকার ও বলা হয়। অন্যদিকে ব্ল্যাক হ্যাট হ্যাকারগণ অসৎ উদ্দেশ্য অনুপ্রবেশ করতে থাকে। </a:t>
            </a:r>
            <a:endParaRPr lang="en-US" dirty="0"/>
          </a:p>
        </p:txBody>
      </p:sp>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47900" y="875837"/>
            <a:ext cx="4648200" cy="685800"/>
          </a:xfrm>
        </p:spPr>
        <p:txBody>
          <a:bodyPr/>
          <a:lstStyle/>
          <a:p>
            <a:pPr algn="ctr"/>
            <a:r>
              <a:rPr lang="bn-IN" sz="3600" dirty="0" smtClean="0">
                <a:solidFill>
                  <a:schemeClr val="tx1"/>
                </a:solidFill>
              </a:rPr>
              <a:t>জোড়ায় কাজ</a:t>
            </a:r>
            <a:endParaRPr lang="en-US" sz="2400" dirty="0">
              <a:solidFill>
                <a:schemeClr val="tx1"/>
              </a:solidFill>
            </a:endParaRPr>
          </a:p>
        </p:txBody>
      </p:sp>
      <p:sp>
        <p:nvSpPr>
          <p:cNvPr id="3" name="Subtitle 2"/>
          <p:cNvSpPr>
            <a:spLocks noGrp="1"/>
          </p:cNvSpPr>
          <p:nvPr>
            <p:ph type="subTitle" idx="1"/>
          </p:nvPr>
        </p:nvSpPr>
        <p:spPr>
          <a:xfrm>
            <a:off x="152400" y="4495800"/>
            <a:ext cx="8839200" cy="1143000"/>
          </a:xfrm>
        </p:spPr>
        <p:txBody>
          <a:bodyPr>
            <a:normAutofit lnSpcReduction="10000"/>
          </a:bodyPr>
          <a:lstStyle/>
          <a:p>
            <a:endParaRPr lang="bn-IN" sz="3000" b="1" dirty="0" smtClean="0">
              <a:solidFill>
                <a:schemeClr val="bg1"/>
              </a:solidFill>
            </a:endParaRPr>
          </a:p>
          <a:p>
            <a:r>
              <a:rPr lang="bn-IN" sz="2400" b="1" dirty="0" smtClean="0">
                <a:solidFill>
                  <a:schemeClr val="bg1"/>
                </a:solidFill>
              </a:rPr>
              <a:t>অনলাইনে আমরা নিজের পরিচয় কিভাবে প্রকাশ করতে পারি উপস্থাপন কর।</a:t>
            </a:r>
          </a:p>
          <a:p>
            <a:endParaRPr lang="bn-IN" sz="2400" b="1" dirty="0" smtClean="0">
              <a:solidFill>
                <a:schemeClr val="bg1"/>
              </a:solidFill>
            </a:endParaRPr>
          </a:p>
          <a:p>
            <a:endParaRPr lang="bn-IN" sz="2000" dirty="0" smtClean="0">
              <a:solidFill>
                <a:schemeClr val="tx1"/>
              </a:solidFill>
            </a:endParaRPr>
          </a:p>
          <a:p>
            <a:endParaRPr lang="en-US" sz="2000" dirty="0">
              <a:solidFill>
                <a:schemeClr val="tx1"/>
              </a:solidFill>
            </a:endParaRPr>
          </a:p>
        </p:txBody>
      </p:sp>
      <p:pic>
        <p:nvPicPr>
          <p:cNvPr id="4098" name="Picture 2" descr="C:\Users\HP\Pictures\186737f044afe9de69abc3aac999d54c-5974b839982af.jpg"/>
          <p:cNvPicPr>
            <a:picLocks noChangeAspect="1" noChangeArrowheads="1"/>
          </p:cNvPicPr>
          <p:nvPr/>
        </p:nvPicPr>
        <p:blipFill>
          <a:blip r:embed="rId2"/>
          <a:srcRect/>
          <a:stretch>
            <a:fillRect/>
          </a:stretch>
        </p:blipFill>
        <p:spPr bwMode="auto">
          <a:xfrm>
            <a:off x="2400300" y="1836193"/>
            <a:ext cx="4343400" cy="1676400"/>
          </a:xfrm>
          <a:prstGeom prst="rect">
            <a:avLst/>
          </a:prstGeom>
          <a:noFill/>
        </p:spPr>
      </p:pic>
      <p:sp>
        <p:nvSpPr>
          <p:cNvPr id="5" name="TextBox 4"/>
          <p:cNvSpPr txBox="1"/>
          <p:nvPr/>
        </p:nvSpPr>
        <p:spPr>
          <a:xfrm>
            <a:off x="762000" y="4724400"/>
            <a:ext cx="7620000" cy="1200329"/>
          </a:xfrm>
          <a:prstGeom prst="rect">
            <a:avLst/>
          </a:prstGeom>
          <a:noFill/>
        </p:spPr>
        <p:txBody>
          <a:bodyPr wrap="square" rtlCol="0">
            <a:spAutoFit/>
          </a:bodyPr>
          <a:lstStyle/>
          <a:p>
            <a:pPr algn="ctr"/>
            <a:r>
              <a:rPr lang="bn-IN" sz="3600" dirty="0" smtClean="0"/>
              <a:t>কম্পিউটার হ্যাকিংয়ের ধারণা উপস্থাপণ কর।</a:t>
            </a:r>
            <a:endParaRPr lang="en-US" sz="2000" dirty="0"/>
          </a:p>
        </p:txBody>
      </p:sp>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circle(in)">
                                      <p:cBhvr>
                                        <p:cTn id="12" dur="2000"/>
                                        <p:tgtEl>
                                          <p:spTgt spid="409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609600"/>
            <a:ext cx="4038600" cy="685800"/>
          </a:xfrm>
        </p:spPr>
        <p:txBody>
          <a:bodyPr>
            <a:normAutofit/>
          </a:bodyPr>
          <a:lstStyle/>
          <a:p>
            <a:pPr algn="ctr"/>
            <a:r>
              <a:rPr lang="bn-IN" sz="3600" dirty="0" smtClean="0">
                <a:solidFill>
                  <a:schemeClr val="tx1"/>
                </a:solidFill>
              </a:rPr>
              <a:t>এসো ছবিগুলো দেখি</a:t>
            </a:r>
            <a:endParaRPr lang="en-US" sz="3600" dirty="0">
              <a:solidFill>
                <a:schemeClr val="tx1"/>
              </a:solidFill>
            </a:endParaRPr>
          </a:p>
        </p:txBody>
      </p:sp>
      <p:sp>
        <p:nvSpPr>
          <p:cNvPr id="3" name="Subtitle 2"/>
          <p:cNvSpPr>
            <a:spLocks noGrp="1"/>
          </p:cNvSpPr>
          <p:nvPr>
            <p:ph type="subTitle" idx="1"/>
          </p:nvPr>
        </p:nvSpPr>
        <p:spPr>
          <a:xfrm>
            <a:off x="381000" y="4038600"/>
            <a:ext cx="8229600" cy="2362200"/>
          </a:xfrm>
        </p:spPr>
        <p:txBody>
          <a:bodyPr>
            <a:normAutofit/>
          </a:bodyPr>
          <a:lstStyle/>
          <a:p>
            <a:pPr algn="just"/>
            <a:r>
              <a:rPr lang="bn-IN" sz="1800" b="1" dirty="0" smtClean="0">
                <a:solidFill>
                  <a:schemeClr val="tx1"/>
                </a:solidFill>
              </a:rPr>
              <a:t>কম্পিউটারে পাসওয়ার্ডের গোপনীয়তা কিভাবে রক্ষা করা যায় কিছু টিপস বা কৌশল  জেনে নেই-১।সংক্ষিপ্ত পাসওয়ার্ডের পরিবর্তে দীর্ঘ পাসওয়ার্ড ব্যাবহার করা।প্রয়োজনে এমনকি প্রিয় বাক্য ব্যাবহার করা যেতে পারে।</a:t>
            </a:r>
          </a:p>
          <a:p>
            <a:pPr algn="just"/>
            <a:r>
              <a:rPr lang="bn-IN" sz="1800" b="1" dirty="0" smtClean="0">
                <a:solidFill>
                  <a:schemeClr val="tx1"/>
                </a:solidFill>
              </a:rPr>
              <a:t>২।শক্তিশালী পাসওয়ার্ড ব্যাবহার করা অর্থাৎ শব্দ,বাক্য,সংখ্যা এবং প্রতীক সমন্বয়ে পাসওয়ার্ড তৈরি </a:t>
            </a:r>
            <a:r>
              <a:rPr lang="bn-IN" sz="1800" b="1" dirty="0" smtClean="0">
                <a:solidFill>
                  <a:schemeClr val="tx1"/>
                </a:solidFill>
                <a:hlinkClick r:id="rId2"/>
              </a:rPr>
              <a:t>করা-যেমন-</a:t>
            </a:r>
            <a:r>
              <a:rPr lang="en-US" sz="1800" b="1" dirty="0" smtClean="0">
                <a:solidFill>
                  <a:schemeClr val="tx1"/>
                </a:solidFill>
                <a:hlinkClick r:id="rId2"/>
              </a:rPr>
              <a:t>Z26a1$a1r18a1@gmail.com</a:t>
            </a:r>
            <a:endParaRPr lang="en-US" sz="1800" b="1" dirty="0" smtClean="0">
              <a:solidFill>
                <a:schemeClr val="tx1"/>
              </a:solidFill>
            </a:endParaRPr>
          </a:p>
          <a:p>
            <a:pPr algn="just"/>
            <a:r>
              <a:rPr lang="bn-IN" sz="1800" b="1" dirty="0" smtClean="0">
                <a:solidFill>
                  <a:schemeClr val="tx1"/>
                </a:solidFill>
              </a:rPr>
              <a:t>৩।নিয়মিত পাসওয়ার্ড পরিবর্তন করা ইত্যাদি  ।কম্পিউটারে পাসওয়ার্ড তালা ও চাবির মতো কাজ করে। </a:t>
            </a:r>
            <a:r>
              <a:rPr lang="bn-IN" sz="2400" b="1" dirty="0" smtClean="0">
                <a:solidFill>
                  <a:schemeClr val="tx1"/>
                </a:solidFill>
              </a:rPr>
              <a:t> </a:t>
            </a:r>
            <a:endParaRPr lang="en-US" sz="2400" b="1" dirty="0">
              <a:solidFill>
                <a:schemeClr val="tx1"/>
              </a:solidFill>
            </a:endParaRPr>
          </a:p>
        </p:txBody>
      </p:sp>
      <p:pic>
        <p:nvPicPr>
          <p:cNvPr id="5122" name="Picture 2" descr="C:\Users\HP\Pictures\index-101.jpg"/>
          <p:cNvPicPr>
            <a:picLocks noChangeAspect="1" noChangeArrowheads="1"/>
          </p:cNvPicPr>
          <p:nvPr/>
        </p:nvPicPr>
        <p:blipFill>
          <a:blip r:embed="rId3"/>
          <a:srcRect/>
          <a:stretch>
            <a:fillRect/>
          </a:stretch>
        </p:blipFill>
        <p:spPr bwMode="auto">
          <a:xfrm>
            <a:off x="4648200" y="1411192"/>
            <a:ext cx="3962400" cy="2122227"/>
          </a:xfrm>
          <a:prstGeom prst="rect">
            <a:avLst/>
          </a:prstGeom>
          <a:noFill/>
        </p:spPr>
      </p:pic>
      <p:pic>
        <p:nvPicPr>
          <p:cNvPr id="5124" name="Picture 4" descr="C:\Users\HP\Pictures\index.jpg"/>
          <p:cNvPicPr>
            <a:picLocks noChangeAspect="1" noChangeArrowheads="1"/>
          </p:cNvPicPr>
          <p:nvPr/>
        </p:nvPicPr>
        <p:blipFill>
          <a:blip r:embed="rId4"/>
          <a:srcRect/>
          <a:stretch>
            <a:fillRect/>
          </a:stretch>
        </p:blipFill>
        <p:spPr bwMode="auto">
          <a:xfrm>
            <a:off x="381000" y="1411192"/>
            <a:ext cx="3200400" cy="2133600"/>
          </a:xfrm>
          <a:prstGeom prst="rect">
            <a:avLst/>
          </a:prstGeom>
          <a:noFill/>
        </p:spPr>
      </p:pic>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ircle(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5124"/>
                                        </p:tgtEl>
                                        <p:attrNameLst>
                                          <p:attrName>style.visibility</p:attrName>
                                        </p:attrNameLst>
                                      </p:cBhvr>
                                      <p:to>
                                        <p:strVal val="visible"/>
                                      </p:to>
                                    </p:set>
                                    <p:animEffect transition="in" filter="circle(in)">
                                      <p:cBhvr>
                                        <p:cTn id="27" dur="2000"/>
                                        <p:tgtEl>
                                          <p:spTgt spid="5124"/>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5122"/>
                                        </p:tgtEl>
                                        <p:attrNameLst>
                                          <p:attrName>style.visibility</p:attrName>
                                        </p:attrNameLst>
                                      </p:cBhvr>
                                      <p:to>
                                        <p:strVal val="visible"/>
                                      </p:to>
                                    </p:set>
                                    <p:animEffect transition="in" filter="circle(in)">
                                      <p:cBhvr>
                                        <p:cTn id="32" dur="2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644</TotalTime>
  <Words>472</Words>
  <Application>Microsoft Office PowerPoint</Application>
  <PresentationFormat>On-screen Show (4:3)</PresentationFormat>
  <Paragraphs>52</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NikoshBAN</vt:lpstr>
      <vt:lpstr>Verdana</vt:lpstr>
      <vt:lpstr>Vrinda</vt:lpstr>
      <vt:lpstr>Wingdings 2</vt:lpstr>
      <vt:lpstr>Aspect</vt:lpstr>
      <vt:lpstr>সুপ্রিয় শিক্ষার্থীবৃন্দ সবাইকে শুভেচ্ছা</vt:lpstr>
      <vt:lpstr>PowerPoint Presentation</vt:lpstr>
      <vt:lpstr>ছবিগুলোর দিকে লক্ষ্য  করি</vt:lpstr>
      <vt:lpstr>শিখন ফল</vt:lpstr>
      <vt:lpstr> </vt:lpstr>
      <vt:lpstr> </vt:lpstr>
      <vt:lpstr>ছবির দিকে লক্ষ্য করি</vt:lpstr>
      <vt:lpstr>জোড়ায় কাজ</vt:lpstr>
      <vt:lpstr>এসো ছবিগুলো দেখি</vt:lpstr>
      <vt:lpstr>PowerPoint Presentation</vt:lpstr>
      <vt:lpstr>মূল্যায়ন</vt:lpstr>
      <vt:lpstr>বাড়ির কাজ</vt:lpstr>
      <vt:lpstr>ধন্যবাদ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179</cp:revision>
  <dcterms:created xsi:type="dcterms:W3CDTF">2019-07-29T10:28:11Z</dcterms:created>
  <dcterms:modified xsi:type="dcterms:W3CDTF">2019-10-18T11:43:49Z</dcterms:modified>
</cp:coreProperties>
</file>