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9" r:id="rId3"/>
    <p:sldId id="288" r:id="rId4"/>
    <p:sldId id="296" r:id="rId5"/>
    <p:sldId id="264" r:id="rId6"/>
    <p:sldId id="265" r:id="rId7"/>
    <p:sldId id="290" r:id="rId8"/>
    <p:sldId id="291" r:id="rId9"/>
    <p:sldId id="294" r:id="rId10"/>
    <p:sldId id="292" r:id="rId11"/>
    <p:sldId id="293" r:id="rId12"/>
    <p:sldId id="299" r:id="rId13"/>
    <p:sldId id="271" r:id="rId14"/>
    <p:sldId id="287" r:id="rId15"/>
    <p:sldId id="298" r:id="rId16"/>
    <p:sldId id="297" r:id="rId17"/>
    <p:sldId id="280" r:id="rId18"/>
    <p:sldId id="300" r:id="rId19"/>
    <p:sldId id="272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96CB-1178-4F7F-91D9-240C34C6E31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গ্ণিত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</a:t>
            </a:r>
            <a:r>
              <a:rPr lang="en-US" dirty="0" err="1" smtClean="0"/>
              <a:t>গুলবাহার,কচুয়া</a:t>
            </a:r>
            <a:r>
              <a:rPr lang="en-US" dirty="0" smtClean="0"/>
              <a:t> ,</a:t>
            </a:r>
            <a:r>
              <a:rPr lang="en-US" dirty="0" err="1" smtClean="0"/>
              <a:t>ছাঁদপুর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6DAD7-1469-4510-AF5F-F6613A044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6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8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8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6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1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3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92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4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0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পাচ্ছ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49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গুলোর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dirty="0" err="1" smtClean="0"/>
              <a:t>পদার্থ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ধ্রনের</a:t>
            </a:r>
            <a:r>
              <a:rPr lang="en-US" baseline="0" dirty="0" smtClean="0"/>
              <a:t> </a:t>
            </a:r>
            <a:r>
              <a:rPr lang="en-US" dirty="0" err="1" smtClean="0"/>
              <a:t>যৌগ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দ্বারা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গঠিত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সম্ভাব্য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ঘোষনা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0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3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জাহিদুল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dirty="0" err="1" smtClean="0"/>
              <a:t>গণিত</a:t>
            </a:r>
            <a:r>
              <a:rPr lang="en-US" dirty="0" smtClean="0"/>
              <a:t>), 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</a:t>
            </a:r>
            <a:r>
              <a:rPr lang="en-US" dirty="0" smtClean="0"/>
              <a:t> ,</a:t>
            </a:r>
            <a:r>
              <a:rPr lang="en-US" dirty="0" err="1" smtClean="0"/>
              <a:t>গুলবাহার</a:t>
            </a:r>
            <a:r>
              <a:rPr lang="en-US" dirty="0" smtClean="0"/>
              <a:t>, </a:t>
            </a:r>
            <a:r>
              <a:rPr lang="en-US" dirty="0" err="1" smtClean="0"/>
              <a:t>কচুয়া</a:t>
            </a:r>
            <a:r>
              <a:rPr lang="en-US" dirty="0" smtClean="0"/>
              <a:t> 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চাঁদপুর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6DAD7-1469-4510-AF5F-F6613A0444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ahedulhossain6&#2543;@gmqil.com" TargetMode="Externa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1E8F-1215-49D7-9C62-E3CF9B7C2DB2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6985632" cy="3929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457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/>
              <a:t>আজকের ক্লাশে সবাইকে স্বাগতম </a:t>
            </a:r>
            <a:endParaRPr lang="en-US" sz="4000" b="1" dirty="0"/>
          </a:p>
        </p:txBody>
      </p:sp>
      <p:pic>
        <p:nvPicPr>
          <p:cNvPr id="9" name="Picture 8" descr="Mar_2014_desh13951314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419600" cy="6858000"/>
          </a:xfrm>
          <a:prstGeom prst="rect">
            <a:avLst/>
          </a:prstGeom>
        </p:spPr>
      </p:pic>
      <p:pic>
        <p:nvPicPr>
          <p:cNvPr id="10" name="Picture 9" descr="Mar_2014_desh13951314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419600" y="0"/>
            <a:ext cx="472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2684" y="970485"/>
            <a:ext cx="344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err="1" smtClean="0"/>
              <a:t>অ্যাডিপিক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এসিড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239" y="228600"/>
            <a:ext cx="488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 </a:t>
            </a:r>
            <a:r>
              <a:rPr lang="en-US" sz="4000" dirty="0" smtClean="0"/>
              <a:t>HOOC-(C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2000" dirty="0" smtClean="0">
                <a:cs typeface="NikoshBAN" pitchFamily="2" charset="0"/>
              </a:rPr>
              <a:t>4 </a:t>
            </a:r>
            <a:r>
              <a:rPr lang="en-US" sz="4000" dirty="0" smtClean="0">
                <a:cs typeface="NikoshBAN" pitchFamily="2" charset="0"/>
              </a:rPr>
              <a:t>-COOH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25005" y="228599"/>
            <a:ext cx="3918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 NH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 smtClean="0"/>
              <a:t>-(C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2000" dirty="0" smtClean="0">
                <a:cs typeface="NikoshBAN" pitchFamily="2" charset="0"/>
              </a:rPr>
              <a:t>6</a:t>
            </a:r>
            <a:r>
              <a:rPr lang="en-US" sz="4000" dirty="0" smtClean="0">
                <a:cs typeface="NikoshBAN" pitchFamily="2" charset="0"/>
              </a:rPr>
              <a:t>-NH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47354" y="931555"/>
            <a:ext cx="507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err="1" smtClean="0"/>
              <a:t>হেক্সামিথিলিন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ডাই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অ্যামিন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152400"/>
            <a:ext cx="437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4267998" y="-2777643"/>
            <a:ext cx="574360" cy="841564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38279" y="2133600"/>
            <a:ext cx="1314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 HO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7939" y="2122704"/>
            <a:ext cx="892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NikoshBAN" pitchFamily="2" charset="0"/>
              </a:rPr>
              <a:t>HO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6460816" y="21336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8909" y="2138149"/>
            <a:ext cx="37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18708" y="2160664"/>
            <a:ext cx="53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1226" y="2084021"/>
            <a:ext cx="37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425385" y="1472385"/>
            <a:ext cx="331830" cy="2819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115" y="1923877"/>
            <a:ext cx="3828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-OC-</a:t>
            </a:r>
            <a:r>
              <a:rPr lang="en-US" sz="4000" dirty="0"/>
              <a:t>(C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>
                <a:cs typeface="NikoshBAN" pitchFamily="2" charset="0"/>
              </a:rPr>
              <a:t>2</a:t>
            </a:r>
            <a:r>
              <a:rPr lang="en-US" sz="4000" dirty="0">
                <a:cs typeface="NikoshBAN" pitchFamily="2" charset="0"/>
              </a:rPr>
              <a:t>)</a:t>
            </a:r>
            <a:r>
              <a:rPr lang="en-US" sz="4000" baseline="-22000" dirty="0">
                <a:cs typeface="NikoshBAN" pitchFamily="2" charset="0"/>
              </a:rPr>
              <a:t>4 </a:t>
            </a:r>
            <a:r>
              <a:rPr lang="en-US" sz="4000" dirty="0" smtClean="0">
                <a:cs typeface="NikoshBAN" pitchFamily="2" charset="0"/>
              </a:rPr>
              <a:t>–CO-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1447800" y="245453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7354" y="294996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-NH-</a:t>
            </a:r>
            <a:r>
              <a:rPr lang="en-US" sz="4000" dirty="0"/>
              <a:t>(</a:t>
            </a:r>
            <a:r>
              <a:rPr lang="en-US" sz="40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2000" dirty="0" smtClean="0">
                <a:cs typeface="NikoshBAN" pitchFamily="2" charset="0"/>
              </a:rPr>
              <a:t>6</a:t>
            </a:r>
            <a:r>
              <a:rPr lang="en-US" sz="4000" dirty="0" smtClean="0">
                <a:cs typeface="NikoshBAN" pitchFamily="2" charset="0"/>
              </a:rPr>
              <a:t>-NH-</a:t>
            </a:r>
            <a:endParaRPr lang="en-US" sz="4000" dirty="0"/>
          </a:p>
        </p:txBody>
      </p:sp>
      <p:sp>
        <p:nvSpPr>
          <p:cNvPr id="20" name="Left Brace 19"/>
          <p:cNvSpPr/>
          <p:nvPr/>
        </p:nvSpPr>
        <p:spPr>
          <a:xfrm rot="16200000">
            <a:off x="1687524" y="1860392"/>
            <a:ext cx="843390" cy="382820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21890" y="2111085"/>
            <a:ext cx="37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100120" y="3257723"/>
            <a:ext cx="1098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0450" y="3254514"/>
            <a:ext cx="417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5195" y="4702314"/>
            <a:ext cx="3828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-OC-</a:t>
            </a:r>
            <a:r>
              <a:rPr lang="en-US" sz="4000" dirty="0"/>
              <a:t>(C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>
                <a:cs typeface="NikoshBAN" pitchFamily="2" charset="0"/>
              </a:rPr>
              <a:t>2</a:t>
            </a:r>
            <a:r>
              <a:rPr lang="en-US" sz="4000" dirty="0">
                <a:cs typeface="NikoshBAN" pitchFamily="2" charset="0"/>
              </a:rPr>
              <a:t>)</a:t>
            </a:r>
            <a:r>
              <a:rPr lang="en-US" sz="4000" baseline="-22000" dirty="0">
                <a:cs typeface="NikoshBAN" pitchFamily="2" charset="0"/>
              </a:rPr>
              <a:t>4 </a:t>
            </a:r>
            <a:r>
              <a:rPr lang="en-US" sz="4000" dirty="0" smtClean="0">
                <a:cs typeface="NikoshBAN" pitchFamily="2" charset="0"/>
              </a:rPr>
              <a:t>–CO-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470231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-NH-</a:t>
            </a:r>
            <a:r>
              <a:rPr lang="en-US" sz="4000" dirty="0"/>
              <a:t>(</a:t>
            </a:r>
            <a:r>
              <a:rPr lang="en-US" sz="40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-22000" dirty="0" smtClean="0">
                <a:cs typeface="NikoshBAN" pitchFamily="2" charset="0"/>
              </a:rPr>
              <a:t>6</a:t>
            </a:r>
            <a:r>
              <a:rPr lang="en-US" sz="4000" dirty="0" smtClean="0">
                <a:cs typeface="NikoshBAN" pitchFamily="2" charset="0"/>
              </a:rPr>
              <a:t>-NH-</a:t>
            </a:r>
            <a:endParaRPr lang="en-US" sz="4000" dirty="0"/>
          </a:p>
        </p:txBody>
      </p:sp>
      <p:sp>
        <p:nvSpPr>
          <p:cNvPr id="29" name="Right Bracket 28"/>
          <p:cNvSpPr/>
          <p:nvPr/>
        </p:nvSpPr>
        <p:spPr>
          <a:xfrm>
            <a:off x="6821890" y="4722337"/>
            <a:ext cx="144767" cy="707886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ket 29"/>
          <p:cNvSpPr/>
          <p:nvPr/>
        </p:nvSpPr>
        <p:spPr>
          <a:xfrm>
            <a:off x="685800" y="4722337"/>
            <a:ext cx="152400" cy="687863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988363" y="5004215"/>
            <a:ext cx="421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n</a:t>
            </a:r>
            <a:endParaRPr lang="en-US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08813" y="5719994"/>
            <a:ext cx="3730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নাইলন</a:t>
            </a:r>
            <a:r>
              <a:rPr lang="en-US" sz="4000" b="1" dirty="0" smtClean="0"/>
              <a:t> 6:6</a:t>
            </a:r>
            <a:endParaRPr lang="en-US" sz="4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08676" y="5004215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277" y="6320135"/>
            <a:ext cx="831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বিক্রিয়ায়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ক্ষুদ্র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ক্ষুদ্র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</a:t>
            </a:r>
            <a:r>
              <a:rPr lang="en-US" sz="2400" dirty="0" smtClean="0"/>
              <a:t> CO</a:t>
            </a:r>
            <a:r>
              <a:rPr lang="en-US" sz="2400" baseline="-22000" dirty="0" smtClean="0">
                <a:cs typeface="NikoshBAN" pitchFamily="2" charset="0"/>
              </a:rPr>
              <a:t>2</a:t>
            </a:r>
            <a:r>
              <a:rPr lang="en-US" sz="2400" dirty="0" smtClean="0"/>
              <a:t> ও H</a:t>
            </a:r>
            <a:r>
              <a:rPr lang="en-US" sz="2400" baseline="-22000" dirty="0" smtClean="0">
                <a:cs typeface="NikoshBAN" pitchFamily="2" charset="0"/>
              </a:rPr>
              <a:t>2</a:t>
            </a:r>
            <a:r>
              <a:rPr lang="en-US" sz="2400" dirty="0" smtClean="0"/>
              <a:t>O </a:t>
            </a:r>
            <a:r>
              <a:rPr lang="en-US" sz="2400" baseline="-22000" dirty="0" smtClean="0">
                <a:cs typeface="NikoshBAN" pitchFamily="2" charset="0"/>
              </a:rPr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অপসারন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065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46 -0.27384 L -1.66667E-6 -1.48148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73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19 -0.27222 L -4.44444E-6 -1.11111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98 -0.28565 L -2.5E-6 4.07407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07 -0.28889 L -2.77778E-6 3.33333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27 -0.28171 L 3.33333E-6 -7.40741E-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1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639 -0.27778 L -1.66667E-6 4.44444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77 -0.24329 L 4.44444E-6 4.07407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97 -0.3206 L -1.66667E-6 -7.40741E-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7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54 -0.39282 L -8.33333E-7 -2.96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07 -0.40509 L 3.33333E-6 -3.33333E-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31 -0.25556 L -3.33333E-6 1.48148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913 -0.69236 L -2.77778E-6 0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48" y="3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4 -0.70347 L 2.77778E-7 0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3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  <p:bldP spid="29" grpId="0" animBg="1"/>
      <p:bldP spid="30" grpId="0" animBg="1"/>
      <p:bldP spid="31" grpId="0"/>
      <p:bldP spid="32" grpId="0"/>
      <p:bldP spid="34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জোড়ায়</a:t>
            </a:r>
            <a:r>
              <a:rPr lang="en-US" sz="5400" dirty="0" smtClean="0"/>
              <a:t> 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পলিমারকরন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বিক্রিয়া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কী</a:t>
            </a:r>
            <a:r>
              <a:rPr lang="en-US" sz="4400" dirty="0" smtClean="0"/>
              <a:t> </a:t>
            </a:r>
            <a:r>
              <a:rPr lang="en-US" sz="4400" dirty="0" err="1" smtClean="0"/>
              <a:t>বুঝ</a:t>
            </a:r>
            <a:r>
              <a:rPr lang="en-US" sz="4400" dirty="0" smtClean="0"/>
              <a:t>? </a:t>
            </a:r>
          </a:p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যেকোন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পলিমার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বিক্রিয়া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en-US" sz="4400" dirty="0" smtClean="0"/>
              <a:t> ?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23347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14400" y="1676400"/>
            <a:ext cx="7239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SutonnyMJ" pitchFamily="2" charset="0"/>
                <a:cs typeface="SutonnyMJ" pitchFamily="2" charset="0"/>
              </a:rPr>
              <a:t>GKB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c`v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‡_©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AYy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c`v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‡_©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AYy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ci¯ú‡ii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mv‡_ hy³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AYy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MVb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প্রক্রিqv‡K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cwjgviKiY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weক্রিqvq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Drপন্ন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AYy‡K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cwjgvi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weক্রিqvq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¨ ¶z`ª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AYyi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cÖ‡Z¨KwU‡K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g‡bvgvi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3048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চল</a:t>
            </a:r>
            <a:r>
              <a:rPr lang="en-US" sz="5400" dirty="0" smtClean="0"/>
              <a:t> </a:t>
            </a:r>
            <a:r>
              <a:rPr lang="en-US" sz="5400" dirty="0" err="1" smtClean="0"/>
              <a:t>উত্তর</a:t>
            </a:r>
            <a:r>
              <a:rPr lang="en-US" sz="5400" dirty="0" smtClean="0"/>
              <a:t>  </a:t>
            </a:r>
            <a:r>
              <a:rPr lang="en-US" sz="5400" dirty="0" err="1" smtClean="0"/>
              <a:t>মিলিয়ে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দেখি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721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684" y="1173566"/>
            <a:ext cx="3456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 smtClean="0"/>
              <a:t>=CH(C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3</a:t>
            </a:r>
            <a:r>
              <a:rPr lang="en-US" sz="4000" dirty="0" smtClean="0">
                <a:cs typeface="NikoshBAN" pitchFamily="2" charset="0"/>
              </a:rPr>
              <a:t>)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62604" y="1907383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প্রোপিন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10604" y="1524000"/>
            <a:ext cx="2280596" cy="28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55448" y="1086058"/>
            <a:ext cx="3121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--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3200" baseline="-22000" dirty="0" smtClean="0">
                <a:cs typeface="NikoshBAN" pitchFamily="2" charset="0"/>
              </a:rPr>
              <a:t>2</a:t>
            </a:r>
            <a:r>
              <a:rPr lang="en-US" sz="3200" dirty="0" smtClean="0"/>
              <a:t>-</a:t>
            </a:r>
            <a:r>
              <a:rPr lang="en-US" sz="4000" dirty="0" smtClean="0"/>
              <a:t>CH</a:t>
            </a:r>
            <a:r>
              <a:rPr lang="en-US" sz="3200" dirty="0" smtClean="0"/>
              <a:t>(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3200" baseline="-22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)--</a:t>
            </a:r>
            <a:endParaRPr lang="en-US" sz="3200" dirty="0"/>
          </a:p>
        </p:txBody>
      </p:sp>
      <p:sp>
        <p:nvSpPr>
          <p:cNvPr id="14" name="Right Bracket 13"/>
          <p:cNvSpPr/>
          <p:nvPr/>
        </p:nvSpPr>
        <p:spPr>
          <a:xfrm>
            <a:off x="8534400" y="1228104"/>
            <a:ext cx="175588" cy="581189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6096000" y="1243455"/>
            <a:ext cx="152400" cy="550489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1112461"/>
            <a:ext cx="153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140 </a:t>
            </a:r>
            <a:r>
              <a:rPr lang="en-US" dirty="0" err="1"/>
              <a:t>বায়ুমন্ডল</a:t>
            </a:r>
            <a:r>
              <a:rPr lang="en-US" dirty="0"/>
              <a:t> </a:t>
            </a:r>
            <a:r>
              <a:rPr lang="en-US" dirty="0" err="1"/>
              <a:t>চাপ</a:t>
            </a:r>
            <a:r>
              <a:rPr lang="en-US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11824" y="1552102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120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C </a:t>
            </a:r>
            <a:r>
              <a:rPr lang="en-US" dirty="0" err="1" smtClean="0"/>
              <a:t>তাপমাত্রা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57448" y="1538051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TiCl</a:t>
            </a:r>
            <a:r>
              <a:rPr lang="en-US" baseline="-22000" dirty="0" smtClean="0">
                <a:cs typeface="NikoshBAN" pitchFamily="2" charset="0"/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01668" y="1875055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পলি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প্রোপিন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8644724" y="1413602"/>
            <a:ext cx="25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" y="2752273"/>
            <a:ext cx="3456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 smtClean="0"/>
              <a:t>=</a:t>
            </a:r>
            <a:r>
              <a:rPr lang="en-US" sz="4000" dirty="0" err="1" smtClean="0"/>
              <a:t>CHCl</a:t>
            </a:r>
            <a:endParaRPr lang="en-US" sz="4400" dirty="0"/>
          </a:p>
        </p:txBody>
      </p:sp>
      <p:sp>
        <p:nvSpPr>
          <p:cNvPr id="45" name="TextBox 44"/>
          <p:cNvSpPr txBox="1"/>
          <p:nvPr/>
        </p:nvSpPr>
        <p:spPr>
          <a:xfrm>
            <a:off x="438720" y="34860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ভিনাইল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ক্লোরাইড</a:t>
            </a:r>
            <a:endParaRPr lang="en-US" sz="20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486720" y="3102707"/>
            <a:ext cx="2280596" cy="28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831564" y="2664765"/>
            <a:ext cx="27927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--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3200" baseline="-22000" dirty="0" smtClean="0">
                <a:cs typeface="NikoshBAN" pitchFamily="2" charset="0"/>
              </a:rPr>
              <a:t>2</a:t>
            </a:r>
            <a:r>
              <a:rPr lang="en-US" sz="3200" dirty="0" smtClean="0"/>
              <a:t>-</a:t>
            </a:r>
            <a:r>
              <a:rPr lang="en-US" sz="4000" dirty="0" smtClean="0"/>
              <a:t>CH</a:t>
            </a:r>
            <a:r>
              <a:rPr lang="en-US" sz="3200" dirty="0" smtClean="0"/>
              <a:t>(</a:t>
            </a:r>
            <a:r>
              <a:rPr lang="en-US" sz="4000" dirty="0" err="1" smtClean="0"/>
              <a:t>C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l</a:t>
            </a:r>
            <a:r>
              <a:rPr lang="en-US" sz="3200" dirty="0" smtClean="0">
                <a:cs typeface="NikoshBAN" pitchFamily="2" charset="0"/>
              </a:rPr>
              <a:t>)--</a:t>
            </a:r>
            <a:endParaRPr lang="en-US" sz="3200" dirty="0"/>
          </a:p>
        </p:txBody>
      </p:sp>
      <p:sp>
        <p:nvSpPr>
          <p:cNvPr id="48" name="Right Bracket 47"/>
          <p:cNvSpPr/>
          <p:nvPr/>
        </p:nvSpPr>
        <p:spPr>
          <a:xfrm>
            <a:off x="8207190" y="2806811"/>
            <a:ext cx="175588" cy="581189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ket 48"/>
          <p:cNvSpPr/>
          <p:nvPr/>
        </p:nvSpPr>
        <p:spPr>
          <a:xfrm>
            <a:off x="6072116" y="2822162"/>
            <a:ext cx="152400" cy="550489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633716" y="2691168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চাপ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269116" y="2719324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উচ্চ</a:t>
            </a:r>
            <a:r>
              <a:rPr lang="en-US" dirty="0" smtClean="0"/>
              <a:t>  </a:t>
            </a:r>
            <a:r>
              <a:rPr lang="en-US" dirty="0" err="1"/>
              <a:t>তাপমাত্রা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733800" y="3116758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জৈব</a:t>
            </a:r>
            <a:r>
              <a:rPr lang="en-US" dirty="0" smtClean="0"/>
              <a:t> </a:t>
            </a:r>
            <a:r>
              <a:rPr lang="en-US" dirty="0" err="1" smtClean="0"/>
              <a:t>পার-অক্সাইড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0" y="3453762"/>
            <a:ext cx="246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পলি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ভিনাইল</a:t>
            </a:r>
            <a:r>
              <a:rPr lang="en-US" sz="2000" dirty="0" smtClean="0"/>
              <a:t> </a:t>
            </a:r>
            <a:r>
              <a:rPr lang="en-US" sz="2000" dirty="0" err="1"/>
              <a:t>ক্লোরাইড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8294984" y="2924931"/>
            <a:ext cx="25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228600" y="4733473"/>
            <a:ext cx="3456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 smtClean="0"/>
              <a:t>=C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endParaRPr lang="en-US" sz="4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2520" y="546729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পলি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ট্টেট্রা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ফ্লোরো</a:t>
            </a:r>
            <a:r>
              <a:rPr lang="en-US" sz="2000" dirty="0" smtClean="0"/>
              <a:t> </a:t>
            </a:r>
            <a:r>
              <a:rPr lang="en-US" sz="2000" dirty="0" err="1" smtClean="0"/>
              <a:t>ইথিন</a:t>
            </a:r>
            <a:endParaRPr lang="en-US" sz="20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3410520" y="5083907"/>
            <a:ext cx="2280596" cy="28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755364" y="4645965"/>
            <a:ext cx="21563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--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3200" baseline="-22000" dirty="0" smtClean="0">
                <a:cs typeface="NikoshBAN" pitchFamily="2" charset="0"/>
              </a:rPr>
              <a:t>2</a:t>
            </a:r>
            <a:r>
              <a:rPr lang="en-US" sz="3200" dirty="0" smtClean="0"/>
              <a:t>-</a:t>
            </a:r>
            <a:r>
              <a:rPr lang="en-US" sz="4000" dirty="0" smtClean="0"/>
              <a:t>CF</a:t>
            </a:r>
            <a:r>
              <a:rPr lang="en-US" sz="3200" baseline="-22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--</a:t>
            </a:r>
            <a:endParaRPr lang="en-US" sz="3200" dirty="0"/>
          </a:p>
        </p:txBody>
      </p:sp>
      <p:sp>
        <p:nvSpPr>
          <p:cNvPr id="59" name="Right Bracket 58"/>
          <p:cNvSpPr/>
          <p:nvPr/>
        </p:nvSpPr>
        <p:spPr>
          <a:xfrm>
            <a:off x="7507963" y="4765596"/>
            <a:ext cx="175588" cy="581189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Bracket 59"/>
          <p:cNvSpPr/>
          <p:nvPr/>
        </p:nvSpPr>
        <p:spPr>
          <a:xfrm>
            <a:off x="5995916" y="4803362"/>
            <a:ext cx="152400" cy="550489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57516" y="4672368"/>
            <a:ext cx="153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140 </a:t>
            </a:r>
            <a:r>
              <a:rPr lang="en-US" dirty="0" err="1"/>
              <a:t>বায়ুমন্ডল</a:t>
            </a:r>
            <a:r>
              <a:rPr lang="en-US" dirty="0"/>
              <a:t> </a:t>
            </a:r>
            <a:r>
              <a:rPr lang="en-US" dirty="0" err="1"/>
              <a:t>চাপ</a:t>
            </a:r>
            <a:r>
              <a:rPr lang="en-US" dirty="0"/>
              <a:t>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11740" y="5112009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120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C </a:t>
            </a:r>
            <a:r>
              <a:rPr lang="en-US" dirty="0" err="1" smtClean="0"/>
              <a:t>তাপমাত্রা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957364" y="5097958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TiCl</a:t>
            </a:r>
            <a:r>
              <a:rPr lang="en-US" baseline="-22000" dirty="0" smtClean="0">
                <a:cs typeface="NikoshBAN" pitchFamily="2" charset="0"/>
              </a:rPr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201584" y="543496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err="1" smtClean="0"/>
              <a:t>টেফলন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7640823" y="4959458"/>
            <a:ext cx="25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66" name="TextBox 65"/>
          <p:cNvSpPr txBox="1"/>
          <p:nvPr/>
        </p:nvSpPr>
        <p:spPr>
          <a:xfrm>
            <a:off x="1447800" y="2286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আরো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কিছু</a:t>
            </a:r>
            <a:r>
              <a:rPr lang="en-US" sz="4400" dirty="0" smtClean="0"/>
              <a:t> </a:t>
            </a:r>
            <a:r>
              <a:rPr lang="en-US" sz="4400" dirty="0" err="1" smtClean="0"/>
              <a:t>পলিমার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বিক্রিয়া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দেখি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32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903 -0.02083 L 1.38889E-6 -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5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903 -0.02083 L -5.55556E-7 -1.11111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5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903 -0.02083 L -1.11111E-6 -2.22222E-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5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 animBg="1"/>
      <p:bldP spid="15" grpId="0" animBg="1"/>
      <p:bldP spid="18" grpId="0"/>
      <p:bldP spid="19" grpId="0"/>
      <p:bldP spid="20" grpId="0"/>
      <p:bldP spid="22" grpId="0"/>
      <p:bldP spid="43" grpId="0"/>
      <p:bldP spid="44" grpId="0"/>
      <p:bldP spid="45" grpId="0"/>
      <p:bldP spid="47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9424" y="160910"/>
            <a:ext cx="44958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 </a:t>
            </a:r>
            <a:r>
              <a:rPr lang="en-US" sz="4400" dirty="0" err="1" smtClean="0"/>
              <a:t>পলিমার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প্রকারভেদ</a:t>
            </a:r>
            <a:r>
              <a:rPr lang="en-US" sz="4400" dirty="0" smtClean="0"/>
              <a:t>  </a:t>
            </a:r>
            <a:r>
              <a:rPr lang="en-US" sz="4400" dirty="0" err="1" smtClean="0"/>
              <a:t>দেখি</a:t>
            </a:r>
            <a:r>
              <a:rPr lang="en-US" sz="4400" dirty="0" smtClean="0"/>
              <a:t>  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1473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গঠন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প্রকৃতি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অনুযায়ী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912167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সংযোজন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পলিমার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660710" y="1604665"/>
            <a:ext cx="311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ঘবীভবন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পলিমার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59707" y="15379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069307" y="1156900"/>
            <a:ext cx="652817" cy="762000"/>
            <a:chOff x="4069307" y="1156900"/>
            <a:chExt cx="652817" cy="762000"/>
          </a:xfrm>
        </p:grpSpPr>
        <p:sp>
          <p:nvSpPr>
            <p:cNvPr id="7" name="Left Bracket 6"/>
            <p:cNvSpPr/>
            <p:nvPr/>
          </p:nvSpPr>
          <p:spPr>
            <a:xfrm>
              <a:off x="4069307" y="1156900"/>
              <a:ext cx="457200" cy="762000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112524" y="1156900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12524" y="1918900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8433" y="2837765"/>
            <a:ext cx="343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উৎসের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ভিত্তি</a:t>
            </a:r>
            <a:r>
              <a:rPr lang="en-US" sz="3600" dirty="0"/>
              <a:t> </a:t>
            </a:r>
            <a:r>
              <a:rPr lang="en-US" sz="3600" dirty="0" err="1" smtClean="0"/>
              <a:t>করে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2514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/>
              <a:t>প্রাকৃতিক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পলিমার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60710" y="3207098"/>
            <a:ext cx="356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কৃত্রিম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পলিমার</a:t>
            </a:r>
            <a:r>
              <a:rPr lang="en-US" sz="3600" dirty="0" smtClean="0"/>
              <a:t>/ </a:t>
            </a:r>
            <a:r>
              <a:rPr lang="en-US" sz="3600" dirty="0" err="1" smtClean="0"/>
              <a:t>প্লাস্টিক</a:t>
            </a:r>
            <a:r>
              <a:rPr lang="en-US" sz="3600" dirty="0" smtClean="0"/>
              <a:t>   </a:t>
            </a:r>
            <a:endParaRPr lang="en-US" sz="36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59707" y="3140333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069307" y="2759333"/>
            <a:ext cx="652817" cy="762000"/>
            <a:chOff x="4069307" y="1156900"/>
            <a:chExt cx="652817" cy="762000"/>
          </a:xfrm>
        </p:grpSpPr>
        <p:sp>
          <p:nvSpPr>
            <p:cNvPr id="20" name="Left Bracket 19"/>
            <p:cNvSpPr/>
            <p:nvPr/>
          </p:nvSpPr>
          <p:spPr>
            <a:xfrm>
              <a:off x="4069307" y="1156900"/>
              <a:ext cx="457200" cy="762000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112524" y="1156900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12524" y="1918900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0" y="3980767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_‡b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cwigv‡Y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kvLvhy³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Kve©b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wkKj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G‡Z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cwjgv‡ii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MjbvsK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Kvgj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nq|GB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cwjw_b‡K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নিম্ন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cwjw_b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LDPE; Low Density Poly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Rvg©vb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imvqbwe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wRMjvi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Karl Ziegler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cÖfve‡Ki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Pv‡c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(60</a:t>
            </a:r>
            <a:r>
              <a:rPr lang="en-US" sz="2400" baseline="30000" dirty="0" smtClean="0"/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GK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evqyPv‡c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Bw_wj‡bi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cwjgvi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cwjw_b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¯‘Z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_‡b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kvLvi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G‡Z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cwjgv‡ii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¡,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MjbvsK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Zzjbvg~jKfv‡e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hy³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_‡bi `„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G‡K D”P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Nb‡Z¡i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cwjw_b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HDPE; High Density Poly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Ethene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1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0" y="306204"/>
            <a:ext cx="9021809" cy="6202569"/>
            <a:chOff x="0" y="306204"/>
            <a:chExt cx="9021809" cy="6202569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306204"/>
              <a:ext cx="9021809" cy="6202569"/>
              <a:chOff x="168903" y="228595"/>
              <a:chExt cx="9021809" cy="6202569"/>
            </a:xfrm>
          </p:grpSpPr>
          <p:sp>
            <p:nvSpPr>
              <p:cNvPr id="8" name="Freeform 7"/>
              <p:cNvSpPr/>
              <p:nvPr/>
            </p:nvSpPr>
            <p:spPr>
              <a:xfrm rot="6893147">
                <a:off x="897445" y="4686738"/>
                <a:ext cx="1336699" cy="3849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9248"/>
                    </a:moveTo>
                    <a:lnTo>
                      <a:pt x="1336699" y="1924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Freeform 8"/>
              <p:cNvSpPr/>
              <p:nvPr/>
            </p:nvSpPr>
            <p:spPr>
              <a:xfrm rot="2068458">
                <a:off x="2714487" y="4299542"/>
                <a:ext cx="1532028" cy="3849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9248"/>
                    </a:moveTo>
                    <a:lnTo>
                      <a:pt x="1532028" y="1924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Freeform 9"/>
              <p:cNvSpPr/>
              <p:nvPr/>
            </p:nvSpPr>
            <p:spPr>
              <a:xfrm rot="21453704">
                <a:off x="2847929" y="3315867"/>
                <a:ext cx="2396293" cy="3849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9248"/>
                    </a:moveTo>
                    <a:lnTo>
                      <a:pt x="2396293" y="1924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Freeform 10"/>
              <p:cNvSpPr/>
              <p:nvPr/>
            </p:nvSpPr>
            <p:spPr>
              <a:xfrm rot="19561504">
                <a:off x="2686874" y="2403994"/>
                <a:ext cx="1899509" cy="3849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9248"/>
                    </a:moveTo>
                    <a:lnTo>
                      <a:pt x="1899509" y="1924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Freeform 11"/>
              <p:cNvSpPr/>
              <p:nvPr/>
            </p:nvSpPr>
            <p:spPr>
              <a:xfrm rot="14892225">
                <a:off x="841188" y="2000806"/>
                <a:ext cx="1530878" cy="3849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9248"/>
                    </a:moveTo>
                    <a:lnTo>
                      <a:pt x="1530878" y="1924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Oval 12"/>
              <p:cNvSpPr/>
              <p:nvPr/>
            </p:nvSpPr>
            <p:spPr>
              <a:xfrm>
                <a:off x="1470256" y="2362200"/>
                <a:ext cx="1788436" cy="198004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Freeform 13"/>
              <p:cNvSpPr/>
              <p:nvPr/>
            </p:nvSpPr>
            <p:spPr>
              <a:xfrm>
                <a:off x="534913" y="228595"/>
                <a:ext cx="1157837" cy="1118295"/>
              </a:xfrm>
              <a:custGeom>
                <a:avLst/>
                <a:gdLst>
                  <a:gd name="connsiteX0" fmla="*/ 0 w 1157837"/>
                  <a:gd name="connsiteY0" fmla="*/ 559148 h 1118295"/>
                  <a:gd name="connsiteX1" fmla="*/ 578919 w 1157837"/>
                  <a:gd name="connsiteY1" fmla="*/ 0 h 1118295"/>
                  <a:gd name="connsiteX2" fmla="*/ 1157838 w 1157837"/>
                  <a:gd name="connsiteY2" fmla="*/ 559148 h 1118295"/>
                  <a:gd name="connsiteX3" fmla="*/ 578919 w 1157837"/>
                  <a:gd name="connsiteY3" fmla="*/ 1118296 h 1118295"/>
                  <a:gd name="connsiteX4" fmla="*/ 0 w 1157837"/>
                  <a:gd name="connsiteY4" fmla="*/ 559148 h 1118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7837" h="1118295">
                    <a:moveTo>
                      <a:pt x="0" y="559148"/>
                    </a:moveTo>
                    <a:cubicBezTo>
                      <a:pt x="0" y="250339"/>
                      <a:pt x="259191" y="0"/>
                      <a:pt x="578919" y="0"/>
                    </a:cubicBezTo>
                    <a:cubicBezTo>
                      <a:pt x="898647" y="0"/>
                      <a:pt x="1157838" y="250339"/>
                      <a:pt x="1157838" y="559148"/>
                    </a:cubicBezTo>
                    <a:cubicBezTo>
                      <a:pt x="1157838" y="867957"/>
                      <a:pt x="898647" y="1118296"/>
                      <a:pt x="578919" y="1118296"/>
                    </a:cubicBezTo>
                    <a:cubicBezTo>
                      <a:pt x="259191" y="1118296"/>
                      <a:pt x="0" y="867957"/>
                      <a:pt x="0" y="559148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9881" tIns="184091" rIns="189881" bIns="184091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cwjw_b</a:t>
                </a:r>
                <a:endParaRPr lang="en-US" sz="3200" kern="1200" dirty="0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1829491" y="228595"/>
                <a:ext cx="1736756" cy="1118295"/>
              </a:xfrm>
              <a:custGeom>
                <a:avLst/>
                <a:gdLst>
                  <a:gd name="connsiteX0" fmla="*/ 0 w 1736756"/>
                  <a:gd name="connsiteY0" fmla="*/ 0 h 1118295"/>
                  <a:gd name="connsiteX1" fmla="*/ 1736756 w 1736756"/>
                  <a:gd name="connsiteY1" fmla="*/ 0 h 1118295"/>
                  <a:gd name="connsiteX2" fmla="*/ 1736756 w 1736756"/>
                  <a:gd name="connsiteY2" fmla="*/ 1118295 h 1118295"/>
                  <a:gd name="connsiteX3" fmla="*/ 0 w 1736756"/>
                  <a:gd name="connsiteY3" fmla="*/ 1118295 h 1118295"/>
                  <a:gd name="connsiteX4" fmla="*/ 0 w 1736756"/>
                  <a:gd name="connsiteY4" fmla="*/ 0 h 1118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6756" h="1118295">
                    <a:moveTo>
                      <a:pt x="0" y="0"/>
                    </a:moveTo>
                    <a:lnTo>
                      <a:pt x="1736756" y="0"/>
                    </a:lnTo>
                    <a:lnTo>
                      <a:pt x="1736756" y="1118295"/>
                    </a:lnTo>
                    <a:lnTo>
                      <a:pt x="0" y="11182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ধর্ম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: 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mn‡R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KvUv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hvq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bv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,†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UKmB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endParaRPr lang="en-US" sz="2000" kern="1200" dirty="0"/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ব্যবহারঃ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প্লাস্টিক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ব্যাগ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প্লাস্টিক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wkU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।</a:t>
                </a:r>
                <a:endParaRPr lang="en-US" sz="2000" kern="1200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316311" y="325840"/>
                <a:ext cx="1340330" cy="1883961"/>
              </a:xfrm>
              <a:custGeom>
                <a:avLst/>
                <a:gdLst>
                  <a:gd name="connsiteX0" fmla="*/ 0 w 1340330"/>
                  <a:gd name="connsiteY0" fmla="*/ 696184 h 1392368"/>
                  <a:gd name="connsiteX1" fmla="*/ 670165 w 1340330"/>
                  <a:gd name="connsiteY1" fmla="*/ 0 h 1392368"/>
                  <a:gd name="connsiteX2" fmla="*/ 1340330 w 1340330"/>
                  <a:gd name="connsiteY2" fmla="*/ 696184 h 1392368"/>
                  <a:gd name="connsiteX3" fmla="*/ 670165 w 1340330"/>
                  <a:gd name="connsiteY3" fmla="*/ 1392368 h 1392368"/>
                  <a:gd name="connsiteX4" fmla="*/ 0 w 1340330"/>
                  <a:gd name="connsiteY4" fmla="*/ 696184 h 1392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0330" h="1392368">
                    <a:moveTo>
                      <a:pt x="0" y="696184"/>
                    </a:moveTo>
                    <a:cubicBezTo>
                      <a:pt x="0" y="311692"/>
                      <a:pt x="300043" y="0"/>
                      <a:pt x="670165" y="0"/>
                    </a:cubicBezTo>
                    <a:cubicBezTo>
                      <a:pt x="1040287" y="0"/>
                      <a:pt x="1340330" y="311692"/>
                      <a:pt x="1340330" y="696184"/>
                    </a:cubicBezTo>
                    <a:cubicBezTo>
                      <a:pt x="1340330" y="1080676"/>
                      <a:pt x="1040287" y="1392368"/>
                      <a:pt x="670165" y="1392368"/>
                    </a:cubicBezTo>
                    <a:cubicBezTo>
                      <a:pt x="300043" y="1392368"/>
                      <a:pt x="0" y="1080676"/>
                      <a:pt x="0" y="696184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6607" tIns="224228" rIns="216607" bIns="224228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cwj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‡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cÖvwcb</a:t>
                </a:r>
                <a:endParaRPr lang="en-US" sz="3200" kern="1200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903438" y="325840"/>
                <a:ext cx="2010495" cy="1392368"/>
              </a:xfrm>
              <a:custGeom>
                <a:avLst/>
                <a:gdLst>
                  <a:gd name="connsiteX0" fmla="*/ 0 w 2010495"/>
                  <a:gd name="connsiteY0" fmla="*/ 0 h 1392368"/>
                  <a:gd name="connsiteX1" fmla="*/ 2010495 w 2010495"/>
                  <a:gd name="connsiteY1" fmla="*/ 0 h 1392368"/>
                  <a:gd name="connsiteX2" fmla="*/ 2010495 w 2010495"/>
                  <a:gd name="connsiteY2" fmla="*/ 1392368 h 1392368"/>
                  <a:gd name="connsiteX3" fmla="*/ 0 w 2010495"/>
                  <a:gd name="connsiteY3" fmla="*/ 1392368 h 1392368"/>
                  <a:gd name="connsiteX4" fmla="*/ 0 w 2010495"/>
                  <a:gd name="connsiteY4" fmla="*/ 0 h 1392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0495" h="1392368">
                    <a:moveTo>
                      <a:pt x="0" y="0"/>
                    </a:moveTo>
                    <a:lnTo>
                      <a:pt x="2010495" y="0"/>
                    </a:lnTo>
                    <a:lnTo>
                      <a:pt x="2010495" y="1392368"/>
                    </a:lnTo>
                    <a:lnTo>
                      <a:pt x="0" y="139236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ধর্মঃ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mn‡R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KvUv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hvq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bv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†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UKmB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endParaRPr lang="en-US" sz="2000" kern="1200" dirty="0"/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ব্যবহারঃ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প্লাস্টিক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iwk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প্লাস্টিক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†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evZj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</a:t>
                </a:r>
                <a:endParaRPr lang="en-US" sz="2000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4366270" y="2209801"/>
                <a:ext cx="1972892" cy="1935364"/>
              </a:xfrm>
              <a:custGeom>
                <a:avLst/>
                <a:gdLst>
                  <a:gd name="connsiteX0" fmla="*/ 0 w 1431277"/>
                  <a:gd name="connsiteY0" fmla="*/ 967682 h 1935364"/>
                  <a:gd name="connsiteX1" fmla="*/ 715639 w 1431277"/>
                  <a:gd name="connsiteY1" fmla="*/ 0 h 1935364"/>
                  <a:gd name="connsiteX2" fmla="*/ 1431278 w 1431277"/>
                  <a:gd name="connsiteY2" fmla="*/ 967682 h 1935364"/>
                  <a:gd name="connsiteX3" fmla="*/ 715639 w 1431277"/>
                  <a:gd name="connsiteY3" fmla="*/ 1935364 h 1935364"/>
                  <a:gd name="connsiteX4" fmla="*/ 0 w 1431277"/>
                  <a:gd name="connsiteY4" fmla="*/ 967682 h 193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1277" h="1935364">
                    <a:moveTo>
                      <a:pt x="0" y="967682"/>
                    </a:moveTo>
                    <a:cubicBezTo>
                      <a:pt x="0" y="433246"/>
                      <a:pt x="320402" y="0"/>
                      <a:pt x="715639" y="0"/>
                    </a:cubicBezTo>
                    <a:cubicBezTo>
                      <a:pt x="1110876" y="0"/>
                      <a:pt x="1431278" y="433246"/>
                      <a:pt x="1431278" y="967682"/>
                    </a:cubicBezTo>
                    <a:cubicBezTo>
                      <a:pt x="1431278" y="1502118"/>
                      <a:pt x="1110876" y="1935364"/>
                      <a:pt x="715639" y="1935364"/>
                    </a:cubicBezTo>
                    <a:cubicBezTo>
                      <a:pt x="320402" y="1935364"/>
                      <a:pt x="0" y="1502118"/>
                      <a:pt x="0" y="967682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9926" tIns="303747" rIns="229926" bIns="303747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পwj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wfbvBj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‡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K¬vivBW</a:t>
                </a:r>
                <a:endParaRPr lang="en-US" sz="3200" kern="12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406705" y="2149149"/>
                <a:ext cx="2146916" cy="1935364"/>
              </a:xfrm>
              <a:custGeom>
                <a:avLst/>
                <a:gdLst>
                  <a:gd name="connsiteX0" fmla="*/ 0 w 2146916"/>
                  <a:gd name="connsiteY0" fmla="*/ 0 h 1935364"/>
                  <a:gd name="connsiteX1" fmla="*/ 2146916 w 2146916"/>
                  <a:gd name="connsiteY1" fmla="*/ 0 h 1935364"/>
                  <a:gd name="connsiteX2" fmla="*/ 2146916 w 2146916"/>
                  <a:gd name="connsiteY2" fmla="*/ 1935364 h 1935364"/>
                  <a:gd name="connsiteX3" fmla="*/ 0 w 2146916"/>
                  <a:gd name="connsiteY3" fmla="*/ 1935364 h 1935364"/>
                  <a:gd name="connsiteX4" fmla="*/ 0 w 2146916"/>
                  <a:gd name="connsiteY4" fmla="*/ 0 h 193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6916" h="1935364">
                    <a:moveTo>
                      <a:pt x="0" y="0"/>
                    </a:moveTo>
                    <a:lnTo>
                      <a:pt x="2146916" y="0"/>
                    </a:lnTo>
                    <a:lnTo>
                      <a:pt x="2146916" y="1935364"/>
                    </a:lnTo>
                    <a:lnTo>
                      <a:pt x="0" y="19353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ধর্মঃ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 k³,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KwVb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Ges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cwjw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_‡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bi,Zzjbvq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Kg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bgbxq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।</a:t>
                </a:r>
                <a:endParaRPr lang="en-US" sz="2000" kern="1200" dirty="0"/>
              </a:p>
              <a:p>
                <a:pPr marL="228600" lvl="1" indent="-22860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ব্যবহারঃ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cvwbi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cvBc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we`ৎ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Acwievnx</a:t>
                </a:r>
                <a:r>
                  <a:rPr lang="en-US" sz="2000" kern="1200" dirty="0" smtClean="0"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c`v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_©, </a:t>
                </a:r>
                <a:endParaRPr lang="en-US" sz="2000" kern="1200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962403" y="4342246"/>
                <a:ext cx="2263568" cy="2088918"/>
              </a:xfrm>
              <a:custGeom>
                <a:avLst/>
                <a:gdLst>
                  <a:gd name="connsiteX0" fmla="*/ 0 w 1926576"/>
                  <a:gd name="connsiteY0" fmla="*/ 1043886 h 2087772"/>
                  <a:gd name="connsiteX1" fmla="*/ 963288 w 1926576"/>
                  <a:gd name="connsiteY1" fmla="*/ 0 h 2087772"/>
                  <a:gd name="connsiteX2" fmla="*/ 1926576 w 1926576"/>
                  <a:gd name="connsiteY2" fmla="*/ 1043886 h 2087772"/>
                  <a:gd name="connsiteX3" fmla="*/ 963288 w 1926576"/>
                  <a:gd name="connsiteY3" fmla="*/ 2087772 h 2087772"/>
                  <a:gd name="connsiteX4" fmla="*/ 0 w 1926576"/>
                  <a:gd name="connsiteY4" fmla="*/ 1043886 h 2087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6576" h="2087772">
                    <a:moveTo>
                      <a:pt x="0" y="1043886"/>
                    </a:moveTo>
                    <a:cubicBezTo>
                      <a:pt x="0" y="467364"/>
                      <a:pt x="431279" y="0"/>
                      <a:pt x="963288" y="0"/>
                    </a:cubicBezTo>
                    <a:cubicBezTo>
                      <a:pt x="1495297" y="0"/>
                      <a:pt x="1926576" y="467364"/>
                      <a:pt x="1926576" y="1043886"/>
                    </a:cubicBezTo>
                    <a:cubicBezTo>
                      <a:pt x="1926576" y="1620408"/>
                      <a:pt x="1495297" y="2087772"/>
                      <a:pt x="963288" y="2087772"/>
                    </a:cubicBezTo>
                    <a:cubicBezTo>
                      <a:pt x="431279" y="2087772"/>
                      <a:pt x="0" y="1620408"/>
                      <a:pt x="0" y="1043886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02461" tIns="326067" rIns="302461" bIns="326067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পwj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‡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UUªv‡d¬v‡iv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Bw_b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ev</a:t>
                </a:r>
                <a:r>
                  <a:rPr lang="en-US" sz="32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†</a:t>
                </a:r>
                <a:r>
                  <a:rPr lang="en-US" sz="32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Udjন</a:t>
                </a:r>
                <a:r>
                  <a:rPr lang="en-US" sz="1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</a:t>
                </a:r>
                <a:r>
                  <a:rPr lang="en-US" sz="1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 </a:t>
                </a:r>
                <a:endParaRPr lang="en-US" sz="1000" kern="1200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300848" y="4318790"/>
                <a:ext cx="2889864" cy="2087772"/>
              </a:xfrm>
              <a:custGeom>
                <a:avLst/>
                <a:gdLst>
                  <a:gd name="connsiteX0" fmla="*/ 0 w 2889864"/>
                  <a:gd name="connsiteY0" fmla="*/ 0 h 2087772"/>
                  <a:gd name="connsiteX1" fmla="*/ 2889864 w 2889864"/>
                  <a:gd name="connsiteY1" fmla="*/ 0 h 2087772"/>
                  <a:gd name="connsiteX2" fmla="*/ 2889864 w 2889864"/>
                  <a:gd name="connsiteY2" fmla="*/ 2087772 h 2087772"/>
                  <a:gd name="connsiteX3" fmla="*/ 0 w 2889864"/>
                  <a:gd name="connsiteY3" fmla="*/ 2087772 h 2087772"/>
                  <a:gd name="connsiteX4" fmla="*/ 0 w 2889864"/>
                  <a:gd name="connsiteY4" fmla="*/ 0 h 2087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9864" h="2087772">
                    <a:moveTo>
                      <a:pt x="0" y="0"/>
                    </a:moveTo>
                    <a:lnTo>
                      <a:pt x="2889864" y="0"/>
                    </a:lnTo>
                    <a:lnTo>
                      <a:pt x="2889864" y="2087772"/>
                    </a:lnTo>
                    <a:lnTo>
                      <a:pt x="0" y="20877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ধর্মঃ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 </a:t>
                </a: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bbস্টিক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I </a:t>
                </a: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Zvcmn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endParaRPr lang="en-US" sz="1800" kern="1200" dirty="0"/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ব্যবহারঃ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bbস্টিক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18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cvÎ</a:t>
                </a:r>
                <a:r>
                  <a:rPr lang="en-US" sz="18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 </a:t>
                </a:r>
                <a:endParaRPr lang="en-US" sz="1800" kern="12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168903" y="4768250"/>
                <a:ext cx="1455441" cy="1662914"/>
              </a:xfrm>
              <a:custGeom>
                <a:avLst/>
                <a:gdLst>
                  <a:gd name="connsiteX0" fmla="*/ 0 w 1173360"/>
                  <a:gd name="connsiteY0" fmla="*/ 586680 h 1173360"/>
                  <a:gd name="connsiteX1" fmla="*/ 586680 w 1173360"/>
                  <a:gd name="connsiteY1" fmla="*/ 0 h 1173360"/>
                  <a:gd name="connsiteX2" fmla="*/ 1173360 w 1173360"/>
                  <a:gd name="connsiteY2" fmla="*/ 586680 h 1173360"/>
                  <a:gd name="connsiteX3" fmla="*/ 586680 w 1173360"/>
                  <a:gd name="connsiteY3" fmla="*/ 1173360 h 1173360"/>
                  <a:gd name="connsiteX4" fmla="*/ 0 w 1173360"/>
                  <a:gd name="connsiteY4" fmla="*/ 586680 h 117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3360" h="1173360">
                    <a:moveTo>
                      <a:pt x="0" y="586680"/>
                    </a:moveTo>
                    <a:cubicBezTo>
                      <a:pt x="0" y="262666"/>
                      <a:pt x="262666" y="0"/>
                      <a:pt x="586680" y="0"/>
                    </a:cubicBezTo>
                    <a:cubicBezTo>
                      <a:pt x="910694" y="0"/>
                      <a:pt x="1173360" y="262666"/>
                      <a:pt x="1173360" y="586680"/>
                    </a:cubicBezTo>
                    <a:cubicBezTo>
                      <a:pt x="1173360" y="910694"/>
                      <a:pt x="910694" y="1173360"/>
                      <a:pt x="586680" y="1173360"/>
                    </a:cubicBezTo>
                    <a:cubicBezTo>
                      <a:pt x="262666" y="1173360"/>
                      <a:pt x="0" y="910694"/>
                      <a:pt x="0" y="586680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0885" tIns="190885" rIns="190885" bIns="19088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6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bvBjb</a:t>
                </a:r>
                <a:endParaRPr lang="en-US" sz="3600" kern="1200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741681" y="5257804"/>
                <a:ext cx="1760041" cy="1173360"/>
              </a:xfrm>
              <a:custGeom>
                <a:avLst/>
                <a:gdLst>
                  <a:gd name="connsiteX0" fmla="*/ 0 w 1760041"/>
                  <a:gd name="connsiteY0" fmla="*/ 0 h 1173360"/>
                  <a:gd name="connsiteX1" fmla="*/ 1760041 w 1760041"/>
                  <a:gd name="connsiteY1" fmla="*/ 0 h 1173360"/>
                  <a:gd name="connsiteX2" fmla="*/ 1760041 w 1760041"/>
                  <a:gd name="connsiteY2" fmla="*/ 1173360 h 1173360"/>
                  <a:gd name="connsiteX3" fmla="*/ 0 w 1760041"/>
                  <a:gd name="connsiteY3" fmla="*/ 1173360 h 1173360"/>
                  <a:gd name="connsiteX4" fmla="*/ 0 w 1760041"/>
                  <a:gd name="connsiteY4" fmla="*/ 0 h 1173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0041" h="1173360">
                    <a:moveTo>
                      <a:pt x="0" y="0"/>
                    </a:moveTo>
                    <a:lnTo>
                      <a:pt x="1760041" y="0"/>
                    </a:lnTo>
                    <a:lnTo>
                      <a:pt x="1760041" y="1173360"/>
                    </a:lnTo>
                    <a:lnTo>
                      <a:pt x="0" y="117336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ধর্মঃ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 PKP‡K, †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UKmB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bgbxq</a:t>
                </a:r>
                <a:endParaRPr lang="en-US" sz="2000" kern="1200" dirty="0"/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ব্যবহারঃ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K…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wÎg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Kvco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iwk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, `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uv‡Zi</a:t>
                </a:r>
                <a:r>
                  <a:rPr lang="en-US" sz="2000" kern="1200" dirty="0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 </a:t>
                </a:r>
                <a:r>
                  <a:rPr lang="en-US" sz="2000" kern="1200" dirty="0" err="1" smtClean="0">
                    <a:solidFill>
                      <a:srgbClr val="252525"/>
                    </a:solidFill>
                    <a:latin typeface="SutonnyMJ" pitchFamily="2" charset="0"/>
                    <a:ea typeface="Calibri" panose="020F0502020204030204" pitchFamily="34" charset="0"/>
                    <a:cs typeface="SutonnyMJ" pitchFamily="2" charset="0"/>
                  </a:rPr>
                  <a:t>eªvk</a:t>
                </a:r>
                <a:endParaRPr lang="en-US" sz="2000" kern="1200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219200" y="3010902"/>
              <a:ext cx="1917513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0" dirty="0" err="1" smtClean="0">
                  <a:solidFill>
                    <a:srgbClr val="252525"/>
                  </a:solidFill>
                  <a:latin typeface="SutonnyMJ" pitchFamily="2" charset="0"/>
                  <a:cs typeface="SutonnyMJ" pitchFamily="2" charset="0"/>
                </a:rPr>
                <a:t>পলিমার</a:t>
              </a:r>
              <a:r>
                <a:rPr lang="en-US" dirty="0" smtClean="0">
                  <a:solidFill>
                    <a:srgbClr val="252525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321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26127"/>
            <a:ext cx="8991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ব্যবহারঃ</a:t>
            </a:r>
            <a:endParaRPr lang="en-US" sz="3200" dirty="0" smtClean="0">
              <a:solidFill>
                <a:srgbClr val="25252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১) 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Wiwjb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Pqvi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WvBwbs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Uwej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evjwZ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`ªe¨ ˆ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KvV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avZz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pl-PL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pl-PL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`‡q ˆZwi Kiv nZ</a:t>
            </a:r>
            <a:r>
              <a:rPr lang="pl-PL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pl-PL" sz="3200" dirty="0">
              <a:solidFill>
                <a:srgbClr val="25252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২)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digvjwWnvBW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wg_vb¨vj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) I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BDwiqv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Nbxfeb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cwjgviKiY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wew</a:t>
            </a:r>
            <a:r>
              <a:rPr lang="el-GR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μ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qvq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BDwiqv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-d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igvjwWnvBW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iwRb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gjvgvBb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Drcন্ন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M„‡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প্লেট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গ্লাস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gM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` ˆ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৩)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c¨vivjwWnvBW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bvgK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Ny‡gi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Jla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¯‘Z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A¨vwmUvjwWnvBW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252525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hemistry-bang_Edition_2013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3" t="35065" r="35000" b="46176"/>
          <a:stretch/>
        </p:blipFill>
        <p:spPr>
          <a:xfrm>
            <a:off x="3276600" y="1512360"/>
            <a:ext cx="3352800" cy="990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016"/>
            <a:ext cx="8991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A¨vjwWnvBW</a:t>
            </a:r>
            <a:r>
              <a:rPr lang="en-US" sz="28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cwjgviKiY</a:t>
            </a:r>
            <a:r>
              <a:rPr lang="en-US" sz="28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weক্রিqvq</a:t>
            </a:r>
            <a:r>
              <a:rPr lang="en-US" sz="28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প্লাw÷K</a:t>
            </a:r>
            <a:r>
              <a:rPr lang="en-US" sz="28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`ªe¨ ˆ</a:t>
            </a:r>
            <a:r>
              <a:rPr lang="en-US" sz="28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28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niv</a:t>
            </a:r>
            <a:r>
              <a:rPr lang="en-US" sz="28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solidFill>
                <a:srgbClr val="25252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wbম্ন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AvYweK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fi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A¨vjwWnvB‡Wi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wg_vb¨vj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; </a:t>
            </a:r>
            <a:r>
              <a:rPr lang="en-US" sz="32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HCHO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Rjxq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eY‡K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wbম্ন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Pv‡c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DËß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Wiwjb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Derlin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bvgK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k³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Drcন্ন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2502961"/>
            <a:ext cx="5666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cwjgvi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AYy‡Z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g‡bvgv‡ii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cuvP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cÂvk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পর্যন্ত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solidFill>
                  <a:srgbClr val="252525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252525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দলগত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পলিমার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কত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প্রকার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কী</a:t>
            </a:r>
            <a:r>
              <a:rPr lang="en-US" sz="4400" dirty="0" smtClean="0"/>
              <a:t> </a:t>
            </a:r>
            <a:r>
              <a:rPr lang="en-US" sz="4400" dirty="0" err="1" smtClean="0"/>
              <a:t>কী</a:t>
            </a:r>
            <a:r>
              <a:rPr lang="en-US" sz="4400" dirty="0" smtClean="0"/>
              <a:t> ? </a:t>
            </a:r>
          </a:p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ডেরলিন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পলিমারের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ব্যবহার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en-US" sz="4400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271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মূল্যায়ন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১) </a:t>
            </a:r>
            <a:r>
              <a:rPr lang="en-US" sz="4000" dirty="0" err="1" smtClean="0"/>
              <a:t>কোনটি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প্রাকৃতিক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পলিমার</a:t>
            </a:r>
            <a:r>
              <a:rPr lang="en-US" sz="4000" dirty="0" smtClean="0"/>
              <a:t> ? </a:t>
            </a:r>
          </a:p>
          <a:p>
            <a:r>
              <a:rPr lang="en-US" sz="4000" dirty="0" smtClean="0"/>
              <a:t>         </a:t>
            </a:r>
            <a:r>
              <a:rPr lang="en-US" sz="3600" dirty="0" smtClean="0"/>
              <a:t>ক) </a:t>
            </a:r>
            <a:r>
              <a:rPr lang="en-US" sz="3600" dirty="0" err="1" smtClean="0"/>
              <a:t>রাবার</a:t>
            </a:r>
            <a:r>
              <a:rPr lang="en-US" sz="3600" dirty="0" smtClean="0"/>
              <a:t>                  খ) </a:t>
            </a:r>
            <a:r>
              <a:rPr lang="en-US" sz="3600" dirty="0" err="1" smtClean="0"/>
              <a:t>প্লাস্টিক</a:t>
            </a:r>
            <a:endParaRPr lang="en-US" sz="3600" dirty="0" smtClean="0"/>
          </a:p>
          <a:p>
            <a:r>
              <a:rPr lang="en-US" sz="3600" dirty="0" smtClean="0"/>
              <a:t>          গ) </a:t>
            </a:r>
            <a:r>
              <a:rPr lang="en-US" sz="3600" dirty="0" err="1" smtClean="0"/>
              <a:t>পলিথিন</a:t>
            </a:r>
            <a:r>
              <a:rPr lang="en-US" sz="3600" dirty="0" smtClean="0"/>
              <a:t>                ঘ)</a:t>
            </a:r>
            <a:r>
              <a:rPr lang="en-US" sz="3600" dirty="0" err="1" smtClean="0"/>
              <a:t>পলিপ্রোপিন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 smtClean="0"/>
              <a:t>২) </a:t>
            </a:r>
            <a:r>
              <a:rPr lang="en-US" sz="4000" dirty="0" err="1" smtClean="0"/>
              <a:t>প্লাস্টিক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শব্দের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</a:t>
            </a:r>
            <a:r>
              <a:rPr lang="en-US" sz="3600" dirty="0" smtClean="0"/>
              <a:t>ক</a:t>
            </a:r>
            <a:r>
              <a:rPr lang="en-US" sz="3600" dirty="0"/>
              <a:t>) </a:t>
            </a:r>
            <a:r>
              <a:rPr lang="en-US" sz="3600" dirty="0" err="1" smtClean="0"/>
              <a:t>আসক্তিহীন</a:t>
            </a:r>
            <a:r>
              <a:rPr lang="en-US" sz="3600" dirty="0" smtClean="0"/>
              <a:t>           খ) </a:t>
            </a:r>
            <a:r>
              <a:rPr lang="en-US" sz="3600" dirty="0" err="1" smtClean="0"/>
              <a:t>অতি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সক্রিয়</a:t>
            </a:r>
            <a:endParaRPr lang="en-US" sz="3600" dirty="0"/>
          </a:p>
          <a:p>
            <a:r>
              <a:rPr lang="en-US" sz="3600" dirty="0"/>
              <a:t>         </a:t>
            </a:r>
            <a:r>
              <a:rPr lang="en-US" sz="3600" dirty="0" smtClean="0"/>
              <a:t>গ)</a:t>
            </a:r>
            <a:r>
              <a:rPr lang="en-US" sz="3600" dirty="0" err="1" smtClean="0"/>
              <a:t>সুগন্ধ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যুক্ত</a:t>
            </a:r>
            <a:r>
              <a:rPr lang="en-US" sz="3600" dirty="0" smtClean="0"/>
              <a:t>               ঘ)</a:t>
            </a:r>
            <a:r>
              <a:rPr lang="en-US" sz="3600" dirty="0" err="1" smtClean="0"/>
              <a:t>গলানো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সম্ভব</a:t>
            </a:r>
            <a:endParaRPr lang="en-US" sz="3600" dirty="0"/>
          </a:p>
          <a:p>
            <a:r>
              <a:rPr lang="en-US" sz="3600" dirty="0" smtClean="0"/>
              <a:t>৩)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উপস্থিতিতে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অনেক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কম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তাপমাত্রা</a:t>
            </a:r>
            <a:r>
              <a:rPr lang="en-US" sz="4000" dirty="0"/>
              <a:t> </a:t>
            </a:r>
            <a:r>
              <a:rPr lang="en-US" sz="4000" dirty="0" smtClean="0"/>
              <a:t>ও </a:t>
            </a:r>
            <a:r>
              <a:rPr lang="en-US" sz="4000" dirty="0" err="1" smtClean="0"/>
              <a:t>চাপে</a:t>
            </a:r>
            <a:r>
              <a:rPr lang="en-US" sz="4000" dirty="0" smtClean="0"/>
              <a:t> </a:t>
            </a:r>
            <a:r>
              <a:rPr lang="en-US" sz="4000" dirty="0" err="1" smtClean="0"/>
              <a:t>ইথিলিনের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পলিমার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প্রস্তুত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করেন</a:t>
            </a:r>
            <a:r>
              <a:rPr lang="en-US" sz="4000" dirty="0" smtClean="0"/>
              <a:t> 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</a:t>
            </a:r>
            <a:r>
              <a:rPr lang="en-US" sz="3600" dirty="0" smtClean="0"/>
              <a:t>ক)</a:t>
            </a:r>
            <a:r>
              <a:rPr lang="en-US" sz="3600" dirty="0" err="1" smtClean="0"/>
              <a:t>ফ্রিডরিখ</a:t>
            </a:r>
            <a:r>
              <a:rPr lang="en-US" sz="3600" dirty="0" smtClean="0"/>
              <a:t>  </a:t>
            </a:r>
            <a:r>
              <a:rPr lang="en-US" sz="3600" dirty="0" err="1" smtClean="0"/>
              <a:t>ভোলার</a:t>
            </a:r>
            <a:r>
              <a:rPr lang="en-US" sz="3600" dirty="0" smtClean="0"/>
              <a:t>       খ)</a:t>
            </a:r>
            <a:r>
              <a:rPr lang="en-US" sz="3600" dirty="0" err="1" smtClean="0"/>
              <a:t>কার্ল</a:t>
            </a:r>
            <a:r>
              <a:rPr lang="en-US" sz="3600" dirty="0" smtClean="0"/>
              <a:t> </a:t>
            </a:r>
            <a:r>
              <a:rPr lang="en-US" sz="3600" dirty="0" err="1" smtClean="0"/>
              <a:t>জিগলার</a:t>
            </a:r>
            <a:endParaRPr lang="en-US" sz="3600" dirty="0"/>
          </a:p>
          <a:p>
            <a:r>
              <a:rPr lang="en-US" sz="3600" dirty="0"/>
              <a:t>        </a:t>
            </a:r>
            <a:r>
              <a:rPr lang="en-US" sz="3600" dirty="0" smtClean="0"/>
              <a:t>গ</a:t>
            </a:r>
            <a:r>
              <a:rPr lang="en-US" sz="3600" dirty="0"/>
              <a:t>) </a:t>
            </a:r>
            <a:r>
              <a:rPr lang="en-US" sz="3600" dirty="0" err="1" smtClean="0"/>
              <a:t>স্টিফেন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হফম্যান</a:t>
            </a:r>
            <a:r>
              <a:rPr lang="en-US" sz="3600" dirty="0" smtClean="0"/>
              <a:t>        ঘ)</a:t>
            </a:r>
            <a:r>
              <a:rPr lang="en-US" sz="3600" dirty="0" err="1" smtClean="0"/>
              <a:t>রবিন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পার্সি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1219200" y="1828800"/>
            <a:ext cx="381000" cy="381000"/>
          </a:xfrm>
          <a:prstGeom prst="ellipse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35355" y="4159954"/>
            <a:ext cx="381000" cy="381000"/>
          </a:xfrm>
          <a:prstGeom prst="ellipse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70210" y="6019800"/>
            <a:ext cx="381000" cy="381000"/>
          </a:xfrm>
          <a:prstGeom prst="ellipse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9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5460" y="15922"/>
            <a:ext cx="21130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/>
              <a:t>বাড়ীর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87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32174" y="5791200"/>
            <a:ext cx="94083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পলিমার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যৌগ</a:t>
            </a:r>
            <a:r>
              <a:rPr lang="en-US" sz="3600" dirty="0" smtClean="0"/>
              <a:t> (</a:t>
            </a:r>
            <a:r>
              <a:rPr lang="en-US" sz="3600" dirty="0" err="1" smtClean="0"/>
              <a:t>প্লাস্টিক</a:t>
            </a:r>
            <a:r>
              <a:rPr lang="en-US" sz="3600" dirty="0" smtClean="0"/>
              <a:t>) </a:t>
            </a:r>
            <a:r>
              <a:rPr lang="en-US" sz="3600" dirty="0" err="1" smtClean="0"/>
              <a:t>ব্যবহারের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সুবিধা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অসুবিধা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সমূহ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মূল্যায়ন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00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1E8F-1215-49D7-9C62-E3CF9B7C2DB2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4AC-816D-4F58-812C-2E176D27206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 rot="1845130">
            <a:off x="6603074" y="676445"/>
            <a:ext cx="1460467" cy="17888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3110" y="619155"/>
            <a:ext cx="2088061" cy="190347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2900" y="286973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4900" y="33314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mtClean="0"/>
              <a:pPr algn="ctr"/>
              <a:t>10/18/2019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7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2286000"/>
            <a:ext cx="8458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আজকে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</a:t>
            </a:r>
            <a:r>
              <a:rPr lang="en-US" sz="3600" dirty="0" smtClean="0"/>
              <a:t> </a:t>
            </a:r>
            <a:r>
              <a:rPr lang="en-US" sz="3600" dirty="0" err="1" smtClean="0"/>
              <a:t>মনোযোগ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সহকারে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উপভোগ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16600" dirty="0" err="1" smtClean="0"/>
              <a:t>ধন্যবাদ</a:t>
            </a:r>
            <a:r>
              <a:rPr lang="en-US" sz="16600" dirty="0" smtClean="0"/>
              <a:t> </a:t>
            </a:r>
            <a:endParaRPr lang="en-US" sz="16600" dirty="0"/>
          </a:p>
        </p:txBody>
      </p:sp>
      <p:pic>
        <p:nvPicPr>
          <p:cNvPr id="10" name="Picture 9" descr="Mar_2014_desh13951314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" y="0"/>
            <a:ext cx="4419600" cy="6858000"/>
          </a:xfrm>
          <a:prstGeom prst="rect">
            <a:avLst/>
          </a:prstGeom>
        </p:spPr>
      </p:pic>
      <p:pic>
        <p:nvPicPr>
          <p:cNvPr id="11" name="Picture 10" descr="Mar_2014_desh13951314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423012" y="0"/>
            <a:ext cx="472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3246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5F41E8F-1215-49D7-9C62-E3CF9B7C2DB2}" type="datetime1">
              <a:rPr lang="en-US"/>
              <a:pPr/>
              <a:t>10/18/2019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34400" y="6324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3657600"/>
            <a:ext cx="3959285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304800"/>
            <a:ext cx="3959286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3776856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88" y="3657600"/>
            <a:ext cx="378026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3246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5F41E8F-1215-49D7-9C62-E3CF9B7C2DB2}" type="datetime1">
              <a:rPr lang="en-US"/>
              <a:pPr/>
              <a:t>10/18/2019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34400" y="6324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3" y="179425"/>
            <a:ext cx="8077200" cy="32987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12" y="3733800"/>
            <a:ext cx="3670331" cy="2590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2" y="3733800"/>
            <a:ext cx="373535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90800"/>
            <a:ext cx="67818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পলিমার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2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37378"/>
            <a:ext cx="2952925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555" y="1489479"/>
            <a:ext cx="5813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bn-BD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438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১. </a:t>
            </a:r>
            <a:r>
              <a:rPr lang="en-US" sz="3600" b="1" dirty="0" err="1"/>
              <a:t>পলিমার</a:t>
            </a:r>
            <a:r>
              <a:rPr lang="en-US" sz="3600" b="1" dirty="0"/>
              <a:t> </a:t>
            </a:r>
            <a:r>
              <a:rPr lang="en-US" sz="3600" b="1" dirty="0" err="1"/>
              <a:t>কি</a:t>
            </a:r>
            <a:r>
              <a:rPr lang="en-US" sz="3600" b="1" dirty="0"/>
              <a:t> </a:t>
            </a:r>
            <a:r>
              <a:rPr lang="en-US" sz="3600" b="1" dirty="0" err="1"/>
              <a:t>বলতে</a:t>
            </a:r>
            <a:r>
              <a:rPr lang="en-US" sz="3600" b="1" dirty="0"/>
              <a:t> </a:t>
            </a:r>
            <a:r>
              <a:rPr lang="en-US" sz="3600" b="1" dirty="0" err="1"/>
              <a:t>পারবে</a:t>
            </a:r>
            <a:r>
              <a:rPr lang="en-US" sz="3600" b="1" dirty="0"/>
              <a:t>;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as-IN" sz="3600" b="1" dirty="0">
                <a:latin typeface="NikoshBAN" pitchFamily="2" charset="0"/>
                <a:cs typeface="NikoshBAN" pitchFamily="2" charset="0"/>
              </a:rPr>
              <a:t>২. 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পলিমারের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;</a:t>
            </a:r>
            <a:endParaRPr lang="en-US" sz="36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. 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পলিমারকরন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0235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59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6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947" y="1018862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= C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>
                <a:cs typeface="NikoshBAN" pitchFamily="2" charset="0"/>
              </a:rPr>
              <a:t>2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68991" y="17526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err="1" smtClean="0"/>
              <a:t>ইথিন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236191" y="931118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 smtClean="0"/>
              <a:t>=CH- 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3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236191" y="1690048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smtClean="0"/>
              <a:t>প্রোপিন-১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522041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= 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 </a:t>
            </a:r>
            <a:r>
              <a:rPr lang="en-US" sz="4000" dirty="0" err="1" smtClean="0">
                <a:cs typeface="NikoshBAN" pitchFamily="2" charset="0"/>
              </a:rPr>
              <a:t>Cl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-152400" y="3220076"/>
            <a:ext cx="4136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err="1" smtClean="0"/>
              <a:t>ভিনাইল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ক্লোরাইড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807691" y="251813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= </a:t>
            </a:r>
            <a:r>
              <a:rPr lang="en-US" sz="4000" dirty="0" smtClean="0"/>
              <a:t>C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508972" y="5908864"/>
            <a:ext cx="3449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err="1" smtClean="0"/>
              <a:t>অ্যাডিপিক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এসিড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205" y="11316"/>
            <a:ext cx="8316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যৌগগুলোর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65" y="4409477"/>
            <a:ext cx="4887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HOOC-(C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400" dirty="0" smtClean="0">
                <a:cs typeface="NikoshBAN" pitchFamily="2" charset="0"/>
              </a:rPr>
              <a:t>)</a:t>
            </a:r>
            <a:r>
              <a:rPr lang="en-US" sz="4400" baseline="-22000" dirty="0" smtClean="0">
                <a:cs typeface="NikoshBAN" pitchFamily="2" charset="0"/>
              </a:rPr>
              <a:t>4 </a:t>
            </a:r>
            <a:r>
              <a:rPr lang="en-US" sz="4400" dirty="0" smtClean="0">
                <a:cs typeface="NikoshBAN" pitchFamily="2" charset="0"/>
              </a:rPr>
              <a:t>-COOH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40975" y="3371995"/>
            <a:ext cx="4365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err="1" smtClean="0"/>
              <a:t>ট্টেট্রা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ফ্লোরো</a:t>
            </a:r>
            <a:r>
              <a:rPr lang="en-US" sz="4400" dirty="0" smtClean="0"/>
              <a:t> </a:t>
            </a:r>
            <a:r>
              <a:rPr lang="en-US" sz="4400" dirty="0" err="1" smtClean="0"/>
              <a:t>ইথিন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6027" y="5792356"/>
            <a:ext cx="3918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NH</a:t>
            </a:r>
            <a:r>
              <a:rPr lang="en-US" sz="4400" baseline="-22000" dirty="0">
                <a:cs typeface="NikoshBAN" pitchFamily="2" charset="0"/>
              </a:rPr>
              <a:t>2</a:t>
            </a:r>
            <a:r>
              <a:rPr lang="en-US" sz="4400" dirty="0" smtClean="0"/>
              <a:t>-(C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 smtClean="0">
                <a:cs typeface="NikoshBAN" pitchFamily="2" charset="0"/>
              </a:rPr>
              <a:t>2</a:t>
            </a:r>
            <a:r>
              <a:rPr lang="en-US" sz="4400" dirty="0" smtClean="0">
                <a:cs typeface="NikoshBAN" pitchFamily="2" charset="0"/>
              </a:rPr>
              <a:t>)</a:t>
            </a:r>
            <a:r>
              <a:rPr lang="en-US" sz="4400" baseline="-22000" dirty="0" smtClean="0">
                <a:cs typeface="NikoshBAN" pitchFamily="2" charset="0"/>
              </a:rPr>
              <a:t>6 </a:t>
            </a:r>
            <a:r>
              <a:rPr lang="en-US" sz="4400" dirty="0" smtClean="0">
                <a:cs typeface="NikoshBAN" pitchFamily="2" charset="0"/>
              </a:rPr>
              <a:t>-NH</a:t>
            </a:r>
            <a:r>
              <a:rPr lang="en-US" sz="4000" baseline="-22000" dirty="0">
                <a:cs typeface="NikoshBAN" pitchFamily="2" charset="0"/>
              </a:rPr>
              <a:t>2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84009" y="4927507"/>
            <a:ext cx="5078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400" dirty="0" err="1" smtClean="0"/>
              <a:t>হেক্সামিথিলিন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ডাই</a:t>
            </a:r>
            <a:r>
              <a:rPr lang="en-US" sz="4400" dirty="0" smtClean="0"/>
              <a:t> </a:t>
            </a:r>
            <a:r>
              <a:rPr lang="en-US" sz="4400" dirty="0" err="1" smtClean="0"/>
              <a:t>অ্যামিন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21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32460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5F41E8F-1215-49D7-9C62-E3CF9B7C2DB2}" type="datetime1">
              <a:rPr lang="en-US"/>
              <a:pPr/>
              <a:t>10/18/2019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34400" y="6324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838200"/>
            <a:ext cx="2382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r>
              <a:rPr lang="en-US" sz="4000" dirty="0" smtClean="0"/>
              <a:t>= </a:t>
            </a:r>
            <a:r>
              <a:rPr lang="en-US" sz="4400" dirty="0"/>
              <a:t>C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>
                <a:cs typeface="NikoshBAN" pitchFamily="2" charset="0"/>
              </a:rPr>
              <a:t>2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704681" y="814316"/>
            <a:ext cx="29354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- </a:t>
            </a:r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r>
              <a:rPr lang="en-US" sz="4000" dirty="0" smtClean="0"/>
              <a:t>- </a:t>
            </a:r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 -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87248" y="2057400"/>
            <a:ext cx="27733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- 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r>
              <a:rPr lang="en-US" sz="4000" dirty="0" smtClean="0"/>
              <a:t>- </a:t>
            </a:r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889673" y="2040340"/>
            <a:ext cx="3206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- C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>
                <a:cs typeface="NikoshBAN" pitchFamily="2" charset="0"/>
              </a:rPr>
              <a:t>2 </a:t>
            </a:r>
            <a:r>
              <a:rPr lang="en-US" sz="4400" dirty="0"/>
              <a:t>- </a:t>
            </a:r>
            <a:r>
              <a:rPr lang="en-US" sz="4800" dirty="0"/>
              <a:t>C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400" baseline="-22000" dirty="0">
                <a:cs typeface="NikoshBAN" pitchFamily="2" charset="0"/>
              </a:rPr>
              <a:t>2</a:t>
            </a:r>
            <a:r>
              <a:rPr lang="en-US" sz="4400" dirty="0"/>
              <a:t> -</a:t>
            </a:r>
            <a:r>
              <a:rPr lang="en-US" sz="4400" baseline="-22000" dirty="0"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5627990" y="2101896"/>
            <a:ext cx="29354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- </a:t>
            </a:r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r>
              <a:rPr lang="en-US" sz="4000" dirty="0" smtClean="0"/>
              <a:t>- </a:t>
            </a:r>
            <a:r>
              <a:rPr lang="en-US" sz="4400" dirty="0" smtClean="0"/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</a:t>
            </a:r>
            <a:r>
              <a:rPr lang="en-US" sz="4000" dirty="0"/>
              <a:t> </a:t>
            </a:r>
            <a:r>
              <a:rPr lang="en-US" sz="4000" dirty="0" smtClean="0"/>
              <a:t>-</a:t>
            </a:r>
            <a:r>
              <a:rPr lang="en-US" sz="4000" baseline="-22000" dirty="0" smtClean="0">
                <a:cs typeface="NikoshBAN" pitchFamily="2" charset="0"/>
              </a:rPr>
              <a:t> </a:t>
            </a:r>
            <a:endParaRPr lang="en-US" sz="4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8129372" y="2247093"/>
            <a:ext cx="490903" cy="685800"/>
            <a:chOff x="6324600" y="4114800"/>
            <a:chExt cx="490903" cy="6858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400800" y="4419600"/>
              <a:ext cx="41470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ight Bracket 14"/>
            <p:cNvSpPr/>
            <p:nvPr/>
          </p:nvSpPr>
          <p:spPr>
            <a:xfrm>
              <a:off x="6324600" y="4114800"/>
              <a:ext cx="228600" cy="685800"/>
            </a:xfrm>
            <a:prstGeom prst="righ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1811" y="2112938"/>
            <a:ext cx="509307" cy="685800"/>
            <a:chOff x="3733800" y="4107407"/>
            <a:chExt cx="509307" cy="6858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733800" y="4450307"/>
              <a:ext cx="41470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Left Bracket 16"/>
            <p:cNvSpPr/>
            <p:nvPr/>
          </p:nvSpPr>
          <p:spPr>
            <a:xfrm>
              <a:off x="3917267" y="4107407"/>
              <a:ext cx="325840" cy="685800"/>
            </a:xfrm>
            <a:prstGeom prst="leftBracke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875" y="668922"/>
            <a:ext cx="4085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n(               )</a:t>
            </a:r>
            <a:endParaRPr lang="en-US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8293745" y="2365176"/>
            <a:ext cx="539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n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543288" y="5596980"/>
            <a:ext cx="8141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পলিমারের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অংশ</a:t>
            </a:r>
            <a:r>
              <a:rPr lang="en-US" sz="4400" dirty="0" smtClean="0"/>
              <a:t> 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4000" baseline="-22000" dirty="0" smtClean="0">
                <a:cs typeface="NikoshBAN" pitchFamily="2" charset="0"/>
              </a:rPr>
              <a:t>2 </a:t>
            </a:r>
            <a:r>
              <a:rPr lang="en-US" sz="4000" dirty="0" smtClean="0"/>
              <a:t>–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 </a:t>
            </a:r>
            <a:r>
              <a:rPr lang="en-US" sz="4000" dirty="0" err="1" smtClean="0"/>
              <a:t>মনোমার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। 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49740" y="4889094"/>
            <a:ext cx="6298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পলিমার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তৈরির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প্রক্রিয়া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পলিমারকরন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95400" y="4158923"/>
            <a:ext cx="5388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যৌগটি</a:t>
            </a:r>
            <a:r>
              <a:rPr lang="en-US" sz="4000" dirty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পলিথিন</a:t>
            </a:r>
            <a:r>
              <a:rPr lang="en-US" sz="4000" dirty="0" smtClean="0"/>
              <a:t> /</a:t>
            </a:r>
            <a:r>
              <a:rPr lang="en-US" sz="4000" dirty="0" err="1" smtClean="0"/>
              <a:t>পলিমার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65277" y="3328391"/>
            <a:ext cx="831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1000 </a:t>
            </a:r>
            <a:r>
              <a:rPr lang="en-US" sz="2400" dirty="0" err="1" smtClean="0"/>
              <a:t>বায়ুমন্ডল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চাপ</a:t>
            </a:r>
            <a:r>
              <a:rPr lang="en-US" sz="2400" dirty="0" smtClean="0"/>
              <a:t> ,200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C </a:t>
            </a:r>
            <a:r>
              <a:rPr lang="en-US" sz="2400" dirty="0" err="1" smtClean="0"/>
              <a:t>তাপমাত্রা</a:t>
            </a:r>
            <a:r>
              <a:rPr lang="en-US" sz="2400" dirty="0" smtClean="0"/>
              <a:t>, </a:t>
            </a:r>
            <a:r>
              <a:rPr lang="en-US" sz="2400" dirty="0" err="1" smtClean="0"/>
              <a:t>সামান্য</a:t>
            </a:r>
            <a:r>
              <a:rPr lang="en-US" sz="2400" dirty="0" smtClean="0"/>
              <a:t> O</a:t>
            </a:r>
            <a:r>
              <a:rPr lang="en-US" sz="2400" baseline="-22000" dirty="0" smtClean="0">
                <a:cs typeface="NikoshBAN" pitchFamily="2" charset="0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উপস্থিতিতে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বিক্রিয়াটি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ঘটানো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47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74 -0.18935 L -3.61111E-6 1.48148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32 -0.19143 L 5.55556E-7 -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92 -0.19583 L 1.38889E-6 5.55112E-1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51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146 -0.23426 L 1.66667E-6 2.96296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73" y="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20" grpId="0"/>
      <p:bldP spid="21" grpId="0"/>
      <p:bldP spid="10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pc\Desktop\ak pash\IMG201705201602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700"/>
            <a:ext cx="1884721" cy="1975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30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একক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590800"/>
            <a:ext cx="6581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অ্যালকিনের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বল</a:t>
            </a:r>
            <a:r>
              <a:rPr lang="en-US" sz="4400" dirty="0" smtClean="0"/>
              <a:t>।</a:t>
            </a:r>
          </a:p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মনোমার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</a:t>
            </a:r>
          </a:p>
          <a:p>
            <a:pPr marL="342900" indent="-342900">
              <a:buAutoNum type="arabicParenR"/>
            </a:pPr>
            <a:r>
              <a:rPr lang="en-US" sz="4400" dirty="0" smtClean="0"/>
              <a:t> </a:t>
            </a:r>
            <a:r>
              <a:rPr lang="en-US" sz="4400" dirty="0" err="1" smtClean="0"/>
              <a:t>পলিমার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409871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1305</TotalTime>
  <Words>1283</Words>
  <Application>Microsoft Office PowerPoint</Application>
  <PresentationFormat>On-screen Show (4:3)</PresentationFormat>
  <Paragraphs>194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NikoshBAN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alauddin</dc:creator>
  <cp:lastModifiedBy>HP</cp:lastModifiedBy>
  <cp:revision>188</cp:revision>
  <dcterms:created xsi:type="dcterms:W3CDTF">2006-08-16T00:00:00Z</dcterms:created>
  <dcterms:modified xsi:type="dcterms:W3CDTF">2019-10-18T14:23:30Z</dcterms:modified>
</cp:coreProperties>
</file>