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8"/>
  </p:notesMasterIdLst>
  <p:handoutMasterIdLst>
    <p:handoutMasterId r:id="rId19"/>
  </p:handoutMasterIdLst>
  <p:sldIdLst>
    <p:sldId id="267" r:id="rId2"/>
    <p:sldId id="262" r:id="rId3"/>
    <p:sldId id="268" r:id="rId4"/>
    <p:sldId id="263" r:id="rId5"/>
    <p:sldId id="271" r:id="rId6"/>
    <p:sldId id="281" r:id="rId7"/>
    <p:sldId id="288" r:id="rId8"/>
    <p:sldId id="289" r:id="rId9"/>
    <p:sldId id="290" r:id="rId10"/>
    <p:sldId id="291" r:id="rId11"/>
    <p:sldId id="292" r:id="rId12"/>
    <p:sldId id="293" r:id="rId13"/>
    <p:sldId id="295" r:id="rId14"/>
    <p:sldId id="279" r:id="rId15"/>
    <p:sldId id="286" r:id="rId16"/>
    <p:sldId id="287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8B390-D9BB-452B-8C06-7D590BC2CFF3}" type="datetimeFigureOut">
              <a:rPr lang="en-US" smtClean="0"/>
              <a:pPr/>
              <a:t>4/23/2018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BE3DC-287A-4A60-8E95-C284FEBCD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3535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14C55CD-5EDD-4E53-8896-2AF2089EE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04273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85F918-D333-4E87-9CEA-D9F1F417690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192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CE7498-82D7-46A7-87B8-01E54C7B8D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762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5F5B70-2254-4CE5-B5D3-805353746F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669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25D9A8-68CE-4745-B540-D3B53EC128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974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4BACA4-7A6A-4BF5-8768-CBA4F6549C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017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5DA983-8A51-40C1-BACE-261340EEC13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4886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E2160-165E-4431-A2E6-462CD915FD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096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45F1E-5845-46DD-8BB2-2C04AA77403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611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340E9-969D-480B-AAF4-0542A4F847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64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28191-304E-4328-8682-200BDBAC01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241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14F1A3-E1CB-4A39-BB6D-5B27B22994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1742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5th Chapter, Basic Concept of Computer Software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72E337D-504F-47D3-B19D-A9B7AD8F62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612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8.jpeg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image" Target="../media/image19.gif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000" y="1371600"/>
            <a:ext cx="7010400" cy="3522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>
          <a:xfrm>
            <a:off x="3023525" y="708709"/>
            <a:ext cx="3886200" cy="102076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340" name="Text Box 2"/>
          <p:cNvSpPr txBox="1">
            <a:spLocks noChangeArrowheads="1"/>
          </p:cNvSpPr>
          <p:nvPr/>
        </p:nvSpPr>
        <p:spPr bwMode="auto">
          <a:xfrm>
            <a:off x="5257800" y="2286000"/>
            <a:ext cx="3092245" cy="166199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২য় </a:t>
            </a:r>
            <a:r>
              <a:rPr lang="en-US" sz="28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পত্র</a:t>
            </a:r>
            <a:endParaRPr lang="en-US" sz="28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10</a:t>
            </a:r>
            <a:r>
              <a:rPr lang="bn-BD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 </a:t>
            </a:r>
            <a:r>
              <a:rPr lang="en-US" sz="28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শ্রেণী</a:t>
            </a:r>
            <a:endParaRPr lang="en-US" sz="28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341" name="Text Box 3"/>
          <p:cNvSpPr txBox="1">
            <a:spLocks noChangeArrowheads="1"/>
          </p:cNvSpPr>
          <p:nvPr/>
        </p:nvSpPr>
        <p:spPr bwMode="auto">
          <a:xfrm>
            <a:off x="762000" y="2133600"/>
            <a:ext cx="4133130" cy="24622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সাহেলা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পারভীন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গাঁও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ct val="50000"/>
              </a:spcBef>
            </a:pP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চাটখিল,নোয়াখালী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14340" grpId="0" animBg="1"/>
      <p:bldP spid="143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114800" y="0"/>
            <a:ext cx="4800600" cy="1143000"/>
          </a:xfrm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সুলতান প্রত্যহ নিজগৃহে স্বহস্তে পাখিদিগকে পাত্র হতে খাবার দিত।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19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5th Chapter, Basic Concept of Computer Software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657600" y="5257800"/>
            <a:ext cx="4800600" cy="11430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চিত্রের সাথে মিল রেখে বাক্যটি ভালোভাবে পড় এবং মনে রাখো। </a:t>
            </a:r>
            <a:endParaRPr lang="en-US" sz="2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457200" y="1905000"/>
            <a:ext cx="8312694" cy="39087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এই অধ্যায়ের পড়া শেষে ছাত্র-ছাত্রীরা যা যা শিখবে।</a:t>
            </a:r>
          </a:p>
          <a:p>
            <a:pPr>
              <a:lnSpc>
                <a:spcPct val="150000"/>
              </a:lnSpc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কারক কাকে বলে তা বলতে পারবে।</a:t>
            </a:r>
          </a:p>
          <a:p>
            <a:pPr>
              <a:lnSpc>
                <a:spcPct val="150000"/>
              </a:lnSpc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কারকের শ্রেনিবিভাগ করতে পারবে।</a:t>
            </a:r>
          </a:p>
          <a:p>
            <a:pPr>
              <a:lnSpc>
                <a:spcPct val="150000"/>
              </a:lnSpc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প্রত্যেক কারকের উদাহরণ দিতে পারবে।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0600" y="372070"/>
            <a:ext cx="723900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কারক ও বিভক্তি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8069" y="0"/>
            <a:ext cx="4465930" cy="33528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651030" y="3657600"/>
            <a:ext cx="4366200" cy="1143000"/>
          </a:xfr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সুলতান প্রত্যহ নিজগৃহে স্বহস্তে পাখিদিগকে পাত্র হতে খাবার দিত।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2057400"/>
            <a:ext cx="4419600" cy="34163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কে দিত?-সুলতান। (কর্তৃ সম্বন্ধ)</a:t>
            </a:r>
          </a:p>
          <a:p>
            <a:pPr>
              <a:lnSpc>
                <a:spcPct val="15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কি দিত?-খাবার। (কর্ম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সম্বন্ধ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কি দ্বারা দিত?-স্বহস্তে। (করণ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সম্বন্ধ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কাকে দিত?-পাখিদিগকে। (সম্প্রদান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সম্বন্ধ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কোথা হতে দিত?-পাত্র হতে। (অপাদান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সম্বন্ধ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কোথায় দিত?-নিজগৃহে। (অধিকরণ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সম্বন্ধ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)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5646003"/>
            <a:ext cx="868680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এখানে সুলতান, খাবার, স্বহস্তে, পাখিদিগকে, পাত্র হতে, নিজগৃহে-এই পদগুলির ‘দিত’ ক্রিয়ার সাথে সম্বন্ধ রয়েছে। সুতরাং এরা প্রত্যেকে এক একটি কারক।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2226" y="914400"/>
            <a:ext cx="4373574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ক্রিয়ার সাথে সম্বন্ধযুক্ত পদকে কারক বলে।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এখানে ক্রিয়া কোনটা?-খাবার দেয়া।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2226" y="304800"/>
            <a:ext cx="4373574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কারকের পরিচিতি ও প্রকারভেদ।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t="-3000" r="-2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75698" y="381000"/>
            <a:ext cx="634430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কারকের পরিচিতি ও প্রকারভেদ।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125794"/>
            <a:ext cx="5525805" cy="41485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5410200"/>
            <a:ext cx="7924800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সম্বন্ধ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অনুযায়ী কারক ৬ প্রকার।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কর্তা, ২। কর্ম, ৩। করন, ৪। সম্প্রদান, ৫। অপাদান, ৬। অধিকরণ।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414098"/>
            <a:ext cx="5525805" cy="41485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5867400"/>
            <a:ext cx="6477000" cy="46166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কর্তৃকারকঃ যে ক্রিয়া সম্পাদন করে তাকে কর্তা বলে। যেমন, সুলতান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496669"/>
            <a:ext cx="3200400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কারক চেনার উপায়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001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142999"/>
            <a:ext cx="6019800" cy="45193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5867400"/>
            <a:ext cx="7848600" cy="46166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কর্মকারকঃ ক্রিয়া যার উপর কার্য করে তাকে কর্মকারক বলে। যেমন, খাবার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228600"/>
            <a:ext cx="3200400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কারক চেনার উপায়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70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990574"/>
            <a:ext cx="6096000" cy="45765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5591731"/>
            <a:ext cx="6629400" cy="83099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করণ কারকঃ কর্তা যার দ্বারা ক্রিয়া সম্পাদন করে তাকে করন কারক বলে। যেমন, স্বহস্তে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228600"/>
            <a:ext cx="3200400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কারক চেনার উপায়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70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9735" y="1371600"/>
            <a:ext cx="5079730" cy="3813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4535" y="5473004"/>
            <a:ext cx="6527530" cy="83099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সম্প্রদান কারকঃ যাকে দান করা যায় তাকে সম্প্রদান কারক বলে। যেমন, পাখিদিগকে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374784"/>
            <a:ext cx="3200400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কারক চেনার উপায়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70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3702" y="1371600"/>
            <a:ext cx="4724400" cy="35468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5290" y="5029200"/>
            <a:ext cx="6248400" cy="83099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অপাদান কারকঃ যা হতে কোন কিছু চলিত, ভীত, উৎপন্ন, রক্ষিত ইত্যাদি হয় তাকে অপাদান কারক বলে। যেমন, পাত্র হতে।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05702" y="421487"/>
            <a:ext cx="3200400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কারক চেনার উপায়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70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1027330"/>
            <a:ext cx="5257800" cy="39472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5028822"/>
            <a:ext cx="5257800" cy="954107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অধিকরণ কারকঃ ক্রিয়ার আধারকে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অধিকরণ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কারক বলে। যেমন, নিজগৃহে।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1902" y="114369"/>
            <a:ext cx="3200400" cy="6463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কারক চেনার উপায়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70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1413870"/>
            <a:ext cx="3581400" cy="26887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38400" y="152400"/>
            <a:ext cx="3200400" cy="10156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4953000"/>
            <a:ext cx="6019800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কারক কাকে বলে? কারক কত প্রকার ও কি কি 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670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1654661"/>
            <a:ext cx="3581400" cy="26887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86000" y="279737"/>
            <a:ext cx="3200400" cy="10156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4953000"/>
            <a:ext cx="6019800" cy="52322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১। কারক চেনার উপায় লিখ।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06582" y="2590800"/>
            <a:ext cx="7543800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সকল কারকের ২টি করে উদাহরণ লিখে আনবে।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9307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ATAUR PICTUR\PICTURE\FUNNY ICON\Seagull_flie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396" y="1905000"/>
            <a:ext cx="1085850" cy="1343025"/>
          </a:xfrm>
          <a:prstGeom prst="rect">
            <a:avLst/>
          </a:prstGeom>
          <a:noFill/>
        </p:spPr>
      </p:pic>
      <p:pic>
        <p:nvPicPr>
          <p:cNvPr id="1030" name="Picture 6" descr="F:\ATAUR PICTUR\PICTURE\FUNNY ICON\Seagull_flie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5018874"/>
            <a:ext cx="1085850" cy="1343025"/>
          </a:xfrm>
          <a:prstGeom prst="rect">
            <a:avLst/>
          </a:prstGeom>
          <a:noFill/>
        </p:spPr>
      </p:pic>
      <p:pic>
        <p:nvPicPr>
          <p:cNvPr id="1031" name="Picture 7" descr="F:\ATAUR PICTUR\PICTURE\FUNNY ICON\Seagull_flie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100589"/>
            <a:ext cx="1085850" cy="1343025"/>
          </a:xfrm>
          <a:prstGeom prst="rect">
            <a:avLst/>
          </a:prstGeom>
          <a:noFill/>
        </p:spPr>
      </p:pic>
      <p:pic>
        <p:nvPicPr>
          <p:cNvPr id="1032" name="Picture 8" descr="F:\ATAUR PICTUR\PICTURE\FUNNY ICON\Seagull_flies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0107" y="4702209"/>
            <a:ext cx="1085850" cy="1343025"/>
          </a:xfrm>
          <a:prstGeom prst="rect">
            <a:avLst/>
          </a:prstGeom>
          <a:noFill/>
        </p:spPr>
      </p:pic>
      <p:sp>
        <p:nvSpPr>
          <p:cNvPr id="25" name="Half Frame 24"/>
          <p:cNvSpPr/>
          <p:nvPr/>
        </p:nvSpPr>
        <p:spPr>
          <a:xfrm rot="10800000">
            <a:off x="7858125" y="9534525"/>
            <a:ext cx="838200" cy="762000"/>
          </a:xfrm>
          <a:prstGeom prst="halfFrame">
            <a:avLst>
              <a:gd name="adj1" fmla="val 22872"/>
              <a:gd name="adj2" fmla="val 24367"/>
            </a:avLst>
          </a:prstGeom>
          <a:blipFill>
            <a:blip r:embed="rId5" cstate="print"/>
            <a:tile tx="0" ty="0" sx="100000" sy="100000" flip="none" algn="tl"/>
          </a:blip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40" name="Picture 10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55957" y="6150009"/>
            <a:ext cx="1143000" cy="742950"/>
          </a:xfrm>
          <a:prstGeom prst="rect">
            <a:avLst/>
          </a:prstGeom>
        </p:spPr>
      </p:pic>
      <p:pic>
        <p:nvPicPr>
          <p:cNvPr id="1041" name="Picture 10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4150" y="6045234"/>
            <a:ext cx="952500" cy="952500"/>
          </a:xfrm>
          <a:prstGeom prst="rect">
            <a:avLst/>
          </a:prstGeom>
        </p:spPr>
      </p:pic>
      <p:pic>
        <p:nvPicPr>
          <p:cNvPr id="1042" name="Picture 10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7851" y="6146698"/>
            <a:ext cx="742950" cy="647700"/>
          </a:xfrm>
          <a:prstGeom prst="rect">
            <a:avLst/>
          </a:prstGeom>
        </p:spPr>
      </p:pic>
      <p:pic>
        <p:nvPicPr>
          <p:cNvPr id="1043" name="Picture 10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5359" y="3315522"/>
            <a:ext cx="1909452" cy="89925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86372" y="2936646"/>
            <a:ext cx="554053" cy="36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1788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44444E-6 -4.07407E-6 L -0.76181 -0.06018 " pathEditMode="relative" rAng="0" ptsTypes="AA">
                                      <p:cBhvr>
                                        <p:cTn id="32" dur="5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90" y="-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</TotalTime>
  <Words>377</Words>
  <Application>Microsoft Office PowerPoint</Application>
  <PresentationFormat>On-screen Show (4:3)</PresentationFormat>
  <Paragraphs>47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পরিচিতি</vt:lpstr>
      <vt:lpstr>সুলতান প্রত্যহ নিজগৃহে স্বহস্তে পাখিদিগকে পাত্র হতে খাবার দিত। </vt:lpstr>
      <vt:lpstr>Slide 4</vt:lpstr>
      <vt:lpstr>সুলতান প্রত্যহ নিজগৃহে স্বহস্তে পাখিদিগকে পাত্র হতে খাবার দিত। 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Jamirul</dc:creator>
  <cp:lastModifiedBy>PG Girl's</cp:lastModifiedBy>
  <cp:revision>222</cp:revision>
  <cp:lastPrinted>1601-01-01T00:00:00Z</cp:lastPrinted>
  <dcterms:created xsi:type="dcterms:W3CDTF">1601-01-01T00:00:00Z</dcterms:created>
  <dcterms:modified xsi:type="dcterms:W3CDTF">2018-04-23T06:58:55Z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