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5" r:id="rId6"/>
    <p:sldId id="262" r:id="rId7"/>
    <p:sldId id="277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g"/><Relationship Id="rId4" Type="http://schemas.openxmlformats.org/officeDocument/2006/relationships/image" Target="../media/image16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-76200" y="32406"/>
            <a:ext cx="957505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IN" sz="13800" b="1" cap="all" spc="0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NikoshBAN" pitchFamily="2" charset="0"/>
                <a:cs typeface="NikoshBAN" pitchFamily="2" charset="0"/>
              </a:rPr>
              <a:t>সবাইকে স্বাগতম </a:t>
            </a:r>
            <a:endParaRPr lang="en-US" sz="13800" b="1" cap="all" spc="0" dirty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590800"/>
            <a:ext cx="6934200" cy="39624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82451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Callout 2"/>
          <p:cNvSpPr/>
          <p:nvPr/>
        </p:nvSpPr>
        <p:spPr>
          <a:xfrm>
            <a:off x="2819400" y="685800"/>
            <a:ext cx="3581400" cy="1219200"/>
          </a:xfrm>
          <a:prstGeom prst="cloudCallout">
            <a:avLst>
              <a:gd name="adj1" fmla="val -14834"/>
              <a:gd name="adj2" fmla="val 15080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 w="5715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400" b="1" u="sng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3352800"/>
            <a:ext cx="7239000" cy="2819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ক-দল</a:t>
            </a:r>
          </a:p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১। সুশাসনের অভাব বলতে কী বুঝ? </a:t>
            </a:r>
          </a:p>
          <a:p>
            <a:pPr algn="ctr"/>
            <a:r>
              <a:rPr lang="bn-IN" sz="40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খ-দল </a:t>
            </a:r>
          </a:p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 অর্থনৈতিক বৈষম্য কী? 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32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Alternate Process 2"/>
          <p:cNvSpPr/>
          <p:nvPr/>
        </p:nvSpPr>
        <p:spPr>
          <a:xfrm>
            <a:off x="1447800" y="304800"/>
            <a:ext cx="6324600" cy="685800"/>
          </a:xfrm>
          <a:prstGeom prst="flowChartAlternateProcess">
            <a:avLst/>
          </a:prstGeom>
          <a:solidFill>
            <a:schemeClr val="bg1"/>
          </a:solidFill>
          <a:ln w="76200"/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সন্ত্রাস প্রতিরোধের উপায় ...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457200" y="6096000"/>
            <a:ext cx="8077200" cy="609600"/>
          </a:xfrm>
          <a:prstGeom prst="flowChartAlternateProcess">
            <a:avLst/>
          </a:prstGeom>
          <a:solidFill>
            <a:schemeClr val="bg2"/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সন্ত্রাস বিরোধী আইন প্রণয়ন; </a:t>
            </a:r>
            <a:endParaRPr lang="en-US" sz="36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95400"/>
            <a:ext cx="6858000" cy="44196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136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62000" y="5715000"/>
            <a:ext cx="7696200" cy="685800"/>
          </a:xfrm>
          <a:prstGeom prst="roundRect">
            <a:avLst/>
          </a:prstGeom>
          <a:solidFill>
            <a:schemeClr val="bg1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পুলিশ প্রশাসনের পুনর্গঠন ;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685800"/>
            <a:ext cx="7162800" cy="44958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85559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685801" y="5867400"/>
            <a:ext cx="7772399" cy="6096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কর্মসংস্থান বৃদ্ধি ও বেকার ভাতা প্রদান;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62000"/>
            <a:ext cx="7543799" cy="46482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086588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914400" y="5791200"/>
            <a:ext cx="7315200" cy="6858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সর্বজনীন শিক্ষা ও মূল্যবোধের জাগরণ;  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7200"/>
            <a:ext cx="7315200" cy="47244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139700">
              <a:schemeClr val="accent3">
                <a:satMod val="175000"/>
                <a:alpha val="40000"/>
              </a:schemeClr>
            </a:glo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69894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021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838200" y="5943600"/>
            <a:ext cx="7467600" cy="685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প্রশাসনিক কঠোরতা; 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33" y="495513"/>
            <a:ext cx="3063567" cy="1743075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566950"/>
            <a:ext cx="3238500" cy="1671637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743201"/>
            <a:ext cx="5715000" cy="27432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316299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295400" y="5943600"/>
            <a:ext cx="6781800" cy="685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গণসচেতনতা । 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"/>
            <a:ext cx="7619999" cy="4800599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6084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Callout 2"/>
          <p:cNvSpPr/>
          <p:nvPr/>
        </p:nvSpPr>
        <p:spPr>
          <a:xfrm>
            <a:off x="3048000" y="609600"/>
            <a:ext cx="3505200" cy="1143000"/>
          </a:xfrm>
          <a:prstGeom prst="wedgeEllipseCallout">
            <a:avLst>
              <a:gd name="adj1" fmla="val -33147"/>
              <a:gd name="adj2" fmla="val 181077"/>
            </a:avLst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IN" sz="4000" dirty="0" smtClean="0"/>
              <a:t> </a:t>
            </a:r>
            <a:endParaRPr lang="en-US" sz="4000" dirty="0"/>
          </a:p>
        </p:txBody>
      </p:sp>
      <p:sp>
        <p:nvSpPr>
          <p:cNvPr id="4" name="Rounded Rectangle 3"/>
          <p:cNvSpPr/>
          <p:nvPr/>
        </p:nvSpPr>
        <p:spPr>
          <a:xfrm>
            <a:off x="381000" y="3352800"/>
            <a:ext cx="8382000" cy="2362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সন্ত্রাস কয়টি কারণে সংঘটিত হয় ? 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পুলিশ প্রশাসনের পুনর্গঠন বলতে কী বুঝ? </a:t>
            </a:r>
          </a:p>
          <a:p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318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964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স</a:t>
            </a:r>
            <a:endParaRPr lang="en-US" dirty="0"/>
          </a:p>
        </p:txBody>
      </p:sp>
      <p:sp>
        <p:nvSpPr>
          <p:cNvPr id="3" name="Cloud Callout 2"/>
          <p:cNvSpPr/>
          <p:nvPr/>
        </p:nvSpPr>
        <p:spPr>
          <a:xfrm>
            <a:off x="3276600" y="533400"/>
            <a:ext cx="3657600" cy="1295400"/>
          </a:xfrm>
          <a:prstGeom prst="cloudCallout">
            <a:avLst>
              <a:gd name="adj1" fmla="val -17780"/>
              <a:gd name="adj2" fmla="val 147487"/>
            </a:avLst>
          </a:prstGeom>
          <a:blipFill>
            <a:blip r:embed="rId2"/>
            <a:tile tx="0" ty="0" sx="100000" sy="100000" flip="none" algn="tl"/>
          </a:blipFill>
          <a:ln w="5715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457200" y="2895600"/>
            <a:ext cx="8229600" cy="2971800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গণসচেতনতা কীভাবে সন্ত্রাস প্রতিরোধ করতে পারে তাঁর উপর একটি অনুচ্ছেদ লিখে আনবে।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" y="533400"/>
            <a:ext cx="2933700" cy="24384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74250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 w="76200"/>
          <a:scene3d>
            <a:camera prst="perspectiveFron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114800" y="990600"/>
            <a:ext cx="914400" cy="457200"/>
          </a:xfrm>
          <a:prstGeom prst="rightArrow">
            <a:avLst/>
          </a:prstGeom>
          <a:blipFill>
            <a:blip r:embed="rId2"/>
            <a:tile tx="0" ty="0" sx="100000" sy="100000" flip="none" algn="tl"/>
          </a:blipFill>
          <a:ln w="381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52400" y="734704"/>
            <a:ext cx="3810000" cy="914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81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 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181600" y="762000"/>
            <a:ext cx="3810000" cy="914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381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90750"/>
            <a:ext cx="7848600" cy="4199838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7898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loud Callout 2"/>
          <p:cNvSpPr/>
          <p:nvPr/>
        </p:nvSpPr>
        <p:spPr>
          <a:xfrm>
            <a:off x="838200" y="457200"/>
            <a:ext cx="3352800" cy="1066800"/>
          </a:xfrm>
          <a:prstGeom prst="cloudCallout">
            <a:avLst>
              <a:gd name="adj1" fmla="val -1804"/>
              <a:gd name="adj2" fmla="val 201855"/>
            </a:avLst>
          </a:prstGeom>
          <a:blipFill>
            <a:blip r:embed="rId2"/>
            <a:tile tx="0" ty="0" sx="100000" sy="100000" flip="none" algn="tl"/>
          </a:blipFill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4724400" y="457200"/>
            <a:ext cx="3352800" cy="1066800"/>
          </a:xfrm>
          <a:prstGeom prst="cloudCallout">
            <a:avLst>
              <a:gd name="adj1" fmla="val 2594"/>
              <a:gd name="adj2" fmla="val 199091"/>
            </a:avLst>
          </a:prstGeom>
          <a:blipFill>
            <a:blip r:embed="rId2"/>
            <a:tile tx="0" ty="0" sx="100000" sy="100000" flip="none" algn="tl"/>
          </a:blipFill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3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3429000"/>
            <a:ext cx="3810000" cy="3124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76200"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অজিত চন্দ্র দেবনাথ 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ধনপুর উচ্চ বিদ্যালয় 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ইটনা, কিশোরগঞ্জ । </a:t>
            </a:r>
          </a:p>
          <a:p>
            <a:r>
              <a:rPr lang="bn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মোবাইলঃ ০১৭১৬-৮০১৩১৮ </a:t>
            </a:r>
            <a:endParaRPr lang="en-US" sz="28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76800" y="3429000"/>
            <a:ext cx="3810000" cy="3124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76200"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শ্রেণিঃ দশম </a:t>
            </a:r>
            <a:endParaRPr lang="bn-IN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পৌরনীতি ও নাগরিকতা </a:t>
            </a:r>
          </a:p>
          <a:p>
            <a:r>
              <a:rPr lang="bn-IN" sz="280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নবম </a:t>
            </a:r>
            <a:endParaRPr lang="bn-IN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- ৫ 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৪৫ মিনিট 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70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prstDash val="soli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04800" y="228600"/>
            <a:ext cx="8534400" cy="609600"/>
          </a:xfrm>
          <a:prstGeom prst="rect">
            <a:avLst/>
          </a:prstGeom>
          <a:solidFill>
            <a:schemeClr val="bg2"/>
          </a:solidFill>
          <a:ln w="76200"/>
          <a:effectLst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নিচের ছবিটির দিকে তাকাও </a:t>
            </a:r>
            <a:endParaRPr lang="en-US" sz="36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676400"/>
            <a:ext cx="7772400" cy="46482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0650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2209800" y="457200"/>
            <a:ext cx="5486400" cy="1600200"/>
          </a:xfrm>
          <a:prstGeom prst="cloudCallout">
            <a:avLst>
              <a:gd name="adj1" fmla="val -13024"/>
              <a:gd name="adj2" fmla="val 14032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/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 rot="20631902">
            <a:off x="1752600" y="3581400"/>
            <a:ext cx="5638800" cy="1905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সন্ত্রাস </a:t>
            </a:r>
            <a:endParaRPr lang="en-US" sz="8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849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2667000"/>
            <a:ext cx="8305800" cy="3505200"/>
          </a:xfrm>
          <a:prstGeom prst="rect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এই পাঠ শেষে শিক্ষার্থীরা.........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সন্ত্রাস কী তা বলতে পারবে; 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সন্ত্রাসের কারণ বর্ণনা করতে পারবে; 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৩। সন্ত্রাস প্রতিরোধের উপায় ব্যাখ্যা করতে পারবে।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2895600" y="457200"/>
            <a:ext cx="3657600" cy="1066800"/>
          </a:xfrm>
          <a:prstGeom prst="wedgeEllipseCallout">
            <a:avLst>
              <a:gd name="adj1" fmla="val -23656"/>
              <a:gd name="adj2" fmla="val 150979"/>
            </a:avLst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4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079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447800" y="228600"/>
            <a:ext cx="6477000" cy="6858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ছবিটি লক্ষ্য কর  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95400"/>
            <a:ext cx="5181600" cy="31242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6" name="Rectangle 5"/>
          <p:cNvSpPr/>
          <p:nvPr/>
        </p:nvSpPr>
        <p:spPr>
          <a:xfrm>
            <a:off x="609600" y="5029200"/>
            <a:ext cx="7696200" cy="1371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উপরের ছবিটিতে বুঝা যাচ্ছে, কাউকে ভয় দেখিয়ে কোনো কার্য হাসিল করছে।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08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14400"/>
            <a:ext cx="6858000" cy="4038600"/>
          </a:xfrm>
          <a:prstGeom prst="rect">
            <a:avLst/>
          </a:prstGeom>
          <a:ln w="76200">
            <a:solidFill>
              <a:schemeClr val="tx1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5" name="Rectangle 4"/>
          <p:cNvSpPr/>
          <p:nvPr/>
        </p:nvSpPr>
        <p:spPr>
          <a:xfrm>
            <a:off x="609600" y="5334000"/>
            <a:ext cx="7924800" cy="1219200"/>
          </a:xfrm>
          <a:prstGeom prst="rect">
            <a:avLst/>
          </a:prstGeom>
          <a:solidFill>
            <a:schemeClr val="bg1"/>
          </a:solidFill>
          <a:ln w="76200"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উপরের ছবিতে দেখা যাচ্ছে, একদল লোক একটি ব্যাক্তিকে সবার সামনে প্রহার করছে।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79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Callout 2"/>
          <p:cNvSpPr/>
          <p:nvPr/>
        </p:nvSpPr>
        <p:spPr>
          <a:xfrm>
            <a:off x="2667000" y="457200"/>
            <a:ext cx="4191000" cy="1066800"/>
          </a:xfrm>
          <a:prstGeom prst="wedgeEllipseCallout">
            <a:avLst>
              <a:gd name="adj1" fmla="val -28223"/>
              <a:gd name="adj2" fmla="val 176980"/>
            </a:avLst>
          </a:prstGeo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5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71600" y="2971800"/>
            <a:ext cx="6477000" cy="1752600"/>
          </a:xfrm>
          <a:prstGeom prst="roundRect">
            <a:avLst/>
          </a:prstGeom>
          <a:solidFill>
            <a:schemeClr val="bg1"/>
          </a:solidFill>
          <a:ln w="76200"/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সন্ত্রাস কী ? 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4953000"/>
            <a:ext cx="8610600" cy="1752600"/>
          </a:xfrm>
          <a:prstGeom prst="roundRect">
            <a:avLst/>
          </a:prstGeom>
          <a:solidFill>
            <a:schemeClr val="bg1"/>
          </a:solidFill>
          <a:ln w="76200"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4000" b="1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বল প্রয়োগ বা বল প্রয়োগের ভীতি প্রদর্শন করে কোনো উদ্দেশ্যসাধন বা কার্যোদ্ধারের চেষ্টা করাকে সন্ত্রাস বলে। 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012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795616" y="275303"/>
            <a:ext cx="5562600" cy="838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76200"/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সন্ত্রাসের কারণ </a:t>
            </a:r>
            <a:endParaRPr lang="en-US" sz="48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 rot="1285072">
            <a:off x="3172767" y="1138086"/>
            <a:ext cx="1066800" cy="1605117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171268" y="2718620"/>
            <a:ext cx="2791132" cy="914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সাধারন কারণ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7"/>
          <p:cNvSpPr/>
          <p:nvPr/>
        </p:nvSpPr>
        <p:spPr>
          <a:xfrm rot="20188869">
            <a:off x="4346382" y="1116386"/>
            <a:ext cx="1066800" cy="1605117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76916" y="2667000"/>
            <a:ext cx="2791132" cy="914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76200"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বহিঃস্থ কারণ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2133600" y="3633020"/>
            <a:ext cx="609600" cy="1167580"/>
          </a:xfrm>
          <a:prstGeom prst="downArrow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81000" y="4800600"/>
            <a:ext cx="4114800" cy="1752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অর্থনৈতিক বৈষম্য 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সংকীর্ণ রাজনৈতিক সংস্কৃতি</a:t>
            </a:r>
          </a:p>
          <a:p>
            <a:r>
              <a:rPr lang="bn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সুশাসনের অভাব   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90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235</Words>
  <Application>Microsoft Office PowerPoint</Application>
  <PresentationFormat>On-screen Show (4:3)</PresentationFormat>
  <Paragraphs>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ajit</dc:creator>
  <cp:lastModifiedBy>4Q0DN72</cp:lastModifiedBy>
  <cp:revision>62</cp:revision>
  <dcterms:created xsi:type="dcterms:W3CDTF">2006-08-16T00:00:00Z</dcterms:created>
  <dcterms:modified xsi:type="dcterms:W3CDTF">2019-10-18T14:10:27Z</dcterms:modified>
</cp:coreProperties>
</file>