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  <p:sldId id="265" r:id="rId11"/>
    <p:sldId id="266" r:id="rId12"/>
    <p:sldId id="267" r:id="rId13"/>
    <p:sldId id="276" r:id="rId14"/>
    <p:sldId id="269" r:id="rId15"/>
    <p:sldId id="273" r:id="rId16"/>
    <p:sldId id="270" r:id="rId17"/>
    <p:sldId id="271" r:id="rId18"/>
    <p:sldId id="272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>
        <p:scale>
          <a:sx n="62" d="100"/>
          <a:sy n="62" d="100"/>
        </p:scale>
        <p:origin x="-1512" y="-1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9449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26492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2877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882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4261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8683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7314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1592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088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31187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3837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4805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" y="609600"/>
            <a:ext cx="75438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76200"/>
          <a:effectLst>
            <a:glow rad="101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54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আজকের পাঠে সবাইকে স্বাগত </a:t>
            </a:r>
            <a:endParaRPr lang="en-US" sz="54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2133600"/>
            <a:ext cx="7543800" cy="3962400"/>
          </a:xfrm>
          <a:prstGeom prst="rect">
            <a:avLst/>
          </a:prstGeom>
          <a:ln w="76200">
            <a:solidFill>
              <a:schemeClr val="tx1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1342657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21771" y="27039"/>
            <a:ext cx="9144000" cy="6907161"/>
          </a:xfrm>
          <a:prstGeom prst="rect">
            <a:avLst/>
          </a:prstGeom>
          <a:solidFill>
            <a:schemeClr val="bg1"/>
          </a:solidFill>
          <a:ln w="76200"/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60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28600" y="3124200"/>
            <a:ext cx="4343400" cy="3429000"/>
          </a:xfrm>
          <a:prstGeom prst="rect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IN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নামঃঅজিত চন্দ্র দেবনাথ </a:t>
            </a:r>
          </a:p>
          <a:p>
            <a:pPr algn="ctr"/>
            <a:r>
              <a:rPr lang="bn-IN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সহকারী শিক্ষক </a:t>
            </a:r>
          </a:p>
          <a:p>
            <a:pPr algn="ctr"/>
            <a:r>
              <a:rPr lang="bn-IN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ধনপুর উচ্চ বিদ্যালয়</a:t>
            </a:r>
          </a:p>
          <a:p>
            <a:pPr algn="ctr"/>
            <a:r>
              <a:rPr lang="bn-IN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ইটনা, কিশোরগঞ্জ।  </a:t>
            </a:r>
          </a:p>
          <a:p>
            <a:pPr algn="ctr"/>
            <a:r>
              <a:rPr lang="bn-IN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মোবাইলঃ ০১৭১৬-৮০১৩১৮</a:t>
            </a:r>
            <a:r>
              <a:rPr lang="bn-IN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800600" y="3124200"/>
            <a:ext cx="4038600" cy="3429000"/>
          </a:xfrm>
          <a:prstGeom prst="rect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IN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শ্রেণিঃ অষ্টম</a:t>
            </a:r>
          </a:p>
          <a:p>
            <a:pPr algn="ctr"/>
            <a:r>
              <a:rPr lang="bn-IN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বিষয়ঃবাংলাদেশ ও বিশ্বপরিচয় </a:t>
            </a:r>
          </a:p>
          <a:p>
            <a:pPr algn="ctr"/>
            <a:r>
              <a:rPr lang="bn-IN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অধ্যায়ঃ অষ্টম </a:t>
            </a:r>
          </a:p>
          <a:p>
            <a:pPr algn="ctr"/>
            <a:r>
              <a:rPr lang="bn-IN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পাঠ-৩, ৪ ও ৫ </a:t>
            </a:r>
          </a:p>
          <a:p>
            <a:pPr algn="ctr"/>
            <a:r>
              <a:rPr lang="bn-IN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সময়ঃ ৪৫মিনিট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990600" y="3276600"/>
            <a:ext cx="2667000" cy="533400"/>
          </a:xfrm>
          <a:prstGeom prst="roundRect">
            <a:avLst/>
          </a:prstGeom>
          <a:solidFill>
            <a:schemeClr val="bg2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শিক্ষক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5562600" y="3276600"/>
            <a:ext cx="2667000" cy="533400"/>
          </a:xfrm>
          <a:prstGeom prst="roundRect">
            <a:avLst/>
          </a:prstGeom>
          <a:solidFill>
            <a:schemeClr val="bg2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পাঠ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Cloud Callout 7"/>
          <p:cNvSpPr/>
          <p:nvPr/>
        </p:nvSpPr>
        <p:spPr>
          <a:xfrm>
            <a:off x="1295400" y="533400"/>
            <a:ext cx="2743200" cy="1066800"/>
          </a:xfrm>
          <a:prstGeom prst="cloudCallout">
            <a:avLst>
              <a:gd name="adj1" fmla="val -833"/>
              <a:gd name="adj2" fmla="val 182990"/>
            </a:avLst>
          </a:prstGeom>
          <a:solidFill>
            <a:schemeClr val="bg1">
              <a:lumMod val="95000"/>
            </a:schemeClr>
          </a:solidFill>
          <a:ln w="57150"/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পরিচিতি </a:t>
            </a:r>
            <a:endParaRPr lang="en-US" sz="4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Cloud Callout 8"/>
          <p:cNvSpPr/>
          <p:nvPr/>
        </p:nvSpPr>
        <p:spPr>
          <a:xfrm>
            <a:off x="5508171" y="533400"/>
            <a:ext cx="2743200" cy="1066800"/>
          </a:xfrm>
          <a:prstGeom prst="cloudCallout">
            <a:avLst>
              <a:gd name="adj1" fmla="val -357"/>
              <a:gd name="adj2" fmla="val 181765"/>
            </a:avLst>
          </a:prstGeom>
          <a:solidFill>
            <a:schemeClr val="bg1">
              <a:lumMod val="95000"/>
            </a:schemeClr>
          </a:solidFill>
          <a:ln w="57150"/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পরিচিতি </a:t>
            </a:r>
            <a:endParaRPr lang="en-US" sz="44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6272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533400" y="457200"/>
            <a:ext cx="8001000" cy="762000"/>
          </a:xfrm>
          <a:prstGeom prst="rect">
            <a:avLst/>
          </a:prstGeom>
          <a:ln w="57150"/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5400" dirty="0" smtClean="0">
                <a:latin typeface="NikoshBAN" pitchFamily="2" charset="0"/>
                <a:cs typeface="NikoshBAN" pitchFamily="2" charset="0"/>
              </a:rPr>
              <a:t>সবাই ছবিগুলোর দিকে তাকাও 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790699"/>
            <a:ext cx="4152900" cy="4533901"/>
          </a:xfrm>
          <a:prstGeom prst="rect">
            <a:avLst/>
          </a:prstGeom>
          <a:ln w="57150">
            <a:solidFill>
              <a:schemeClr val="tx1"/>
            </a:solidFill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1790699"/>
            <a:ext cx="3810000" cy="4533901"/>
          </a:xfrm>
          <a:prstGeom prst="rect">
            <a:avLst/>
          </a:prstGeom>
          <a:ln w="57150">
            <a:solidFill>
              <a:schemeClr val="tx1"/>
            </a:solidFill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</p:pic>
    </p:spTree>
    <p:extLst>
      <p:ext uri="{BB962C8B-B14F-4D97-AF65-F5344CB8AC3E}">
        <p14:creationId xmlns:p14="http://schemas.microsoft.com/office/powerpoint/2010/main" val="393751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514350"/>
            <a:ext cx="7848600" cy="5581649"/>
          </a:xfrm>
          <a:prstGeom prst="rect">
            <a:avLst/>
          </a:prstGeom>
          <a:ln w="57150">
            <a:solidFill>
              <a:schemeClr val="tx1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</p:pic>
    </p:spTree>
    <p:extLst>
      <p:ext uri="{BB962C8B-B14F-4D97-AF65-F5344CB8AC3E}">
        <p14:creationId xmlns:p14="http://schemas.microsoft.com/office/powerpoint/2010/main" val="4070946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76200"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533400"/>
            <a:ext cx="7772400" cy="5791200"/>
          </a:xfrm>
          <a:prstGeom prst="rect">
            <a:avLst/>
          </a:prstGeom>
          <a:ln w="57150">
            <a:solidFill>
              <a:schemeClr val="tx1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prst="cross"/>
          </a:sp3d>
        </p:spPr>
      </p:pic>
    </p:spTree>
    <p:extLst>
      <p:ext uri="{BB962C8B-B14F-4D97-AF65-F5344CB8AC3E}">
        <p14:creationId xmlns:p14="http://schemas.microsoft.com/office/powerpoint/2010/main" val="212310535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3" name="Rectangle 2"/>
          <p:cNvSpPr/>
          <p:nvPr/>
        </p:nvSpPr>
        <p:spPr>
          <a:xfrm>
            <a:off x="457200" y="381000"/>
            <a:ext cx="82296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57150"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4400" dirty="0" smtClean="0">
                <a:latin typeface="NikoshBAN" pitchFamily="2" charset="0"/>
                <a:cs typeface="NikoshBAN" pitchFamily="2" charset="0"/>
              </a:rPr>
              <a:t>ছবিগুলো দেখে তোমরা কি বোঝতে পেরছো ?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 rot="1922481">
            <a:off x="1974119" y="3140412"/>
            <a:ext cx="7048626" cy="1752730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 w="57150"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8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দুর্যোগ </a:t>
            </a:r>
            <a:endParaRPr lang="en-US" sz="8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638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 rot="19327384">
            <a:off x="-1766805" y="3699257"/>
            <a:ext cx="5103503" cy="1456653"/>
          </a:xfrm>
          <a:prstGeom prst="rect">
            <a:avLst/>
          </a:prstGeom>
          <a:solidFill>
            <a:schemeClr val="bg2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8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আজকের পাঠ </a:t>
            </a:r>
            <a:endParaRPr lang="en-US" sz="80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 rot="2824651">
            <a:off x="5131613" y="3890681"/>
            <a:ext cx="5000101" cy="1417252"/>
          </a:xfrm>
          <a:prstGeom prst="rect">
            <a:avLst/>
          </a:prstGeom>
          <a:solidFill>
            <a:schemeClr val="bg2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5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দুর্যোগের ধারণা ও ধরন </a:t>
            </a:r>
            <a:endParaRPr lang="en-US" sz="54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8489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2413 0.18565 L 0.2092 -0.2143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667" y="-20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9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8212 0.2787 L -0.12622 -0.2213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17" y="-25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76200"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ight Arrow 3"/>
          <p:cNvSpPr/>
          <p:nvPr/>
        </p:nvSpPr>
        <p:spPr>
          <a:xfrm rot="5400000">
            <a:off x="3162300" y="800100"/>
            <a:ext cx="2895600" cy="1905000"/>
          </a:xfrm>
          <a:prstGeom prst="rightArrow">
            <a:avLst/>
          </a:prstGeom>
          <a:solidFill>
            <a:schemeClr val="bg1">
              <a:lumMod val="95000"/>
            </a:schemeClr>
          </a:solidFill>
          <a:ln w="5715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6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শিখনফল</a:t>
            </a:r>
            <a:r>
              <a:rPr lang="bn-IN" sz="6000" dirty="0" smtClean="0">
                <a:solidFill>
                  <a:srgbClr val="002060"/>
                </a:solidFill>
              </a:rPr>
              <a:t> </a:t>
            </a:r>
            <a:endParaRPr lang="en-US" sz="6000" dirty="0">
              <a:solidFill>
                <a:srgbClr val="002060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533400" y="3279058"/>
            <a:ext cx="8077200" cy="2893142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5715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bn-IN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   এই পাঠ শেষে শিক্ষার্থীরা......</a:t>
            </a:r>
          </a:p>
          <a:p>
            <a:pPr algn="just"/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১। দুর্যোগ কী তা বলতে পারবে; </a:t>
            </a:r>
          </a:p>
          <a:p>
            <a:pPr algn="just"/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২। দুর্যোগের ধরন বর্ণনা করতে পারবে;  </a:t>
            </a:r>
          </a:p>
          <a:p>
            <a:pPr algn="just"/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৩।বিভিন্ন ধরনের প্রাকৃতিক দুর্যোগ ব্যাখ্যা করতে                      পারবে।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8634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838200"/>
            <a:ext cx="3657600" cy="251460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838200"/>
            <a:ext cx="4161530" cy="251460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3962399"/>
            <a:ext cx="4161530" cy="2133601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10" name="Rounded Rectangle 9"/>
          <p:cNvSpPr/>
          <p:nvPr/>
        </p:nvSpPr>
        <p:spPr>
          <a:xfrm>
            <a:off x="1600200" y="152400"/>
            <a:ext cx="5867400" cy="45720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নিচের ছবিগুলো লক্ষ্য কর</a:t>
            </a:r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228600" y="3505200"/>
            <a:ext cx="3657599" cy="30480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সাম্প্রদায়িক দাঙ্গা </a:t>
            </a:r>
            <a:endParaRPr lang="en-US" sz="2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4800600" y="3505200"/>
            <a:ext cx="4161530" cy="30480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সুনামি ফলে শহর ডুবে যাচ্ছে </a:t>
            </a:r>
            <a:endParaRPr lang="en-US" sz="2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304799" y="6248400"/>
            <a:ext cx="3581402" cy="38100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ভূমিধসে মৃত্যু </a:t>
            </a:r>
            <a:endParaRPr lang="en-US" sz="2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4800600" y="6248400"/>
            <a:ext cx="4161530" cy="38100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বন্যার ফলে বাড়িঘর ডুবে গেছে </a:t>
            </a:r>
            <a:endParaRPr lang="en-US" sz="2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Down Arrow 14"/>
          <p:cNvSpPr/>
          <p:nvPr/>
        </p:nvSpPr>
        <p:spPr>
          <a:xfrm>
            <a:off x="3886201" y="914400"/>
            <a:ext cx="914399" cy="5524500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দুর্যোগ </a:t>
            </a:r>
            <a:endParaRPr lang="en-US" sz="32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599" y="3962398"/>
            <a:ext cx="3657599" cy="2133601"/>
          </a:xfrm>
          <a:prstGeom prst="rect">
            <a:avLst/>
          </a:prstGeom>
          <a:ln w="38100">
            <a:solidFill>
              <a:schemeClr val="tx1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36277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 w="76200">
            <a:solidFill>
              <a:schemeClr val="tx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586740" y="2438400"/>
            <a:ext cx="7696200" cy="914400"/>
          </a:xfrm>
          <a:prstGeom prst="rect">
            <a:avLst/>
          </a:prstGeom>
          <a:solidFill>
            <a:schemeClr val="bg1">
              <a:lumMod val="95000"/>
            </a:schemeClr>
          </a:solidFill>
          <a:ln w="57150">
            <a:solidFill>
              <a:schemeClr val="tx1">
                <a:alpha val="50000"/>
              </a:schemeClr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4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দুর্যোগ কাকে বলে? </a:t>
            </a:r>
            <a:endParaRPr lang="en-US" sz="4400" b="1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ounded Rectangle 4"/>
          <p:cNvSpPr/>
          <p:nvPr/>
        </p:nvSpPr>
        <p:spPr>
          <a:xfrm rot="2303256">
            <a:off x="7067068" y="670799"/>
            <a:ext cx="1997271" cy="76497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57150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সময়ঃ৫মিনিট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Cloud Callout 5"/>
          <p:cNvSpPr/>
          <p:nvPr/>
        </p:nvSpPr>
        <p:spPr>
          <a:xfrm>
            <a:off x="2743200" y="381000"/>
            <a:ext cx="3733800" cy="1066801"/>
          </a:xfrm>
          <a:prstGeom prst="cloudCallout">
            <a:avLst>
              <a:gd name="adj1" fmla="val -15832"/>
              <a:gd name="adj2" fmla="val 127594"/>
            </a:avLst>
          </a:prstGeom>
          <a:solidFill>
            <a:schemeClr val="bg1">
              <a:lumMod val="95000"/>
            </a:schemeClr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একক কাজ </a:t>
            </a:r>
            <a:endParaRPr lang="en-US" sz="4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86740" y="3733800"/>
            <a:ext cx="7871460" cy="2667000"/>
          </a:xfrm>
          <a:prstGeom prst="rect">
            <a:avLst/>
          </a:prstGeom>
          <a:solidFill>
            <a:schemeClr val="bg2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bn-IN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সমাধানঃ কোনো প্রাকৃতিক বা মানবসৃষ্ট অবস্থা যখন অস্বাভাবিক ও অসহনীয় পরিবেশের সৃষ্টি করে এবং এর ফলে শস্য ও সম্পদের অনেক ক্ষয়ক্ষতি ও ব্যাপক প্রাণহানি ঘটে, পরিবেশ ক্ষতিগ্রস্থ হয় তখন তাকে দুর্যোগ বলে । 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473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76200"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676400" y="533400"/>
            <a:ext cx="6172200" cy="1066800"/>
          </a:xfrm>
          <a:prstGeom prst="rect">
            <a:avLst/>
          </a:prstGeom>
          <a:solidFill>
            <a:schemeClr val="bg1">
              <a:lumMod val="95000"/>
            </a:schemeClr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দুর্যোগ দুই ধরনের </a:t>
            </a:r>
            <a:endParaRPr lang="en-US" sz="44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Down Arrow 5"/>
          <p:cNvSpPr/>
          <p:nvPr/>
        </p:nvSpPr>
        <p:spPr>
          <a:xfrm rot="1902730">
            <a:off x="1346909" y="3332057"/>
            <a:ext cx="914400" cy="1828800"/>
          </a:xfrm>
          <a:prstGeom prst="downArrow">
            <a:avLst/>
          </a:prstGeom>
          <a:solidFill>
            <a:schemeClr val="bg1">
              <a:lumMod val="95000"/>
            </a:schemeClr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2060"/>
              </a:solidFill>
            </a:endParaRPr>
          </a:p>
        </p:txBody>
      </p:sp>
      <p:sp>
        <p:nvSpPr>
          <p:cNvPr id="7" name="Down Arrow 6"/>
          <p:cNvSpPr/>
          <p:nvPr/>
        </p:nvSpPr>
        <p:spPr>
          <a:xfrm rot="19560175">
            <a:off x="6224336" y="2949619"/>
            <a:ext cx="914400" cy="1828800"/>
          </a:xfrm>
          <a:prstGeom prst="downArrow">
            <a:avLst/>
          </a:prstGeom>
          <a:solidFill>
            <a:schemeClr val="bg1">
              <a:lumMod val="95000"/>
            </a:schemeClr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206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253291" y="5057049"/>
            <a:ext cx="2362200" cy="533400"/>
          </a:xfrm>
          <a:prstGeom prst="rect">
            <a:avLst/>
          </a:prstGeom>
          <a:solidFill>
            <a:schemeClr val="bg1">
              <a:lumMod val="95000"/>
            </a:schemeClr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প্রাকৃতিক দুর্যোগ </a:t>
            </a:r>
            <a:endParaRPr lang="en-US" sz="32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443514" y="4611061"/>
            <a:ext cx="2362200" cy="533400"/>
          </a:xfrm>
          <a:prstGeom prst="rect">
            <a:avLst/>
          </a:prstGeom>
          <a:solidFill>
            <a:schemeClr val="bg1">
              <a:lumMod val="95000"/>
            </a:schemeClr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মানবসৃষ্ট দুর্যোগ </a:t>
            </a:r>
            <a:endParaRPr lang="en-US" sz="32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3216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-0.25 E" pathEditMode="relative" ptsTypes="">
                                      <p:cBhvr>
                                        <p:cTn id="2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5" presetID="56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-0.25 E" pathEditMode="relative" ptsTypes="">
                                      <p:cBhvr>
                                        <p:cTn id="2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594 0.03657 L -0.16267 -0.18936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931" y="-11296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282 0.04422 L -0.19913 -0.19282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597" y="-118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" y="0"/>
            <a:ext cx="9144000" cy="6858000"/>
          </a:xfrm>
          <a:prstGeom prst="rect">
            <a:avLst/>
          </a:prstGeom>
          <a:solidFill>
            <a:schemeClr val="bg1"/>
          </a:solidFill>
          <a:ln w="762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304800"/>
            <a:ext cx="3352800" cy="2362199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0" y="3048000"/>
            <a:ext cx="4343400" cy="2209800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00" y="304800"/>
            <a:ext cx="3276600" cy="2362200"/>
          </a:xfrm>
          <a:prstGeom prst="rect">
            <a:avLst/>
          </a:prstGeom>
          <a:ln w="57150">
            <a:solidFill>
              <a:schemeClr val="tx1"/>
            </a:solidFill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</p:pic>
      <p:sp>
        <p:nvSpPr>
          <p:cNvPr id="9" name="Oval Callout 8"/>
          <p:cNvSpPr/>
          <p:nvPr/>
        </p:nvSpPr>
        <p:spPr>
          <a:xfrm>
            <a:off x="228600" y="3657600"/>
            <a:ext cx="2133600" cy="1402080"/>
          </a:xfrm>
          <a:prstGeom prst="wedgeEllipseCallout">
            <a:avLst>
              <a:gd name="adj1" fmla="val -27833"/>
              <a:gd name="adj2" fmla="val -118209"/>
            </a:avLst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টর্নেডো  </a:t>
            </a:r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Oval Callout 9"/>
          <p:cNvSpPr/>
          <p:nvPr/>
        </p:nvSpPr>
        <p:spPr>
          <a:xfrm>
            <a:off x="7239000" y="4709160"/>
            <a:ext cx="1905000" cy="853440"/>
          </a:xfrm>
          <a:prstGeom prst="wedgeEllipseCallout">
            <a:avLst>
              <a:gd name="adj1" fmla="val -63445"/>
              <a:gd name="adj2" fmla="val -120286"/>
            </a:avLst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ভূমিকম্প 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Oval Callout 11"/>
          <p:cNvSpPr/>
          <p:nvPr/>
        </p:nvSpPr>
        <p:spPr>
          <a:xfrm>
            <a:off x="3733800" y="304800"/>
            <a:ext cx="1600200" cy="1752600"/>
          </a:xfrm>
          <a:prstGeom prst="wedgeEllipseCallout">
            <a:avLst>
              <a:gd name="adj1" fmla="val 70330"/>
              <a:gd name="adj2" fmla="val 41975"/>
            </a:avLst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নদী ভাঙ্গন </a:t>
            </a:r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362200" y="5562600"/>
            <a:ext cx="4914900" cy="914400"/>
          </a:xfrm>
          <a:prstGeom prst="rect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এগুলো হলো প্রাকৃতিক দুর্যোগ </a:t>
            </a:r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8622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2" grpId="0" animBg="1"/>
      <p:bldP spid="1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" y="304800"/>
            <a:ext cx="3162300" cy="2819400"/>
          </a:xfrm>
          <a:prstGeom prst="rect">
            <a:avLst/>
          </a:prstGeom>
          <a:ln w="57150">
            <a:solidFill>
              <a:schemeClr val="tx1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1330" y="3459480"/>
            <a:ext cx="3162300" cy="2484120"/>
          </a:xfrm>
          <a:prstGeom prst="rect">
            <a:avLst/>
          </a:prstGeom>
          <a:ln w="57150">
            <a:solidFill>
              <a:schemeClr val="tx1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0280" y="304800"/>
            <a:ext cx="2857500" cy="2819400"/>
          </a:xfrm>
          <a:prstGeom prst="rect">
            <a:avLst/>
          </a:prstGeom>
          <a:ln w="57150">
            <a:solidFill>
              <a:schemeClr val="tx1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7" name="Rounded Rectangle 6"/>
          <p:cNvSpPr/>
          <p:nvPr/>
        </p:nvSpPr>
        <p:spPr>
          <a:xfrm>
            <a:off x="1447800" y="6096000"/>
            <a:ext cx="6553200" cy="5334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এগুলো হলো মানবসৃষ্ট দুর্যোগ </a:t>
            </a:r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Oval Callout 7"/>
          <p:cNvSpPr/>
          <p:nvPr/>
        </p:nvSpPr>
        <p:spPr>
          <a:xfrm>
            <a:off x="266700" y="4114800"/>
            <a:ext cx="2400300" cy="1447800"/>
          </a:xfrm>
          <a:prstGeom prst="wedgeEllipseCallout">
            <a:avLst>
              <a:gd name="adj1" fmla="val 16787"/>
              <a:gd name="adj2" fmla="val -111970"/>
            </a:avLst>
          </a:prstGeom>
          <a:solidFill>
            <a:schemeClr val="bg1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সাম্প্রদায়িক দাঙ্গা 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Oval Callout 8"/>
          <p:cNvSpPr/>
          <p:nvPr/>
        </p:nvSpPr>
        <p:spPr>
          <a:xfrm>
            <a:off x="3669030" y="1653540"/>
            <a:ext cx="2122170" cy="1447800"/>
          </a:xfrm>
          <a:prstGeom prst="wedgeEllipseCallout">
            <a:avLst>
              <a:gd name="adj1" fmla="val 57571"/>
              <a:gd name="adj2" fmla="val -55128"/>
            </a:avLst>
          </a:prstGeom>
          <a:solidFill>
            <a:schemeClr val="bg1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যুদ্ধ-বিগ্রহ 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Oval Callout 9"/>
          <p:cNvSpPr/>
          <p:nvPr/>
        </p:nvSpPr>
        <p:spPr>
          <a:xfrm>
            <a:off x="6934200" y="4114800"/>
            <a:ext cx="1866900" cy="1447800"/>
          </a:xfrm>
          <a:prstGeom prst="wedgeEllipseCallout">
            <a:avLst>
              <a:gd name="adj1" fmla="val -85323"/>
              <a:gd name="adj2" fmla="val -8812"/>
            </a:avLst>
          </a:prstGeom>
          <a:solidFill>
            <a:schemeClr val="bg1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বনভূমি বিনাশ 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1612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76200">
            <a:solidFill>
              <a:schemeClr val="tx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ounded Rectangle 2"/>
          <p:cNvSpPr/>
          <p:nvPr/>
        </p:nvSpPr>
        <p:spPr>
          <a:xfrm>
            <a:off x="2438400" y="914400"/>
            <a:ext cx="3581400" cy="9906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6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দলীয় কাজ </a:t>
            </a:r>
            <a:endParaRPr lang="en-US" sz="66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6781800" y="1066800"/>
            <a:ext cx="1905000" cy="6858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সময়ঃ৮মিনিট</a:t>
            </a:r>
            <a:r>
              <a:rPr lang="bn-IN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32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71500" y="2819400"/>
            <a:ext cx="8039100" cy="2895600"/>
          </a:xfrm>
          <a:prstGeom prst="rect">
            <a:avLst/>
          </a:prstGeom>
          <a:solidFill>
            <a:schemeClr val="bg1">
              <a:lumMod val="95000"/>
            </a:schemeClr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IN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১। দুর্যোগ কয় ধরণের ? </a:t>
            </a:r>
          </a:p>
          <a:p>
            <a:r>
              <a:rPr lang="bn-IN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২। কয়েকটি মানবসৃষ্ট দুর্যোগের নাম লিখ।  </a:t>
            </a:r>
            <a:endParaRPr lang="en-US" sz="36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332473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762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ounded Rectangle 2"/>
          <p:cNvSpPr/>
          <p:nvPr/>
        </p:nvSpPr>
        <p:spPr>
          <a:xfrm>
            <a:off x="1066800" y="381000"/>
            <a:ext cx="6934200" cy="6096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57150"/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বিভিন্ন ধরণের প্রাকৃতিক দুর্যোগ </a:t>
            </a:r>
            <a:endParaRPr lang="en-US" sz="40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371600"/>
            <a:ext cx="3962400" cy="2285999"/>
          </a:xfrm>
          <a:prstGeom prst="rect">
            <a:avLst/>
          </a:prstGeom>
          <a:ln w="381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1295400"/>
            <a:ext cx="3886200" cy="2285998"/>
          </a:xfrm>
          <a:prstGeom prst="rect">
            <a:avLst/>
          </a:prstGeom>
          <a:ln w="381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4190999"/>
            <a:ext cx="3962400" cy="2048691"/>
          </a:xfrm>
          <a:prstGeom prst="rect">
            <a:avLst/>
          </a:prstGeom>
          <a:ln w="381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4114800"/>
            <a:ext cx="3886201" cy="2133600"/>
          </a:xfrm>
          <a:prstGeom prst="rect">
            <a:avLst/>
          </a:prstGeom>
          <a:ln w="381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</p:pic>
      <p:sp>
        <p:nvSpPr>
          <p:cNvPr id="8" name="Rounded Rectangle 7"/>
          <p:cNvSpPr/>
          <p:nvPr/>
        </p:nvSpPr>
        <p:spPr>
          <a:xfrm>
            <a:off x="1295400" y="3742508"/>
            <a:ext cx="1676400" cy="372292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ভূমিকম্প </a:t>
            </a:r>
            <a:endParaRPr lang="en-US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6172200" y="3657600"/>
            <a:ext cx="1676400" cy="372292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সুনামি  </a:t>
            </a:r>
            <a:endParaRPr lang="en-US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1295400" y="6324600"/>
            <a:ext cx="1676400" cy="372292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ভূমিধস </a:t>
            </a:r>
            <a:endParaRPr lang="en-US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6172200" y="6324600"/>
            <a:ext cx="1676400" cy="372292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দাবানল </a:t>
            </a:r>
            <a:endParaRPr lang="en-US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9793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1752600" y="457200"/>
            <a:ext cx="5105400" cy="838200"/>
          </a:xfrm>
          <a:prstGeom prst="rect">
            <a:avLst/>
          </a:prstGeom>
          <a:solidFill>
            <a:schemeClr val="bg1">
              <a:lumMod val="95000"/>
            </a:schemeClr>
          </a:solidFill>
          <a:ln w="57150"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5400" dirty="0" smtClean="0">
                <a:latin typeface="NikoshBAN" pitchFamily="2" charset="0"/>
                <a:cs typeface="NikoshBAN" pitchFamily="2" charset="0"/>
              </a:rPr>
              <a:t>মূল্যায়ন 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33400" y="1981200"/>
            <a:ext cx="8077200" cy="3505200"/>
          </a:xfrm>
          <a:prstGeom prst="rect">
            <a:avLst/>
          </a:prstGeom>
          <a:solidFill>
            <a:schemeClr val="bg1">
              <a:lumMod val="95000"/>
            </a:schemeClr>
          </a:solidFill>
          <a:ln w="57150">
            <a:solidFill>
              <a:schemeClr val="tx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১।নিচের কোনটি মানবসৃষ্ট দুর্যোগ- </a:t>
            </a:r>
          </a:p>
          <a:p>
            <a:r>
              <a:rPr lang="bn-IN" sz="3200" dirty="0" smtClean="0">
                <a:latin typeface="NikoshBAN" pitchFamily="2" charset="0"/>
                <a:cs typeface="NikoshBAN" pitchFamily="2" charset="0"/>
              </a:rPr>
              <a:t>(ক) বন্যা    (খ) খরা </a:t>
            </a:r>
          </a:p>
          <a:p>
            <a:r>
              <a:rPr lang="bn-IN" sz="3200" dirty="0" smtClean="0">
                <a:latin typeface="NikoshBAN" pitchFamily="2" charset="0"/>
                <a:cs typeface="NikoshBAN" pitchFamily="2" charset="0"/>
              </a:rPr>
              <a:t>(গ) সুনামি   (ঘ) যুদ্ধ-বিগ্রহ </a:t>
            </a:r>
          </a:p>
          <a:p>
            <a:endParaRPr lang="bn-IN" sz="32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২।প্রাকৃতিক দুর্যোগে মানুষের হাত নেই- </a:t>
            </a:r>
          </a:p>
          <a:p>
            <a:r>
              <a:rPr lang="bn-IN" sz="3200" dirty="0" smtClean="0">
                <a:latin typeface="NikoshBAN" pitchFamily="2" charset="0"/>
                <a:cs typeface="NikoshBAN" pitchFamily="2" charset="0"/>
              </a:rPr>
              <a:t>(ক) সত্য </a:t>
            </a:r>
          </a:p>
          <a:p>
            <a:r>
              <a:rPr lang="bn-IN" sz="3200" dirty="0" smtClean="0">
                <a:latin typeface="NikoshBAN" pitchFamily="2" charset="0"/>
                <a:cs typeface="NikoshBAN" pitchFamily="2" charset="0"/>
              </a:rPr>
              <a:t>(খ) মিথ্যা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7848600" y="2362200"/>
            <a:ext cx="533400" cy="381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7924800" y="3886200"/>
            <a:ext cx="533400" cy="381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99696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2.22222E-6 L -0.6125 0.10556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625" y="5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4.44444E-6 L -0.79583 0.09445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792" y="47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76200"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2133600" y="609600"/>
            <a:ext cx="4572000" cy="1066800"/>
          </a:xfrm>
          <a:prstGeom prst="rect">
            <a:avLst/>
          </a:prstGeom>
          <a:solidFill>
            <a:schemeClr val="bg1">
              <a:lumMod val="95000"/>
            </a:schemeClr>
          </a:solidFill>
          <a:ln w="57150">
            <a:solidFill>
              <a:schemeClr val="tx1"/>
            </a:solidFill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6000" dirty="0" smtClean="0">
                <a:latin typeface="NikoshBAN" pitchFamily="2" charset="0"/>
                <a:cs typeface="NikoshBAN" pitchFamily="2" charset="0"/>
              </a:rPr>
              <a:t>বাড়ির কাজ 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Down Arrow 3"/>
          <p:cNvSpPr/>
          <p:nvPr/>
        </p:nvSpPr>
        <p:spPr>
          <a:xfrm>
            <a:off x="4114800" y="1676400"/>
            <a:ext cx="914400" cy="1295400"/>
          </a:xfrm>
          <a:prstGeom prst="downArrow">
            <a:avLst/>
          </a:prstGeom>
          <a:solidFill>
            <a:schemeClr val="bg1">
              <a:lumMod val="95000"/>
            </a:schemeClr>
          </a:solidFill>
          <a:ln w="57150"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457200" y="2971800"/>
            <a:ext cx="8229600" cy="3048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57150">
            <a:solidFill>
              <a:schemeClr val="tx1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প্রাকৃতিক ও মানবসৃষ্ট দুর্যোগের পাঁচটি করে উদাহরণ লিখে আনবে।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5216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00200" y="533400"/>
            <a:ext cx="6096000" cy="838200"/>
          </a:xfrm>
          <a:prstGeom prst="rect">
            <a:avLst/>
          </a:prstGeom>
          <a:solidFill>
            <a:schemeClr val="bg1">
              <a:lumMod val="95000"/>
            </a:schemeClr>
          </a:solidFill>
          <a:ln w="57150"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6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ধন্যবাদ </a:t>
            </a:r>
            <a:endParaRPr lang="en-US" sz="66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133600"/>
            <a:ext cx="7467600" cy="4191000"/>
          </a:xfrm>
          <a:prstGeom prst="rect">
            <a:avLst/>
          </a:prstGeom>
          <a:ln w="76200">
            <a:solidFill>
              <a:schemeClr val="tx1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2561664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347</TotalTime>
  <Words>247</Words>
  <Application>Microsoft Office PowerPoint</Application>
  <PresentationFormat>On-screen Show (4:3)</PresentationFormat>
  <Paragraphs>68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ajit</dc:creator>
  <cp:lastModifiedBy>4Q0DN72</cp:lastModifiedBy>
  <cp:revision>58</cp:revision>
  <dcterms:created xsi:type="dcterms:W3CDTF">2006-08-16T00:00:00Z</dcterms:created>
  <dcterms:modified xsi:type="dcterms:W3CDTF">2019-09-25T06:09:24Z</dcterms:modified>
</cp:coreProperties>
</file>