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1" r:id="rId1"/>
  </p:sldMasterIdLst>
  <p:notesMasterIdLst>
    <p:notesMasterId r:id="rId28"/>
  </p:notes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  <p:sldId id="276" r:id="rId10"/>
    <p:sldId id="277" r:id="rId11"/>
    <p:sldId id="264" r:id="rId12"/>
    <p:sldId id="278" r:id="rId13"/>
    <p:sldId id="265" r:id="rId14"/>
    <p:sldId id="283" r:id="rId15"/>
    <p:sldId id="267" r:id="rId16"/>
    <p:sldId id="268" r:id="rId17"/>
    <p:sldId id="270" r:id="rId18"/>
    <p:sldId id="271" r:id="rId19"/>
    <p:sldId id="272" r:id="rId20"/>
    <p:sldId id="273" r:id="rId21"/>
    <p:sldId id="274" r:id="rId22"/>
    <p:sldId id="275" r:id="rId23"/>
    <p:sldId id="279" r:id="rId24"/>
    <p:sldId id="280" r:id="rId25"/>
    <p:sldId id="281" r:id="rId26"/>
    <p:sldId id="282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Windows User" initials="WU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8897" autoAdjust="0"/>
    <p:restoredTop sz="91344" autoAdjust="0"/>
  </p:normalViewPr>
  <p:slideViewPr>
    <p:cSldViewPr snapToGrid="0">
      <p:cViewPr varScale="1">
        <p:scale>
          <a:sx n="52" d="100"/>
          <a:sy n="52" d="100"/>
        </p:scale>
        <p:origin x="678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54" d="100"/>
        <a:sy n="54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BEB4B5-28D9-4A13-8DBA-7766AB52FDE5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0CAA94-9078-414F-B1A0-DCECF3430CF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49899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0CAA94-9078-414F-B1A0-DCECF3430CFF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3286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0CAA94-9078-414F-B1A0-DCECF3430CFF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15167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0CAA94-9078-414F-B1A0-DCECF3430CFF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71966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0CAA94-9078-414F-B1A0-DCECF3430CFF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810495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0CAA94-9078-414F-B1A0-DCECF3430CFF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84363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72E48A-1A69-4361-93DD-CF2B6C4D32B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9A378ED-91B0-431C-83E2-28772702186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0FB68A-EC2D-4EC6-91AF-DD26495528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02CA8-F3B4-47DB-B72C-7635C2D43BB4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A26D8B-D232-4C0E-80A1-80450D954E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62F1C6-3E97-4765-93B4-E146804876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0A087-8E10-4A92-BABC-0AB47689F4F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304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1AF8E0-EC02-4D4E-B567-8844283F30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105577-B159-4E49-AB6D-63F8EC1F78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E7A7B2-6259-4DD7-BFA1-E83695BF5F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02CA8-F3B4-47DB-B72C-7635C2D43BB4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3AAA20-766C-4AAB-BC7A-85548741D7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E57A0B-1681-4749-A0F9-89AF2C0736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0A087-8E10-4A92-BABC-0AB47689F4F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88929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30A4DE-0987-44A7-9D3B-EF6C253269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BB8E3F-5D79-4AD0-BFDA-82068B09B3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6E6B40-92DF-4E93-9426-D434605FF4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02CA8-F3B4-47DB-B72C-7635C2D43BB4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A4357C-F630-4F0B-819D-F1FEBF67F7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5E9958-E4BA-4A2A-AB90-47A5253606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0A087-8E10-4A92-BABC-0AB47689F4F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52539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C8525F-53BA-4D55-A71D-4B15BA10C6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A4D48E-83D8-46F8-B698-4EE73BF27B9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D925A79-017A-4D36-8660-CC1ABE946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AE53A42-DCEF-4F1B-8268-82E135EF27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02CA8-F3B4-47DB-B72C-7635C2D43BB4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4D9C933-65D4-457D-9B78-FFA0048549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7214CAC-0780-46E6-8616-2F716F2E69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0A087-8E10-4A92-BABC-0AB47689F4F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36242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A88E6A-2C69-43DF-AD2A-7E101EC69C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67DC9E6-9F1C-4CA0-A10C-453E546A9D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43164A6-FC52-4A94-9803-FFBAACDD1F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B5FDBDD-6C37-4967-BA3D-82E71DC9AFD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2AA2010-E197-4E95-87CB-A6397839D0F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A3E6FE1-2AA1-47D6-B61C-CC2AD0659B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02CA8-F3B4-47DB-B72C-7635C2D43BB4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E3D585D-491D-45BA-A64A-80BEE4DAFB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F4573DB-E674-4353-A0FE-DC2942F550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0A087-8E10-4A92-BABC-0AB47689F4F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71515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ACB80E-1E08-46AD-B55A-99358DD9A5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D096234-ACFE-47E8-A1A9-2F09AF36E6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02CA8-F3B4-47DB-B72C-7635C2D43BB4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4E33A99-6961-41E1-B5ED-C5BDDBADAE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3B14E1F-B38F-4327-9535-4888FF0844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0A087-8E10-4A92-BABC-0AB47689F4F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72475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AF0461C-5F82-45A3-B37C-E7B33B2961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02CA8-F3B4-47DB-B72C-7635C2D43BB4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69568D2-415B-480B-97D6-453B558E15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CD12C7-1343-4919-97F5-5213F7354B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0A087-8E10-4A92-BABC-0AB47689F4F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9632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64CC70-A308-461A-9003-B94A4967E3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DC06DC-7103-49CD-8E75-85D470EAF6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A17DD7-1A0B-4C25-A82B-4BAB8962B5F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849D640-E0C7-4D08-A70D-31400D6228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02CA8-F3B4-47DB-B72C-7635C2D43BB4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F3C0820-D518-488D-8735-862C662144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766B93B-7EA0-4798-B3F4-7F7D49AB1B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0A087-8E10-4A92-BABC-0AB47689F4F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43495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30AAD1-EF8A-478F-B43D-3FA59C4CD5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5086A09-D043-465E-AE6D-4221974D9E1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8B898C-35AC-49F5-B56A-813257B2DB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38E56E6-6F0C-4044-A654-6021E145A5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02CA8-F3B4-47DB-B72C-7635C2D43BB4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0DA82A-08B7-44DB-995A-B4E4725DDE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8B684EB-6349-4E24-B265-7110CB1FCA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0A087-8E10-4A92-BABC-0AB47689F4F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04200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FBB83D-7429-400A-B8A3-91325E9169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0AC8D93-4734-4B1C-A6F6-03375655050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306D25-550C-4357-89FD-B013DC8D30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02CA8-F3B4-47DB-B72C-7635C2D43BB4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E4131-3D21-4459-9565-6E0AA62955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10C6F4-40D5-49DF-8BF9-A93B743899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0A087-8E10-4A92-BABC-0AB47689F4F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3188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F69C18C-7F81-4FC4-8B82-62B662B960D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9D32F4B-CE63-47CD-9905-D8BF0B5C3F3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8C3025-828B-43EC-A842-0E030B366B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02CA8-F3B4-47DB-B72C-7635C2D43BB4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C8D997-A382-4549-A435-2D86F30506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393433-2270-4C6C-89A8-CB68213000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0A087-8E10-4A92-BABC-0AB47689F4F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51605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8CFCD1C-3CDF-4434-BB88-3C9023CCE8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23F65A-8EBF-4901-B505-BAB234D3DA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B274D4-BBE0-4605-A87C-FCEB2BB7665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C02CA8-F3B4-47DB-B72C-7635C2D43BB4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53F876-0637-4060-B1AF-D897DE6CFA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A19FA6-6764-4B0C-932A-C28B46ECC29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30A087-8E10-4A92-BABC-0AB47689F4F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75195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33" r:id="rId2"/>
    <p:sldLayoutId id="2147483734" r:id="rId3"/>
    <p:sldLayoutId id="2147483735" r:id="rId4"/>
    <p:sldLayoutId id="2147483736" r:id="rId5"/>
    <p:sldLayoutId id="2147483737" r:id="rId6"/>
    <p:sldLayoutId id="2147483738" r:id="rId7"/>
    <p:sldLayoutId id="2147483739" r:id="rId8"/>
    <p:sldLayoutId id="2147483740" r:id="rId9"/>
    <p:sldLayoutId id="2147483741" r:id="rId10"/>
    <p:sldLayoutId id="214748374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10" Type="http://schemas.openxmlformats.org/officeDocument/2006/relationships/image" Target="../media/image27.png"/><Relationship Id="rId4" Type="http://schemas.openxmlformats.org/officeDocument/2006/relationships/image" Target="../media/image21.png"/><Relationship Id="rId9" Type="http://schemas.openxmlformats.org/officeDocument/2006/relationships/image" Target="../media/image2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3.png"/><Relationship Id="rId7" Type="http://schemas.openxmlformats.org/officeDocument/2006/relationships/image" Target="../media/image34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10" Type="http://schemas.openxmlformats.org/officeDocument/2006/relationships/image" Target="../media/image37.png"/><Relationship Id="rId4" Type="http://schemas.openxmlformats.org/officeDocument/2006/relationships/image" Target="../media/image21.png"/><Relationship Id="rId9" Type="http://schemas.openxmlformats.org/officeDocument/2006/relationships/image" Target="../media/image3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2576946" y="2208810"/>
            <a:ext cx="6650182" cy="1446550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prst="slope"/>
          </a:sp3d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bn-IN" sz="8800" b="1" dirty="0">
                <a:ln w="11430"/>
                <a:solidFill>
                  <a:srgbClr val="7030A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সবাইকে </a:t>
            </a:r>
            <a:r>
              <a:rPr lang="en-US" sz="8800" b="1" dirty="0" err="1">
                <a:ln w="11430"/>
                <a:solidFill>
                  <a:srgbClr val="7030A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স্বাগতম</a:t>
            </a:r>
            <a:endParaRPr lang="en-US" sz="8800" b="1" dirty="0">
              <a:ln w="11430"/>
              <a:solidFill>
                <a:srgbClr val="7030A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1635ED5-373E-453F-959A-056E16E528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248194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8F9E36C-CF0F-4635-8417-0597CF0E19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18251"/>
            <a:ext cx="12192000" cy="3721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5554934"/>
      </p:ext>
    </p:extLst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9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5DD722E5-D3E1-4D4C-8ACE-EC7F0A1ABE64}"/>
              </a:ext>
            </a:extLst>
          </p:cNvPr>
          <p:cNvSpPr txBox="1">
            <a:spLocks/>
          </p:cNvSpPr>
          <p:nvPr/>
        </p:nvSpPr>
        <p:spPr>
          <a:xfrm>
            <a:off x="409903" y="788276"/>
            <a:ext cx="7205590" cy="98423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b">
            <a:normAutofit fontScale="900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7200" dirty="0">
                <a:latin typeface="NikoshBAN" panose="02000000000000000000" pitchFamily="2" charset="0"/>
                <a:cs typeface="NikoshBAN" panose="02000000000000000000" pitchFamily="2" charset="0"/>
              </a:rPr>
              <a:t>প</a:t>
            </a:r>
            <a:r>
              <a:rPr lang="as-IN" sz="7200" dirty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7200" dirty="0"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as-IN" sz="7200" dirty="0">
                <a:latin typeface="NikoshBAN" panose="02000000000000000000" pitchFamily="2" charset="0"/>
                <a:cs typeface="NikoshBAN" panose="02000000000000000000" pitchFamily="2" charset="0"/>
              </a:rPr>
              <a:t>চ</a:t>
            </a:r>
            <a:r>
              <a:rPr lang="en-US" sz="7200" dirty="0"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as-IN" sz="7200" dirty="0">
                <a:latin typeface="NikoshBAN" panose="02000000000000000000" pitchFamily="2" charset="0"/>
                <a:cs typeface="NikoshBAN" panose="02000000000000000000" pitchFamily="2" charset="0"/>
              </a:rPr>
              <a:t>ত</a:t>
            </a:r>
            <a:r>
              <a:rPr lang="en-US" sz="7200" dirty="0"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290046" y="2781420"/>
            <a:ext cx="6080359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dirty="0"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সম্পাদনায়ঃ </a:t>
            </a:r>
          </a:p>
          <a:p>
            <a:r>
              <a:rPr lang="bn-IN" sz="3200" dirty="0"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মোঃ </a:t>
            </a:r>
            <a:r>
              <a:rPr lang="en-US" sz="3200" dirty="0" err="1"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আমির</a:t>
            </a:r>
            <a:r>
              <a:rPr lang="en-US" sz="3200" dirty="0"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হোসেন</a:t>
            </a:r>
            <a:endParaRPr lang="en-US" sz="3200" dirty="0">
              <a:effectLst>
                <a:outerShdw blurRad="60007" dist="310007" dir="7680000" sy="30000" kx="1300200" algn="ctr" rotWithShape="0">
                  <a:prstClr val="black">
                    <a:alpha val="32000"/>
                  </a:prst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en-US" sz="3200" dirty="0" err="1"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প্রধান</a:t>
            </a:r>
            <a:r>
              <a:rPr lang="en-US" sz="3200" dirty="0"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শিক্ষক</a:t>
            </a:r>
            <a:endParaRPr lang="en-US" sz="3200" dirty="0">
              <a:effectLst>
                <a:outerShdw blurRad="60007" dist="310007" dir="7680000" sy="30000" kx="1300200" algn="ctr" rotWithShape="0">
                  <a:prstClr val="black">
                    <a:alpha val="32000"/>
                  </a:prst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en-US" sz="3200" dirty="0" err="1"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পাল্লা</a:t>
            </a:r>
            <a:r>
              <a:rPr lang="en-US" sz="3200" dirty="0"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মাহবুব</a:t>
            </a:r>
            <a:r>
              <a:rPr lang="en-US" sz="3200" dirty="0"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আদর্শ</a:t>
            </a:r>
            <a:r>
              <a:rPr lang="en-US" sz="3200" dirty="0"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উচ্চ</a:t>
            </a:r>
            <a:r>
              <a:rPr lang="en-US" sz="3200" dirty="0"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বিদ্যালয়</a:t>
            </a:r>
            <a:r>
              <a:rPr lang="bn-IN" sz="3200" dirty="0"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</a:p>
          <a:p>
            <a:r>
              <a:rPr lang="en-US" sz="3200" dirty="0" err="1"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পাল্লাবাজার-চাটখিল-নোয়াখালী</a:t>
            </a:r>
            <a:endParaRPr lang="bn-IN" sz="3200" dirty="0">
              <a:effectLst>
                <a:outerShdw blurRad="60007" dist="310007" dir="7680000" sy="30000" kx="1300200" algn="ctr" rotWithShape="0">
                  <a:prstClr val="black">
                    <a:alpha val="32000"/>
                  </a:prst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bn-IN" sz="3200" dirty="0"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মোবাইলঃ ০</a:t>
            </a:r>
            <a:r>
              <a:rPr lang="en-US" sz="3200" dirty="0"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১৭১২৯০৬৯৬৫ </a:t>
            </a:r>
            <a:r>
              <a:rPr lang="bn-IN" sz="3200" dirty="0"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</a:p>
          <a:p>
            <a:r>
              <a:rPr lang="en-US" sz="3200" dirty="0"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+mj-lt"/>
                <a:cs typeface="NikoshBAN" pitchFamily="2" charset="0"/>
              </a:rPr>
              <a:t>Email: melon০১১২১৯৬৬@gmail.com</a:t>
            </a:r>
            <a:r>
              <a:rPr lang="bn-IN" sz="3200" dirty="0"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 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8D4EC4F-A8A7-4BE2-BA74-73FCA9190A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5542" y="1772509"/>
            <a:ext cx="5036457" cy="3883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1966117"/>
      </p:ext>
    </p:extLst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80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925070B-2EBE-489D-B50E-D9CAB7B1801E}"/>
              </a:ext>
            </a:extLst>
          </p:cNvPr>
          <p:cNvSpPr txBox="1"/>
          <p:nvPr/>
        </p:nvSpPr>
        <p:spPr>
          <a:xfrm>
            <a:off x="5856506" y="900299"/>
            <a:ext cx="5699618" cy="470898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6000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বিষয়</a:t>
            </a:r>
            <a:r>
              <a:rPr lang="en-US" sz="6000" dirty="0">
                <a:latin typeface="NikoshBAN" panose="02000000000000000000" pitchFamily="2" charset="0"/>
                <a:cs typeface="NikoshBAN" panose="02000000000000000000" pitchFamily="2" charset="0"/>
              </a:rPr>
              <a:t>: </a:t>
            </a:r>
            <a:r>
              <a:rPr lang="en-US" sz="6000" dirty="0" err="1">
                <a:latin typeface="NikoshBAN" panose="02000000000000000000" pitchFamily="2" charset="0"/>
                <a:cs typeface="NikoshBAN" panose="02000000000000000000" pitchFamily="2" charset="0"/>
              </a:rPr>
              <a:t>গণিত</a:t>
            </a:r>
            <a:endParaRPr lang="en-US" sz="60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6000" dirty="0" err="1">
                <a:latin typeface="NikoshBAN" panose="02000000000000000000" pitchFamily="2" charset="0"/>
                <a:cs typeface="NikoshBAN" panose="02000000000000000000" pitchFamily="2" charset="0"/>
              </a:rPr>
              <a:t>শ্রেণি</a:t>
            </a:r>
            <a:r>
              <a:rPr lang="en-US" sz="6000" dirty="0">
                <a:latin typeface="NikoshBAN" panose="02000000000000000000" pitchFamily="2" charset="0"/>
                <a:cs typeface="NikoshBAN" panose="02000000000000000000" pitchFamily="2" charset="0"/>
              </a:rPr>
              <a:t>: ১০ম</a:t>
            </a:r>
          </a:p>
          <a:p>
            <a:r>
              <a:rPr lang="en-US" sz="6000" dirty="0" err="1">
                <a:latin typeface="NikoshBAN" panose="02000000000000000000" pitchFamily="2" charset="0"/>
                <a:cs typeface="NikoshBAN" panose="02000000000000000000" pitchFamily="2" charset="0"/>
              </a:rPr>
              <a:t>অধ্যায়</a:t>
            </a:r>
            <a:r>
              <a:rPr lang="en-US" sz="6000" dirty="0">
                <a:latin typeface="NikoshBAN" panose="02000000000000000000" pitchFamily="2" charset="0"/>
                <a:cs typeface="NikoshBAN" panose="02000000000000000000" pitchFamily="2" charset="0"/>
              </a:rPr>
              <a:t>: ১০</a:t>
            </a:r>
          </a:p>
          <a:p>
            <a:r>
              <a:rPr lang="en-US" sz="6000" dirty="0" err="1">
                <a:latin typeface="NikoshBAN" panose="02000000000000000000" pitchFamily="2" charset="0"/>
                <a:cs typeface="NikoshBAN" panose="02000000000000000000" pitchFamily="2" charset="0"/>
              </a:rPr>
              <a:t>সময়</a:t>
            </a:r>
            <a:r>
              <a:rPr lang="en-US" sz="6000" dirty="0">
                <a:latin typeface="NikoshBAN" panose="02000000000000000000" pitchFamily="2" charset="0"/>
                <a:cs typeface="NikoshBAN" panose="02000000000000000000" pitchFamily="2" charset="0"/>
              </a:rPr>
              <a:t>: ৫0 </a:t>
            </a:r>
            <a:r>
              <a:rPr lang="en-US" sz="6000" dirty="0" err="1">
                <a:latin typeface="NikoshBAN" panose="02000000000000000000" pitchFamily="2" charset="0"/>
                <a:cs typeface="NikoshBAN" panose="02000000000000000000" pitchFamily="2" charset="0"/>
              </a:rPr>
              <a:t>মিনিট</a:t>
            </a:r>
            <a:endParaRPr lang="en-US" sz="60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6000" dirty="0" err="1">
                <a:latin typeface="NikoshBAN" panose="02000000000000000000" pitchFamily="2" charset="0"/>
                <a:cs typeface="NikoshBAN" panose="02000000000000000000" pitchFamily="2" charset="0"/>
              </a:rPr>
              <a:t>তারিখ</a:t>
            </a:r>
            <a:r>
              <a:rPr lang="en-US" sz="6000" dirty="0">
                <a:latin typeface="NikoshBAN" panose="02000000000000000000" pitchFamily="2" charset="0"/>
                <a:cs typeface="NikoshBAN" panose="02000000000000000000" pitchFamily="2" charset="0"/>
              </a:rPr>
              <a:t>: 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347319E-1049-48F6-8F0B-BB6BCB77CE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312" y="457200"/>
            <a:ext cx="4443468" cy="5676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32778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72DBFDF-E3AE-4A2C-BE1D-549385DB0DFA}"/>
              </a:ext>
            </a:extLst>
          </p:cNvPr>
          <p:cNvSpPr txBox="1"/>
          <p:nvPr/>
        </p:nvSpPr>
        <p:spPr>
          <a:xfrm>
            <a:off x="1932744" y="503981"/>
            <a:ext cx="9521288" cy="830997"/>
          </a:xfrm>
          <a:prstGeom prst="rect">
            <a:avLst/>
          </a:prstGeom>
          <a:solidFill>
            <a:srgbClr val="92D050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8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নিচের</a:t>
            </a:r>
            <a:r>
              <a:rPr lang="en-US" sz="4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ছবিগুল</a:t>
            </a:r>
            <a:r>
              <a:rPr lang="as-IN" sz="4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ো</a:t>
            </a:r>
            <a:r>
              <a:rPr lang="en-US" sz="4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দেখি</a:t>
            </a:r>
            <a:r>
              <a:rPr lang="en-US" sz="4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en-US" sz="4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ছবিগুল</a:t>
            </a:r>
            <a:r>
              <a:rPr lang="as-IN" sz="4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ো</a:t>
            </a:r>
            <a:r>
              <a:rPr lang="en-US" sz="4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4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</a:t>
            </a:r>
            <a:r>
              <a:rPr lang="en-US" sz="4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</a:t>
            </a:r>
            <a:r>
              <a:rPr lang="as-IN" sz="4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en-US" sz="4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</a:t>
            </a:r>
            <a:r>
              <a:rPr lang="as-IN" sz="4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48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্কে</a:t>
            </a:r>
            <a:r>
              <a:rPr lang="en-US" sz="4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বলি</a:t>
            </a:r>
            <a:endParaRPr lang="en-US" sz="4800" b="1" dirty="0">
              <a:solidFill>
                <a:schemeClr val="tx1">
                  <a:lumMod val="85000"/>
                  <a:lumOff val="1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F3F05C2-B6F9-46BF-826B-E2CEA622F2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911" y="1565469"/>
            <a:ext cx="4804509" cy="413194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550D0C1-F215-45B7-91A3-7E99E83E30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2012" y="1565469"/>
            <a:ext cx="5931120" cy="4131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15379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72DBFDF-E3AE-4A2C-BE1D-549385DB0DFA}"/>
              </a:ext>
            </a:extLst>
          </p:cNvPr>
          <p:cNvSpPr txBox="1"/>
          <p:nvPr/>
        </p:nvSpPr>
        <p:spPr>
          <a:xfrm>
            <a:off x="923192" y="224582"/>
            <a:ext cx="10345615" cy="83099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>
              <a:defRPr sz="4800" b="1">
                <a:solidFill>
                  <a:schemeClr val="dk1"/>
                </a:solidFill>
                <a:latin typeface="NikoshBAN" panose="02000000000000000000" pitchFamily="2" charset="0"/>
                <a:cs typeface="NikoshBAN" panose="02000000000000000000" pitchFamily="2" charset="0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en-US" dirty="0" err="1">
                <a:solidFill>
                  <a:srgbClr val="FF0000"/>
                </a:solidFill>
              </a:rPr>
              <a:t>নিচের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ছবিগুল</a:t>
            </a:r>
            <a:r>
              <a:rPr lang="as-IN" dirty="0">
                <a:solidFill>
                  <a:srgbClr val="FF0000"/>
                </a:solidFill>
              </a:rPr>
              <a:t>ো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দেখি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এবং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ছবিগুল</a:t>
            </a:r>
            <a:r>
              <a:rPr lang="as-IN" dirty="0">
                <a:solidFill>
                  <a:srgbClr val="FF0000"/>
                </a:solidFill>
              </a:rPr>
              <a:t>ো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as-IN" dirty="0">
                <a:solidFill>
                  <a:srgbClr val="FF0000"/>
                </a:solidFill>
              </a:rPr>
              <a:t>স</a:t>
            </a:r>
            <a:r>
              <a:rPr lang="en-US" dirty="0">
                <a:solidFill>
                  <a:srgbClr val="FF0000"/>
                </a:solidFill>
              </a:rPr>
              <a:t>ম</a:t>
            </a:r>
            <a:r>
              <a:rPr lang="as-IN" dirty="0">
                <a:solidFill>
                  <a:srgbClr val="FF0000"/>
                </a:solidFill>
              </a:rPr>
              <a:t>্</a:t>
            </a:r>
            <a:r>
              <a:rPr lang="en-US" dirty="0">
                <a:solidFill>
                  <a:srgbClr val="FF0000"/>
                </a:solidFill>
              </a:rPr>
              <a:t>প</a:t>
            </a:r>
            <a:r>
              <a:rPr lang="as-IN" dirty="0">
                <a:solidFill>
                  <a:srgbClr val="FF0000"/>
                </a:solidFill>
              </a:rPr>
              <a:t>র</a:t>
            </a:r>
            <a:r>
              <a:rPr lang="en-US" dirty="0" err="1">
                <a:solidFill>
                  <a:srgbClr val="FF0000"/>
                </a:solidFill>
              </a:rPr>
              <a:t>্কে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বলি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EB40453-E33F-4903-93F2-81F0393B237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887"/>
          <a:stretch/>
        </p:blipFill>
        <p:spPr>
          <a:xfrm>
            <a:off x="839372" y="1280890"/>
            <a:ext cx="4754880" cy="493702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23C7CFC-54EE-4C12-A242-B350BC1A8D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0462" y="1280890"/>
            <a:ext cx="5022166" cy="4937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6943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481957" y="1702677"/>
            <a:ext cx="9364717" cy="264687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IN" sz="16600" b="1" u="sng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tx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দূরত্ব ও উচ্চতা </a:t>
            </a:r>
            <a:endParaRPr lang="en-US" sz="16600" b="1" u="sng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tx1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58810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8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72DBFDF-E3AE-4A2C-BE1D-549385DB0DFA}"/>
              </a:ext>
            </a:extLst>
          </p:cNvPr>
          <p:cNvSpPr txBox="1"/>
          <p:nvPr/>
        </p:nvSpPr>
        <p:spPr>
          <a:xfrm>
            <a:off x="2761366" y="-202544"/>
            <a:ext cx="4898457" cy="1015663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 rtlCol="0">
            <a:spAutoFit/>
          </a:bodyPr>
          <a:lstStyle/>
          <a:p>
            <a:pPr algn="ctr"/>
            <a:r>
              <a:rPr lang="en-US" sz="6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</a:t>
            </a:r>
            <a:r>
              <a:rPr lang="as-IN" sz="6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en-US" sz="6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খ</a:t>
            </a:r>
            <a:r>
              <a:rPr lang="as-IN" sz="6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r>
              <a:rPr lang="en-US" sz="6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ফ</a:t>
            </a:r>
            <a:r>
              <a:rPr lang="as-IN" sz="6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ল</a:t>
            </a:r>
            <a:endParaRPr lang="en-US" sz="6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3D9D621-AC9C-4F0E-9EAD-61121DB0A5A8}"/>
              </a:ext>
            </a:extLst>
          </p:cNvPr>
          <p:cNvSpPr txBox="1"/>
          <p:nvPr/>
        </p:nvSpPr>
        <p:spPr>
          <a:xfrm>
            <a:off x="299728" y="1032604"/>
            <a:ext cx="9821734" cy="769441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এ</a:t>
            </a:r>
            <a:r>
              <a:rPr lang="as-IN" sz="4400" dirty="0">
                <a:latin typeface="NikoshBAN" panose="02000000000000000000" pitchFamily="2" charset="0"/>
                <a:cs typeface="NikoshBAN" panose="02000000000000000000" pitchFamily="2" charset="0"/>
              </a:rPr>
              <a:t>ই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4400" dirty="0">
                <a:latin typeface="NikoshBAN" panose="02000000000000000000" pitchFamily="2" charset="0"/>
                <a:cs typeface="NikoshBAN" panose="02000000000000000000" pitchFamily="2" charset="0"/>
              </a:rPr>
              <a:t>প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as-IN" sz="4400" dirty="0">
                <a:latin typeface="NikoshBAN" panose="02000000000000000000" pitchFamily="2" charset="0"/>
                <a:cs typeface="NikoshBAN" panose="02000000000000000000" pitchFamily="2" charset="0"/>
              </a:rPr>
              <a:t>ঠ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4400" dirty="0">
                <a:latin typeface="NikoshBAN" panose="02000000000000000000" pitchFamily="2" charset="0"/>
                <a:cs typeface="NikoshBAN" panose="02000000000000000000" pitchFamily="2" charset="0"/>
              </a:rPr>
              <a:t>শ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as-IN" sz="4400" dirty="0">
                <a:latin typeface="NikoshBAN" panose="02000000000000000000" pitchFamily="2" charset="0"/>
                <a:cs typeface="NikoshBAN" panose="02000000000000000000" pitchFamily="2" charset="0"/>
              </a:rPr>
              <a:t>ষ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ে </a:t>
            </a:r>
            <a:r>
              <a:rPr lang="as-IN" sz="4400" dirty="0">
                <a:latin typeface="NikoshBAN" panose="02000000000000000000" pitchFamily="2" charset="0"/>
                <a:cs typeface="NikoshBAN" panose="02000000000000000000" pitchFamily="2" charset="0"/>
              </a:rPr>
              <a:t>শ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as-IN" sz="4400" dirty="0"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as-IN" sz="4400" dirty="0">
                <a:latin typeface="NikoshBAN" panose="02000000000000000000" pitchFamily="2" charset="0"/>
                <a:cs typeface="NikoshBAN" panose="02000000000000000000" pitchFamily="2" charset="0"/>
              </a:rPr>
              <a:t>ষ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as-IN" sz="4400" dirty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as-IN" sz="4400" dirty="0">
                <a:latin typeface="NikoshBAN" panose="02000000000000000000" pitchFamily="2" charset="0"/>
                <a:cs typeface="NikoshBAN" panose="02000000000000000000" pitchFamily="2" charset="0"/>
              </a:rPr>
              <a:t>থ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ী</a:t>
            </a:r>
            <a:r>
              <a:rPr lang="as-IN" sz="4400" dirty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bn-IN" sz="4400" dirty="0">
                <a:latin typeface="NikoshBAN" panose="02000000000000000000" pitchFamily="2" charset="0"/>
                <a:cs typeface="NikoshBAN" panose="02000000000000000000" pitchFamily="2" charset="0"/>
              </a:rPr>
              <a:t>....................... 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DCB5C86-5E55-4E1F-ABBD-778653A1021A}"/>
              </a:ext>
            </a:extLst>
          </p:cNvPr>
          <p:cNvSpPr txBox="1"/>
          <p:nvPr/>
        </p:nvSpPr>
        <p:spPr>
          <a:xfrm>
            <a:off x="0" y="1929970"/>
            <a:ext cx="11830050" cy="1569660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r>
              <a:rPr lang="en-US" sz="3600" dirty="0">
                <a:solidFill>
                  <a:schemeClr val="accent1">
                    <a:lumMod val="60000"/>
                    <a:lumOff val="4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as-IN" sz="4800" dirty="0">
                <a:solidFill>
                  <a:schemeClr val="accent1">
                    <a:lumMod val="60000"/>
                    <a:lumOff val="4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</a:t>
            </a:r>
            <a:r>
              <a:rPr lang="en-US" sz="4800" dirty="0">
                <a:solidFill>
                  <a:schemeClr val="accent1">
                    <a:lumMod val="60000"/>
                    <a:lumOff val="4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ূ-</a:t>
            </a:r>
            <a:r>
              <a:rPr lang="as-IN" sz="4800" dirty="0">
                <a:solidFill>
                  <a:schemeClr val="accent1">
                    <a:lumMod val="60000"/>
                    <a:lumOff val="4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4800" dirty="0">
                <a:solidFill>
                  <a:schemeClr val="accent1">
                    <a:lumMod val="60000"/>
                    <a:lumOff val="4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as-IN" sz="4800" dirty="0">
                <a:solidFill>
                  <a:schemeClr val="accent1">
                    <a:lumMod val="60000"/>
                    <a:lumOff val="4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খ</a:t>
            </a:r>
            <a:r>
              <a:rPr lang="en-US" sz="4800" dirty="0">
                <a:solidFill>
                  <a:schemeClr val="accent1">
                    <a:lumMod val="60000"/>
                    <a:lumOff val="4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া, </a:t>
            </a:r>
            <a:r>
              <a:rPr lang="en-US" sz="4800"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ঊর্ধ্বরেখা</a:t>
            </a:r>
            <a:r>
              <a:rPr lang="en-US" sz="4800" dirty="0">
                <a:solidFill>
                  <a:schemeClr val="accent1">
                    <a:lumMod val="60000"/>
                    <a:lumOff val="4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4800"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উলম্বতল</a:t>
            </a:r>
            <a:r>
              <a:rPr lang="en-US" sz="4800" dirty="0">
                <a:solidFill>
                  <a:schemeClr val="accent1">
                    <a:lumMod val="60000"/>
                    <a:lumOff val="4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4800"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উন্নতিক</a:t>
            </a:r>
            <a:r>
              <a:rPr lang="as-IN" sz="4800" dirty="0">
                <a:solidFill>
                  <a:schemeClr val="accent1">
                    <a:lumMod val="60000"/>
                    <a:lumOff val="4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ো</a:t>
            </a:r>
            <a:r>
              <a:rPr lang="en-US" sz="4800" dirty="0">
                <a:solidFill>
                  <a:schemeClr val="accent1">
                    <a:lumMod val="60000"/>
                    <a:lumOff val="4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ণ </a:t>
            </a:r>
            <a:r>
              <a:rPr lang="as-IN" sz="4800" dirty="0">
                <a:solidFill>
                  <a:schemeClr val="accent1">
                    <a:lumMod val="60000"/>
                    <a:lumOff val="4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ও</a:t>
            </a:r>
            <a:r>
              <a:rPr lang="en-US" sz="4800" dirty="0">
                <a:solidFill>
                  <a:schemeClr val="accent1">
                    <a:lumMod val="60000"/>
                    <a:lumOff val="4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4800" dirty="0">
                <a:solidFill>
                  <a:schemeClr val="accent1">
                    <a:lumMod val="60000"/>
                    <a:lumOff val="4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</a:t>
            </a:r>
            <a:r>
              <a:rPr lang="en-US" sz="4800" dirty="0">
                <a:solidFill>
                  <a:schemeClr val="accent1">
                    <a:lumMod val="60000"/>
                    <a:lumOff val="4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as-IN" sz="4800" dirty="0">
                <a:solidFill>
                  <a:schemeClr val="accent1">
                    <a:lumMod val="60000"/>
                    <a:lumOff val="4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r>
              <a:rPr lang="en-US" sz="4800" dirty="0">
                <a:solidFill>
                  <a:schemeClr val="accent1">
                    <a:lumMod val="60000"/>
                    <a:lumOff val="4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</a:t>
            </a:r>
            <a:r>
              <a:rPr lang="as-IN" sz="4800" dirty="0">
                <a:solidFill>
                  <a:schemeClr val="accent1">
                    <a:lumMod val="60000"/>
                    <a:lumOff val="4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en-US" sz="4800" dirty="0">
                <a:solidFill>
                  <a:schemeClr val="accent1">
                    <a:lumMod val="60000"/>
                    <a:lumOff val="4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4800" dirty="0">
                <a:solidFill>
                  <a:schemeClr val="accent1">
                    <a:lumMod val="60000"/>
                    <a:lumOff val="4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4800"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োণ</a:t>
            </a:r>
            <a:r>
              <a:rPr lang="en-US" sz="4800" dirty="0">
                <a:solidFill>
                  <a:schemeClr val="accent1">
                    <a:lumMod val="60000"/>
                    <a:lumOff val="4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সম্প</a:t>
            </a:r>
            <a:r>
              <a:rPr lang="as-IN" sz="4800" dirty="0">
                <a:solidFill>
                  <a:schemeClr val="accent1">
                    <a:lumMod val="60000"/>
                    <a:lumOff val="4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4800"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্কে</a:t>
            </a:r>
            <a:r>
              <a:rPr lang="en-US" sz="4800" dirty="0">
                <a:solidFill>
                  <a:schemeClr val="accent1">
                    <a:lumMod val="60000"/>
                    <a:lumOff val="4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ধারনা</a:t>
            </a:r>
            <a:r>
              <a:rPr lang="en-US" sz="4800" dirty="0">
                <a:solidFill>
                  <a:schemeClr val="accent1">
                    <a:lumMod val="60000"/>
                    <a:lumOff val="4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লাভ</a:t>
            </a:r>
            <a:r>
              <a:rPr lang="en-US" sz="4800" dirty="0">
                <a:solidFill>
                  <a:schemeClr val="accent1">
                    <a:lumMod val="60000"/>
                    <a:lumOff val="4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করবে</a:t>
            </a:r>
            <a:endParaRPr lang="en-US" sz="4800" dirty="0">
              <a:solidFill>
                <a:schemeClr val="accent1">
                  <a:lumMod val="60000"/>
                  <a:lumOff val="4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C03CA76-B1D7-4F99-9019-6BE83132E6E4}"/>
              </a:ext>
            </a:extLst>
          </p:cNvPr>
          <p:cNvSpPr txBox="1"/>
          <p:nvPr/>
        </p:nvSpPr>
        <p:spPr>
          <a:xfrm>
            <a:off x="0" y="3938600"/>
            <a:ext cx="11830051" cy="707886"/>
          </a:xfrm>
          <a:prstGeom prst="rect">
            <a:avLst/>
          </a:prstGeom>
          <a:solidFill>
            <a:schemeClr val="accent1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bn-IN" sz="4000" dirty="0">
                <a:solidFill>
                  <a:schemeClr val="tx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শিক্ষাথীরা</a:t>
            </a:r>
            <a:r>
              <a:rPr lang="en-US" sz="4000" dirty="0">
                <a:solidFill>
                  <a:schemeClr val="tx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chemeClr val="tx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একটি</a:t>
            </a:r>
            <a:r>
              <a:rPr lang="en-US" sz="4000" dirty="0">
                <a:solidFill>
                  <a:schemeClr val="tx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4000" dirty="0">
                <a:solidFill>
                  <a:schemeClr val="tx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</a:t>
            </a:r>
            <a:r>
              <a:rPr lang="en-US" sz="4000" dirty="0">
                <a:solidFill>
                  <a:schemeClr val="tx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as-IN" sz="4000" dirty="0">
                <a:solidFill>
                  <a:schemeClr val="tx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</a:t>
            </a:r>
            <a:r>
              <a:rPr lang="en-US" sz="4000" dirty="0">
                <a:solidFill>
                  <a:schemeClr val="tx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as-IN" sz="4000" dirty="0">
                <a:solidFill>
                  <a:schemeClr val="tx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4000" dirty="0">
                <a:solidFill>
                  <a:schemeClr val="tx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chemeClr val="tx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নির্দিষ্ট</a:t>
            </a:r>
            <a:r>
              <a:rPr lang="en-US" sz="4000" dirty="0">
                <a:solidFill>
                  <a:schemeClr val="tx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chemeClr val="tx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দূরত</a:t>
            </a:r>
            <a:r>
              <a:rPr lang="as-IN" sz="4000" dirty="0">
                <a:solidFill>
                  <a:schemeClr val="tx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en-US" sz="4000" dirty="0">
                <a:solidFill>
                  <a:schemeClr val="tx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as-IN" sz="4000" dirty="0">
                <a:solidFill>
                  <a:schemeClr val="tx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en-US" sz="4000" dirty="0">
                <a:solidFill>
                  <a:schemeClr val="tx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4000" dirty="0">
                <a:solidFill>
                  <a:schemeClr val="tx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থ</a:t>
            </a:r>
            <a:r>
              <a:rPr lang="en-US" sz="4000" dirty="0">
                <a:solidFill>
                  <a:schemeClr val="tx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as-IN" sz="4000" dirty="0">
                <a:solidFill>
                  <a:schemeClr val="tx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4000" dirty="0">
                <a:solidFill>
                  <a:schemeClr val="tx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ে </a:t>
            </a:r>
            <a:r>
              <a:rPr lang="en-US" sz="4000" dirty="0" err="1">
                <a:solidFill>
                  <a:schemeClr val="tx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উচ্চতা</a:t>
            </a:r>
            <a:r>
              <a:rPr lang="en-US" sz="4000" dirty="0">
                <a:solidFill>
                  <a:schemeClr val="tx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chemeClr val="tx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নির্ণয়</a:t>
            </a:r>
            <a:r>
              <a:rPr lang="en-US" sz="4000" dirty="0">
                <a:solidFill>
                  <a:schemeClr val="tx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chemeClr val="tx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4000" dirty="0">
                <a:solidFill>
                  <a:schemeClr val="tx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chemeClr val="tx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4000" dirty="0">
                <a:solidFill>
                  <a:schemeClr val="tx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3EDC7AC-897D-4FE8-85D1-D8A023A57362}"/>
              </a:ext>
            </a:extLst>
          </p:cNvPr>
          <p:cNvSpPr txBox="1"/>
          <p:nvPr/>
        </p:nvSpPr>
        <p:spPr>
          <a:xfrm>
            <a:off x="0" y="5452719"/>
            <a:ext cx="11830050" cy="1323439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as-IN" sz="40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r>
              <a:rPr lang="en-US" sz="40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4000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ত্রি</a:t>
            </a:r>
            <a:r>
              <a:rPr lang="as-IN" sz="40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4000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োণমিতি</a:t>
            </a:r>
            <a:r>
              <a:rPr lang="en-US" sz="40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ব্যবহার</a:t>
            </a:r>
            <a:r>
              <a:rPr lang="en-US" sz="40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40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একটি</a:t>
            </a:r>
            <a:r>
              <a:rPr lang="en-US" sz="40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ভ</a:t>
            </a:r>
            <a:r>
              <a:rPr lang="as-IN" sz="40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en-US" sz="40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ঙ</a:t>
            </a:r>
            <a:r>
              <a:rPr lang="as-IN" sz="40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en-US" sz="40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40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</a:t>
            </a:r>
            <a:r>
              <a:rPr lang="en-US" sz="40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as-IN" sz="40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ও</a:t>
            </a:r>
            <a:r>
              <a:rPr lang="en-US" sz="40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য়</a:t>
            </a:r>
            <a:r>
              <a:rPr lang="as-IN" sz="40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en-US" sz="40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40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</a:t>
            </a:r>
            <a:r>
              <a:rPr lang="en-US" sz="40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as-IN" sz="40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</a:t>
            </a:r>
            <a:r>
              <a:rPr lang="en-US" sz="40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as-IN" sz="40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40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40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40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 উ</a:t>
            </a:r>
            <a:r>
              <a:rPr lang="as-IN" sz="40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</a:t>
            </a:r>
            <a:r>
              <a:rPr lang="en-US" sz="4000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্চতায়</a:t>
            </a:r>
            <a:r>
              <a:rPr lang="en-US" sz="40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ভাঙল</a:t>
            </a:r>
            <a:r>
              <a:rPr lang="en-US" sz="40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en-US" sz="40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ভাঙা</a:t>
            </a:r>
            <a:r>
              <a:rPr lang="en-US" sz="40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অংশের</a:t>
            </a:r>
            <a:r>
              <a:rPr lang="en-US" sz="40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দৈর্ঘ্য</a:t>
            </a:r>
            <a:r>
              <a:rPr lang="en-US" sz="40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40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r>
              <a:rPr lang="en-US" sz="40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as-IN" sz="40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40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as-IN" sz="40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ণ</a:t>
            </a:r>
            <a:r>
              <a:rPr lang="en-US" sz="40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য় </a:t>
            </a:r>
            <a:r>
              <a:rPr lang="as-IN" sz="40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40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as-IN" sz="40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</a:t>
            </a:r>
            <a:r>
              <a:rPr lang="en-US" sz="40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ে </a:t>
            </a:r>
            <a:r>
              <a:rPr lang="as-IN" sz="40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</a:t>
            </a:r>
            <a:r>
              <a:rPr lang="en-US" sz="40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as-IN" sz="40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40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as-IN" sz="40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en-US" sz="40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2082533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6" grpId="0" animBg="1"/>
      <p:bldP spid="8" grpId="0" animBg="1"/>
      <p:bldP spid="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8444849-315D-4393-9ACD-8EAFED293E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7706" y="1465944"/>
            <a:ext cx="6052331" cy="482494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385A002-279C-486F-B37F-362BEE188C59}"/>
              </a:ext>
            </a:extLst>
          </p:cNvPr>
          <p:cNvSpPr txBox="1"/>
          <p:nvPr/>
        </p:nvSpPr>
        <p:spPr>
          <a:xfrm>
            <a:off x="239762" y="3774920"/>
            <a:ext cx="3361593" cy="92333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as-IN" sz="5400" dirty="0">
                <a:latin typeface="NikoshBAN" panose="02000000000000000000" pitchFamily="2" charset="0"/>
                <a:cs typeface="NikoshBAN" panose="02000000000000000000" pitchFamily="2" charset="0"/>
              </a:rPr>
              <a:t>চ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as-IN" sz="5400" dirty="0">
                <a:latin typeface="NikoshBAN" panose="02000000000000000000" pitchFamily="2" charset="0"/>
                <a:cs typeface="NikoshBAN" panose="02000000000000000000" pitchFamily="2" charset="0"/>
              </a:rPr>
              <a:t>ত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as-IN" sz="5400" dirty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ট</a:t>
            </a:r>
            <a:r>
              <a:rPr lang="as-IN" sz="5400" dirty="0"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5400" dirty="0">
                <a:latin typeface="NikoshBAN" panose="02000000000000000000" pitchFamily="2" charset="0"/>
                <a:cs typeface="NikoshBAN" panose="02000000000000000000" pitchFamily="2" charset="0"/>
              </a:rPr>
              <a:t>দ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as-IN" sz="5400" dirty="0">
                <a:latin typeface="NikoshBAN" panose="02000000000000000000" pitchFamily="2" charset="0"/>
                <a:cs typeface="NikoshBAN" panose="02000000000000000000" pitchFamily="2" charset="0"/>
              </a:rPr>
              <a:t>খ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ি-</a:t>
            </a:r>
          </a:p>
        </p:txBody>
      </p:sp>
    </p:spTree>
    <p:extLst>
      <p:ext uri="{BB962C8B-B14F-4D97-AF65-F5344CB8AC3E}">
        <p14:creationId xmlns:p14="http://schemas.microsoft.com/office/powerpoint/2010/main" val="781855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8444849-315D-4393-9ACD-8EAFED293E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8782" y="1204686"/>
            <a:ext cx="3403950" cy="358113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ED90DCD-B413-487D-96BB-EAB3230F3B0C}"/>
              </a:ext>
            </a:extLst>
          </p:cNvPr>
          <p:cNvSpPr txBox="1"/>
          <p:nvPr/>
        </p:nvSpPr>
        <p:spPr>
          <a:xfrm>
            <a:off x="2997548" y="388699"/>
            <a:ext cx="5957265" cy="76944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as-IN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ভূ-রেখা , উ</a:t>
            </a:r>
            <a:r>
              <a:rPr lang="bn-IN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র্ধ্বরেখা</a:t>
            </a:r>
            <a:r>
              <a:rPr lang="as-IN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 এবং উলম্বতল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D1BFB33-F4F2-42B6-90B2-0BBCA49D0326}"/>
              </a:ext>
            </a:extLst>
          </p:cNvPr>
          <p:cNvSpPr txBox="1"/>
          <p:nvPr/>
        </p:nvSpPr>
        <p:spPr>
          <a:xfrm>
            <a:off x="207055" y="1644753"/>
            <a:ext cx="7804330" cy="144655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as-IN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ভূ-রেখা 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: </a:t>
            </a:r>
            <a:r>
              <a:rPr lang="as-IN" sz="4400" dirty="0">
                <a:latin typeface="NikoshBAN" panose="02000000000000000000" pitchFamily="2" charset="0"/>
                <a:cs typeface="NikoshBAN" panose="02000000000000000000" pitchFamily="2" charset="0"/>
              </a:rPr>
              <a:t>ভূ-রেখা হল ভূমি তলে অবস্থিত যেকোন সরলরেখা ।</a:t>
            </a:r>
            <a:r>
              <a:rPr lang="as-IN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B96EA10-4760-4A8D-AD1A-E29951335A3D}"/>
              </a:ext>
            </a:extLst>
          </p:cNvPr>
          <p:cNvSpPr txBox="1"/>
          <p:nvPr/>
        </p:nvSpPr>
        <p:spPr>
          <a:xfrm>
            <a:off x="270116" y="3304164"/>
            <a:ext cx="7514045" cy="144655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as-IN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উ</a:t>
            </a:r>
            <a:r>
              <a:rPr lang="bn-IN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র্ধ্বরেখা</a:t>
            </a:r>
            <a:r>
              <a:rPr lang="as-IN" sz="4400" dirty="0">
                <a:solidFill>
                  <a:schemeClr val="dk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>
                <a:solidFill>
                  <a:schemeClr val="dk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: </a:t>
            </a:r>
            <a:r>
              <a:rPr lang="as-IN" sz="4400" dirty="0">
                <a:latin typeface="NikoshBAN" panose="02000000000000000000" pitchFamily="2" charset="0"/>
                <a:cs typeface="NikoshBAN" panose="02000000000000000000" pitchFamily="2" charset="0"/>
              </a:rPr>
              <a:t>উ</a:t>
            </a:r>
            <a:r>
              <a:rPr lang="bn-IN" sz="4400" dirty="0">
                <a:latin typeface="NikoshBAN" panose="02000000000000000000" pitchFamily="2" charset="0"/>
                <a:cs typeface="NikoshBAN" panose="02000000000000000000" pitchFamily="2" charset="0"/>
              </a:rPr>
              <a:t>র্ধ্বরেখা</a:t>
            </a:r>
            <a:r>
              <a:rPr lang="as-IN" sz="4400" dirty="0">
                <a:solidFill>
                  <a:schemeClr val="dk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হল ভূমিতলের উপর যেকোন লম্ব সরলরেখা । </a:t>
            </a:r>
            <a:endParaRPr lang="en-US" sz="4400" dirty="0">
              <a:solidFill>
                <a:schemeClr val="dk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1DB5877-C420-4CDA-84C6-B34831544085}"/>
              </a:ext>
            </a:extLst>
          </p:cNvPr>
          <p:cNvSpPr/>
          <p:nvPr/>
        </p:nvSpPr>
        <p:spPr>
          <a:xfrm>
            <a:off x="222818" y="5030347"/>
            <a:ext cx="9836331" cy="144655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as-IN" sz="4400" dirty="0">
                <a:latin typeface="NikoshBAN" panose="02000000000000000000" pitchFamily="2" charset="0"/>
                <a:cs typeface="NikoshBAN" panose="02000000000000000000" pitchFamily="2" charset="0"/>
              </a:rPr>
              <a:t>উলম্বতল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: </a:t>
            </a:r>
            <a:r>
              <a:rPr lang="as-IN" sz="4400" dirty="0">
                <a:latin typeface="NikoshBAN" panose="02000000000000000000" pitchFamily="2" charset="0"/>
                <a:cs typeface="NikoshBAN" panose="02000000000000000000" pitchFamily="2" charset="0"/>
              </a:rPr>
              <a:t>ভূ-রেখা ও উ</a:t>
            </a:r>
            <a:r>
              <a:rPr lang="bn-IN" sz="4400" dirty="0">
                <a:latin typeface="NikoshBAN" panose="02000000000000000000" pitchFamily="2" charset="0"/>
                <a:cs typeface="NikoshBAN" panose="02000000000000000000" pitchFamily="2" charset="0"/>
              </a:rPr>
              <a:t>র্ধ্বরেখা</a:t>
            </a:r>
            <a:r>
              <a:rPr lang="as-IN" sz="4400" dirty="0">
                <a:latin typeface="NikoshBAN" panose="02000000000000000000" pitchFamily="2" charset="0"/>
                <a:cs typeface="NikoshBAN" panose="02000000000000000000" pitchFamily="2" charset="0"/>
              </a:rPr>
              <a:t> মিলে যে তল নির্দেশ করেই তাই উলম্ব রেখা।</a:t>
            </a:r>
            <a:endParaRPr lang="as-IN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17338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8" grpId="0" animBg="1"/>
      <p:bldP spid="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ED90DCD-B413-487D-96BB-EAB3230F3B0C}"/>
              </a:ext>
            </a:extLst>
          </p:cNvPr>
          <p:cNvSpPr txBox="1"/>
          <p:nvPr/>
        </p:nvSpPr>
        <p:spPr>
          <a:xfrm>
            <a:off x="1285191" y="273564"/>
            <a:ext cx="3081857" cy="92333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5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একক</a:t>
            </a:r>
            <a:r>
              <a:rPr lang="en-US" sz="5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as-IN" sz="5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D1BFB33-F4F2-42B6-90B2-0BBCA49D0326}"/>
              </a:ext>
            </a:extLst>
          </p:cNvPr>
          <p:cNvSpPr txBox="1"/>
          <p:nvPr/>
        </p:nvSpPr>
        <p:spPr>
          <a:xfrm>
            <a:off x="490831" y="3119554"/>
            <a:ext cx="4569899" cy="76944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r>
              <a:rPr lang="en-US" sz="4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as-IN" sz="4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ভূ-রেখা </a:t>
            </a:r>
            <a:r>
              <a:rPr lang="en-US" sz="4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ক</a:t>
            </a:r>
            <a:r>
              <a:rPr lang="as-IN" sz="4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ো</a:t>
            </a:r>
            <a:r>
              <a:rPr lang="en-US" sz="44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নটি</a:t>
            </a:r>
            <a:r>
              <a:rPr lang="en-US" sz="4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B96EA10-4760-4A8D-AD1A-E29951335A3D}"/>
              </a:ext>
            </a:extLst>
          </p:cNvPr>
          <p:cNvSpPr txBox="1"/>
          <p:nvPr/>
        </p:nvSpPr>
        <p:spPr>
          <a:xfrm>
            <a:off x="553895" y="4423515"/>
            <a:ext cx="4301883" cy="70788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chemeClr val="dk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২। </a:t>
            </a:r>
            <a:r>
              <a:rPr lang="as-IN" sz="40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উর্ধবরেখা </a:t>
            </a:r>
            <a:r>
              <a:rPr lang="en-US" sz="40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as-IN" sz="40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ো</a:t>
            </a:r>
            <a:r>
              <a:rPr lang="en-US" sz="40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r>
              <a:rPr lang="as-IN" sz="40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ট</a:t>
            </a:r>
            <a:r>
              <a:rPr lang="en-US" sz="40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ি?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1DB5877-C420-4CDA-84C6-B34831544085}"/>
              </a:ext>
            </a:extLst>
          </p:cNvPr>
          <p:cNvSpPr/>
          <p:nvPr/>
        </p:nvSpPr>
        <p:spPr>
          <a:xfrm>
            <a:off x="569661" y="5791737"/>
            <a:ext cx="3217818" cy="76944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as-IN" sz="4400" dirty="0">
                <a:latin typeface="NikoshBAN" panose="02000000000000000000" pitchFamily="2" charset="0"/>
                <a:cs typeface="NikoshBAN" panose="02000000000000000000" pitchFamily="2" charset="0"/>
              </a:rPr>
              <a:t>উলম্বতল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ক</a:t>
            </a:r>
            <a:r>
              <a:rPr lang="as-IN" sz="4400" dirty="0">
                <a:latin typeface="NikoshBAN" panose="02000000000000000000" pitchFamily="2" charset="0"/>
                <a:cs typeface="NikoshBAN" panose="02000000000000000000" pitchFamily="2" charset="0"/>
              </a:rPr>
              <a:t>ো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r>
              <a:rPr lang="as-IN" sz="4400" dirty="0">
                <a:latin typeface="NikoshBAN" panose="02000000000000000000" pitchFamily="2" charset="0"/>
                <a:cs typeface="NikoshBAN" panose="02000000000000000000" pitchFamily="2" charset="0"/>
              </a:rPr>
              <a:t>ট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ি?</a:t>
            </a:r>
            <a:endParaRPr lang="as-IN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B1FF4DF-AAA2-41C4-9BB9-E07D4E4A3321}"/>
              </a:ext>
            </a:extLst>
          </p:cNvPr>
          <p:cNvSpPr txBox="1"/>
          <p:nvPr/>
        </p:nvSpPr>
        <p:spPr>
          <a:xfrm>
            <a:off x="396239" y="1946331"/>
            <a:ext cx="7927954" cy="83099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as-IN" sz="4800" b="1" dirty="0">
                <a:latin typeface="NikoshBAN" panose="02000000000000000000" pitchFamily="2" charset="0"/>
                <a:cs typeface="NikoshBAN" panose="02000000000000000000" pitchFamily="2" charset="0"/>
              </a:rPr>
              <a:t>প</a:t>
            </a:r>
            <a:r>
              <a:rPr lang="en-US" sz="4800" b="1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as-IN" sz="4800" b="1" dirty="0">
                <a:latin typeface="NikoshBAN" panose="02000000000000000000" pitchFamily="2" charset="0"/>
                <a:cs typeface="NikoshBAN" panose="02000000000000000000" pitchFamily="2" charset="0"/>
              </a:rPr>
              <a:t>শ</a:t>
            </a:r>
            <a:r>
              <a:rPr lang="en-US" sz="4800" b="1" dirty="0"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as-IN" sz="4800" b="1" dirty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4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4800" b="1" dirty="0">
                <a:latin typeface="NikoshBAN" panose="02000000000000000000" pitchFamily="2" charset="0"/>
                <a:cs typeface="NikoshBAN" panose="02000000000000000000" pitchFamily="2" charset="0"/>
              </a:rPr>
              <a:t>চ</a:t>
            </a:r>
            <a:r>
              <a:rPr lang="en-US" sz="4800" b="1" dirty="0"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as-IN" sz="4800" b="1" dirty="0">
                <a:latin typeface="NikoshBAN" panose="02000000000000000000" pitchFamily="2" charset="0"/>
                <a:cs typeface="NikoshBAN" panose="02000000000000000000" pitchFamily="2" charset="0"/>
              </a:rPr>
              <a:t>ত</a:t>
            </a:r>
            <a:r>
              <a:rPr lang="en-US" sz="4800" b="1" dirty="0"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as-IN" sz="4800" b="1" dirty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4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4800" b="1" dirty="0">
                <a:latin typeface="NikoshBAN" panose="02000000000000000000" pitchFamily="2" charset="0"/>
                <a:cs typeface="NikoshBAN" panose="02000000000000000000" pitchFamily="2" charset="0"/>
              </a:rPr>
              <a:t>থ</a:t>
            </a:r>
            <a:r>
              <a:rPr lang="en-US" sz="4800" b="1" dirty="0"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as-IN" sz="4800" b="1" dirty="0"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4800" b="1" dirty="0">
                <a:latin typeface="NikoshBAN" panose="02000000000000000000" pitchFamily="2" charset="0"/>
                <a:cs typeface="NikoshBAN" panose="02000000000000000000" pitchFamily="2" charset="0"/>
              </a:rPr>
              <a:t>ে </a:t>
            </a:r>
            <a:r>
              <a:rPr lang="as-IN" sz="4800" b="1" dirty="0">
                <a:latin typeface="NikoshBAN" panose="02000000000000000000" pitchFamily="2" charset="0"/>
                <a:cs typeface="NikoshBAN" panose="02000000000000000000" pitchFamily="2" charset="0"/>
              </a:rPr>
              <a:t>প</a:t>
            </a:r>
            <a:r>
              <a:rPr lang="en-US" sz="4800" b="1" dirty="0"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as-IN" sz="4800" b="1" dirty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4800" b="1" dirty="0">
                <a:latin typeface="NikoshBAN" panose="02000000000000000000" pitchFamily="2" charset="0"/>
                <a:cs typeface="NikoshBAN" panose="02000000000000000000" pitchFamily="2" charset="0"/>
              </a:rPr>
              <a:t>শ</a:t>
            </a:r>
            <a:r>
              <a:rPr lang="as-IN" sz="4800" b="1" dirty="0"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en-US" sz="4800" b="1" dirty="0"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r>
              <a:rPr lang="as-IN" sz="4800" b="1" dirty="0">
                <a:latin typeface="NikoshBAN" panose="02000000000000000000" pitchFamily="2" charset="0"/>
                <a:cs typeface="NikoshBAN" panose="02000000000000000000" pitchFamily="2" charset="0"/>
              </a:rPr>
              <a:t>গ</a:t>
            </a:r>
            <a:r>
              <a:rPr lang="en-US" sz="4800" b="1" dirty="0">
                <a:latin typeface="NikoshBAN" panose="02000000000000000000" pitchFamily="2" charset="0"/>
                <a:cs typeface="NikoshBAN" panose="02000000000000000000" pitchFamily="2" charset="0"/>
              </a:rPr>
              <a:t>ু</a:t>
            </a:r>
            <a:r>
              <a:rPr lang="as-IN" sz="4800" b="1" dirty="0">
                <a:latin typeface="NikoshBAN" panose="02000000000000000000" pitchFamily="2" charset="0"/>
                <a:cs typeface="NikoshBAN" panose="02000000000000000000" pitchFamily="2" charset="0"/>
              </a:rPr>
              <a:t>ল</a:t>
            </a:r>
            <a:r>
              <a:rPr lang="en-US" sz="4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োর</a:t>
            </a:r>
            <a:r>
              <a:rPr lang="en-US" sz="4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উত্তর</a:t>
            </a:r>
            <a:r>
              <a:rPr lang="en-US" sz="4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দাও</a:t>
            </a:r>
            <a:r>
              <a:rPr lang="en-US" sz="4800" b="1" dirty="0">
                <a:latin typeface="NikoshBAN" panose="02000000000000000000" pitchFamily="2" charset="0"/>
                <a:cs typeface="NikoshBAN" panose="02000000000000000000" pitchFamily="2" charset="0"/>
              </a:rPr>
              <a:t>:</a:t>
            </a:r>
            <a:endParaRPr lang="as-IN" sz="4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Right Triangle 10">
            <a:extLst>
              <a:ext uri="{FF2B5EF4-FFF2-40B4-BE49-F238E27FC236}">
                <a16:creationId xmlns:a16="http://schemas.microsoft.com/office/drawing/2014/main" id="{715034E7-D717-48EB-A46B-FCA4C65BCC65}"/>
              </a:ext>
            </a:extLst>
          </p:cNvPr>
          <p:cNvSpPr/>
          <p:nvPr/>
        </p:nvSpPr>
        <p:spPr>
          <a:xfrm flipH="1">
            <a:off x="7993017" y="1071782"/>
            <a:ext cx="3802743" cy="3287980"/>
          </a:xfrm>
          <a:prstGeom prst="rtTriangl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D207B9D-069D-4B74-8487-233B3E1E6B6B}"/>
              </a:ext>
            </a:extLst>
          </p:cNvPr>
          <p:cNvSpPr/>
          <p:nvPr/>
        </p:nvSpPr>
        <p:spPr>
          <a:xfrm>
            <a:off x="10904939" y="527696"/>
            <a:ext cx="58541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AB94062-1D6E-45F2-9F65-3F642423FCE6}"/>
              </a:ext>
            </a:extLst>
          </p:cNvPr>
          <p:cNvSpPr/>
          <p:nvPr/>
        </p:nvSpPr>
        <p:spPr>
          <a:xfrm>
            <a:off x="7914272" y="4359762"/>
            <a:ext cx="57259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D79A638-A0E7-4C28-A450-EFAB7EF4B59F}"/>
              </a:ext>
            </a:extLst>
          </p:cNvPr>
          <p:cNvSpPr/>
          <p:nvPr/>
        </p:nvSpPr>
        <p:spPr>
          <a:xfrm>
            <a:off x="11333958" y="4267116"/>
            <a:ext cx="57259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785945" y="488731"/>
            <a:ext cx="28377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600" dirty="0">
                <a:latin typeface="NikoshBAN" pitchFamily="2" charset="0"/>
                <a:cs typeface="NikoshBAN" pitchFamily="2" charset="0"/>
              </a:rPr>
              <a:t>সময়ঃ ৩ মিনিট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3177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70" decel="100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" dur="770" decel="100000"/>
                                        <p:tgtEl>
                                          <p:spTgt spid="15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3" dur="77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5" dur="77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800" decel="100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770" decel="100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5" dur="770" decel="100000"/>
                                        <p:tgtEl>
                                          <p:spTgt spid="1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3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37" dur="77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9" dur="77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4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41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770" decel="100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4" dur="770" decel="100000"/>
                                        <p:tgtEl>
                                          <p:spTgt spid="13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4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46" dur="77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4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48" dur="77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4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50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770" decel="100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3" dur="770" decel="100000"/>
                                        <p:tgtEl>
                                          <p:spTgt spid="1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5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55" dur="77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5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57" dur="77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5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8" grpId="0" animBg="1"/>
      <p:bldP spid="2" grpId="0" animBg="1"/>
      <p:bldP spid="9" grpId="0" animBg="1"/>
      <p:bldP spid="11" grpId="0" animBg="1"/>
      <p:bldP spid="12" grpId="0"/>
      <p:bldP spid="13" grpId="0"/>
      <p:bldP spid="14" grpId="0"/>
      <p:bldP spid="1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E3D5466-556D-4CB7-A582-68230E7A0126}"/>
              </a:ext>
            </a:extLst>
          </p:cNvPr>
          <p:cNvSpPr txBox="1"/>
          <p:nvPr/>
        </p:nvSpPr>
        <p:spPr>
          <a:xfrm>
            <a:off x="4135903" y="299545"/>
            <a:ext cx="5748326" cy="830997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as-IN" sz="4800" b="1" dirty="0">
                <a:latin typeface="NikoshBAN" pitchFamily="2" charset="0"/>
                <a:cs typeface="NikoshBAN" pitchFamily="2" charset="0"/>
              </a:rPr>
              <a:t>উন্নতি কোণ ও অবনতি কোণ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39F49A7-80C6-4496-9687-DB2ACEC944C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8943" b="15508"/>
          <a:stretch/>
        </p:blipFill>
        <p:spPr>
          <a:xfrm>
            <a:off x="2722648" y="1389005"/>
            <a:ext cx="8455017" cy="497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26907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EBCCDC9-A8FE-4241-9CD6-6026E58C93F2}"/>
              </a:ext>
            </a:extLst>
          </p:cNvPr>
          <p:cNvSpPr/>
          <p:nvPr/>
        </p:nvSpPr>
        <p:spPr>
          <a:xfrm>
            <a:off x="413508" y="490984"/>
            <a:ext cx="8410664" cy="2554545"/>
          </a:xfrm>
          <a:prstGeom prst="rect">
            <a:avLst/>
          </a:prstGeom>
          <a:solidFill>
            <a:schemeClr val="accent1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as-IN" sz="4000" b="1" dirty="0">
                <a:solidFill>
                  <a:schemeClr val="accent2"/>
                </a:solidFill>
                <a:latin typeface="NikoshBAN" pitchFamily="2" charset="0"/>
                <a:cs typeface="NikoshBAN" pitchFamily="2" charset="0"/>
              </a:rPr>
              <a:t>উন্নতি কোণ </a:t>
            </a:r>
            <a:r>
              <a:rPr lang="en-US" sz="4000" b="1" dirty="0">
                <a:solidFill>
                  <a:schemeClr val="accent2"/>
                </a:solidFill>
                <a:latin typeface="NikoshBAN" pitchFamily="2" charset="0"/>
                <a:cs typeface="NikoshBAN" pitchFamily="2" charset="0"/>
              </a:rPr>
              <a:t>: </a:t>
            </a:r>
          </a:p>
          <a:p>
            <a:r>
              <a:rPr lang="as-IN" sz="4000" dirty="0">
                <a:solidFill>
                  <a:schemeClr val="accent2"/>
                </a:solidFill>
                <a:latin typeface="NikoshBAN" pitchFamily="2" charset="0"/>
                <a:cs typeface="NikoshBAN" pitchFamily="2" charset="0"/>
              </a:rPr>
              <a:t>একটি ভূ-রেখা কল্পনা করো। ভূরেখা যে তলে তথা ভূমিতলের সাথে উপরের কোনো বিন্দু ভূ-রেখার সাথে যে কোণ উৎপন্ন করে, তাকে উন্নতি কোণ বলা হয়।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F06F074-308F-4C34-B8B9-3C0A04C497CF}"/>
              </a:ext>
            </a:extLst>
          </p:cNvPr>
          <p:cNvSpPr/>
          <p:nvPr/>
        </p:nvSpPr>
        <p:spPr>
          <a:xfrm>
            <a:off x="315311" y="4450411"/>
            <a:ext cx="10247586" cy="2123658"/>
          </a:xfrm>
          <a:prstGeom prst="rect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as-IN" sz="44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অবনতি কোণ </a:t>
            </a:r>
            <a:r>
              <a:rPr lang="en-US" sz="44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:</a:t>
            </a:r>
          </a:p>
          <a:p>
            <a:r>
              <a:rPr lang="as-IN" sz="44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আর কোণটি উপরের দিকে না হয়ে রেখার নিচের কোনো বিন্দুর সাথে উৎপন্ন করলে তাকে অবনতি কোণ ব</a:t>
            </a:r>
            <a:r>
              <a:rPr lang="as-IN" sz="4400" dirty="0">
                <a:solidFill>
                  <a:schemeClr val="dk1"/>
                </a:solidFill>
                <a:latin typeface="NikoshBAN" pitchFamily="2" charset="0"/>
                <a:cs typeface="NikoshBAN" pitchFamily="2" charset="0"/>
              </a:rPr>
              <a:t>লে।</a:t>
            </a:r>
            <a:endParaRPr lang="en-US" sz="4400" dirty="0">
              <a:solidFill>
                <a:schemeClr val="dk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39F49A7-80C6-4496-9687-DB2ACEC944C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8943" b="17672"/>
          <a:stretch/>
        </p:blipFill>
        <p:spPr>
          <a:xfrm>
            <a:off x="8796898" y="1440489"/>
            <a:ext cx="3173033" cy="2685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7700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E3D5466-556D-4CB7-A582-68230E7A0126}"/>
              </a:ext>
            </a:extLst>
          </p:cNvPr>
          <p:cNvSpPr txBox="1"/>
          <p:nvPr/>
        </p:nvSpPr>
        <p:spPr>
          <a:xfrm>
            <a:off x="1707337" y="340140"/>
            <a:ext cx="2772897" cy="830997"/>
          </a:xfrm>
          <a:prstGeom prst="rect">
            <a:avLst/>
          </a:prstGeom>
          <a:effectLst>
            <a:innerShdw blurRad="63500" dist="50800" dir="13500000">
              <a:prstClr val="black">
                <a:alpha val="50000"/>
              </a:prstClr>
            </a:innerShdw>
            <a:reflection blurRad="6350" stA="50000" endA="300" endPos="55500" dist="50800" dir="5400000" sy="-100000" algn="bl" rotWithShape="0"/>
            <a:softEdge rad="12700"/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800" b="1" dirty="0" err="1">
                <a:latin typeface="NikoshBAN" pitchFamily="2" charset="0"/>
                <a:cs typeface="NikoshBAN" pitchFamily="2" charset="0"/>
              </a:rPr>
              <a:t>জোড়ায়</a:t>
            </a:r>
            <a:r>
              <a:rPr lang="en-US" sz="48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>
                <a:latin typeface="NikoshBAN" pitchFamily="2" charset="0"/>
                <a:cs typeface="NikoshBAN" pitchFamily="2" charset="0"/>
              </a:rPr>
              <a:t>কাজ</a:t>
            </a:r>
            <a:endParaRPr lang="as-IN" sz="4800" b="1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703C4E9-AC4A-421F-A34E-B9DCC715EC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0200" y="1479823"/>
            <a:ext cx="5272870" cy="3960746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1F3F7C60-89CB-471D-B4C6-F7CEE438B252}"/>
              </a:ext>
            </a:extLst>
          </p:cNvPr>
          <p:cNvSpPr txBox="1"/>
          <p:nvPr/>
        </p:nvSpPr>
        <p:spPr>
          <a:xfrm>
            <a:off x="378371" y="1714500"/>
            <a:ext cx="5990897" cy="4247317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পাশের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চিত্রের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অনুরূপ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5400" dirty="0">
                <a:latin typeface="NikoshBAN" panose="02000000000000000000" pitchFamily="2" charset="0"/>
                <a:cs typeface="NikoshBAN" panose="02000000000000000000" pitchFamily="2" charset="0"/>
              </a:rPr>
              <a:t>আ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as-IN" sz="5400" dirty="0"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as-IN" sz="5400" dirty="0">
                <a:latin typeface="NikoshBAN" panose="02000000000000000000" pitchFamily="2" charset="0"/>
                <a:cs typeface="NikoshBAN" panose="02000000000000000000" pitchFamily="2" charset="0"/>
              </a:rPr>
              <a:t>ট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ি </a:t>
            </a:r>
            <a:r>
              <a:rPr lang="as-IN" sz="5400" dirty="0">
                <a:latin typeface="NikoshBAN" panose="02000000000000000000" pitchFamily="2" charset="0"/>
                <a:cs typeface="NikoshBAN" panose="02000000000000000000" pitchFamily="2" charset="0"/>
              </a:rPr>
              <a:t>চ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as-IN" sz="5400" dirty="0">
                <a:latin typeface="NikoshBAN" panose="02000000000000000000" pitchFamily="2" charset="0"/>
                <a:cs typeface="NikoshBAN" panose="02000000000000000000" pitchFamily="2" charset="0"/>
              </a:rPr>
              <a:t>ত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as-IN" sz="5400" dirty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5400" dirty="0">
                <a:latin typeface="NikoshBAN" panose="02000000000000000000" pitchFamily="2" charset="0"/>
                <a:cs typeface="NikoshBAN" panose="02000000000000000000" pitchFamily="2" charset="0"/>
              </a:rPr>
              <a:t>অ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ং</a:t>
            </a:r>
            <a:r>
              <a:rPr lang="as-IN" sz="5400" dirty="0"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ন </a:t>
            </a:r>
            <a:r>
              <a:rPr lang="as-IN" sz="5400" dirty="0"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র </a:t>
            </a:r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সাংকেতিক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চিহ্ন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পরিবর্তন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উন্নতি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 ক</a:t>
            </a:r>
            <a:r>
              <a:rPr lang="as-IN" sz="5400" dirty="0">
                <a:latin typeface="NikoshBAN" panose="02000000000000000000" pitchFamily="2" charset="0"/>
                <a:cs typeface="NikoshBAN" panose="02000000000000000000" pitchFamily="2" charset="0"/>
              </a:rPr>
              <a:t>ো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ণ </a:t>
            </a:r>
            <a:r>
              <a:rPr lang="as-IN" sz="5400" dirty="0">
                <a:latin typeface="NikoshBAN" panose="02000000000000000000" pitchFamily="2" charset="0"/>
                <a:cs typeface="NikoshBAN" panose="02000000000000000000" pitchFamily="2" charset="0"/>
              </a:rPr>
              <a:t>ও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5400" dirty="0">
                <a:latin typeface="NikoshBAN" panose="02000000000000000000" pitchFamily="2" charset="0"/>
                <a:cs typeface="NikoshBAN" panose="02000000000000000000" pitchFamily="2" charset="0"/>
              </a:rPr>
              <a:t>অ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as-IN" sz="5400" dirty="0"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ত</a:t>
            </a:r>
            <a:r>
              <a:rPr lang="as-IN" sz="5400" dirty="0"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5400" dirty="0"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োণ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দেখাও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59366" y="362607"/>
            <a:ext cx="26328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dirty="0">
                <a:latin typeface="NikoshBAN" pitchFamily="2" charset="0"/>
                <a:cs typeface="NikoshBAN" pitchFamily="2" charset="0"/>
              </a:rPr>
              <a:t>সময়ঃ ৫ মিনিট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8748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2" grpId="0" animBg="1"/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E3D5466-556D-4CB7-A582-68230E7A0126}"/>
              </a:ext>
            </a:extLst>
          </p:cNvPr>
          <p:cNvSpPr txBox="1"/>
          <p:nvPr/>
        </p:nvSpPr>
        <p:spPr>
          <a:xfrm>
            <a:off x="4866528" y="363045"/>
            <a:ext cx="2433709" cy="707886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দূরত্ব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উচ্চতা</a:t>
            </a:r>
            <a:endParaRPr lang="as-IN" sz="4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E1324F4-84FA-4DB7-8460-09EC2C70A6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2694" y="1041009"/>
            <a:ext cx="6499275" cy="3173877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954060D5-C494-4B2D-A90A-2F0144EED39C}"/>
              </a:ext>
            </a:extLst>
          </p:cNvPr>
          <p:cNvSpPr/>
          <p:nvPr/>
        </p:nvSpPr>
        <p:spPr>
          <a:xfrm>
            <a:off x="3798277" y="2855742"/>
            <a:ext cx="1223890" cy="3657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7981C223-1B47-47CB-B0E9-6A1692024114}"/>
                  </a:ext>
                </a:extLst>
              </p:cNvPr>
              <p:cNvSpPr txBox="1"/>
              <p:nvPr/>
            </p:nvSpPr>
            <p:spPr>
              <a:xfrm>
                <a:off x="1280160" y="4726745"/>
                <a:ext cx="9959926" cy="954107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en-US" sz="2800" b="1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একটি </a:t>
                </a:r>
                <a:r>
                  <a:rPr lang="as-IN" sz="2800" b="1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গ</a:t>
                </a:r>
                <a:r>
                  <a:rPr lang="en-US" sz="2800" b="1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াছেরপাদদেশথেকে</a:t>
                </a:r>
                <a14:m>
                  <m:oMath xmlns:m="http://schemas.openxmlformats.org/officeDocument/2006/math">
                    <m:r>
                      <a:rPr lang="en-US" sz="2800" b="1" i="1" smtClean="0"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𝟕𝟔</m:t>
                    </m:r>
                  </m:oMath>
                </a14:m>
                <a:r>
                  <a:rPr lang="en-US" sz="2800" b="1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মিটারদূরেভূতলস্থকোনোবিন্দুতে</a:t>
                </a:r>
                <a:r>
                  <a:rPr lang="en-US" sz="2800" b="1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ঐ </a:t>
                </a:r>
                <a:r>
                  <a:rPr lang="en-US" sz="2800" b="1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গাছটিরশীর্ষবিন্দুরউন্নতিকোণ</a:t>
                </a:r>
                <a14:m>
                  <m:oMath xmlns:m="http://schemas.openxmlformats.org/officeDocument/2006/math">
                    <m:r>
                      <a:rPr lang="en-US" sz="2800" b="1" i="1" smtClean="0"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𝟑𝟎</m:t>
                    </m:r>
                    <m:r>
                      <a:rPr lang="en-US" sz="28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°</m:t>
                    </m:r>
                  </m:oMath>
                </a14:m>
                <a:r>
                  <a:rPr lang="en-US" sz="2800" b="1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হলে</a:t>
                </a:r>
                <a:r>
                  <a:rPr lang="en-US" sz="2800" b="1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, </a:t>
                </a:r>
                <a:r>
                  <a:rPr lang="en-US" sz="2800" b="1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গাছটিরউচ্চতাকত</a:t>
                </a:r>
                <a:r>
                  <a:rPr lang="en-US" sz="2800" b="1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?</a:t>
                </a: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4="http://schemas.microsoft.com/office/drawing/2010/main" xmlns="" xmlns:a16="http://schemas.microsoft.com/office/drawing/2014/main" id="{7981C223-1B47-47CB-B0E9-6A169202411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80160" y="4726745"/>
                <a:ext cx="9959926" cy="954107"/>
              </a:xfrm>
              <a:prstGeom prst="rect">
                <a:avLst/>
              </a:prstGeom>
              <a:blipFill>
                <a:blip r:embed="rId4"/>
                <a:stretch>
                  <a:fillRect l="-1223" t="-5063" b="-170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>
            <a:extLst>
              <a:ext uri="{FF2B5EF4-FFF2-40B4-BE49-F238E27FC236}">
                <a16:creationId xmlns:a16="http://schemas.microsoft.com/office/drawing/2014/main" id="{BA79465B-253E-427A-8385-0BF80EED4BD2}"/>
              </a:ext>
            </a:extLst>
          </p:cNvPr>
          <p:cNvSpPr txBox="1"/>
          <p:nvPr/>
        </p:nvSpPr>
        <p:spPr>
          <a:xfrm>
            <a:off x="1181686" y="787791"/>
            <a:ext cx="2321169" cy="58477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সমস্যা-১</a:t>
            </a:r>
          </a:p>
        </p:txBody>
      </p:sp>
    </p:spTree>
    <p:extLst>
      <p:ext uri="{BB962C8B-B14F-4D97-AF65-F5344CB8AC3E}">
        <p14:creationId xmlns:p14="http://schemas.microsoft.com/office/powerpoint/2010/main" val="582663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 animBg="1"/>
      <p:bldP spid="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E1324F4-84FA-4DB7-8460-09EC2C70A6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7101" y="1315474"/>
            <a:ext cx="5908432" cy="2885343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954060D5-C494-4B2D-A90A-2F0144EED39C}"/>
              </a:ext>
            </a:extLst>
          </p:cNvPr>
          <p:cNvSpPr/>
          <p:nvPr/>
        </p:nvSpPr>
        <p:spPr>
          <a:xfrm>
            <a:off x="3094892" y="2883877"/>
            <a:ext cx="1223890" cy="3657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ight Triangle 1">
            <a:extLst>
              <a:ext uri="{FF2B5EF4-FFF2-40B4-BE49-F238E27FC236}">
                <a16:creationId xmlns:a16="http://schemas.microsoft.com/office/drawing/2014/main" id="{89828FB9-A119-4DAB-B318-053BBEBEFCBB}"/>
              </a:ext>
            </a:extLst>
          </p:cNvPr>
          <p:cNvSpPr/>
          <p:nvPr/>
        </p:nvSpPr>
        <p:spPr>
          <a:xfrm flipH="1">
            <a:off x="1505243" y="967274"/>
            <a:ext cx="6499275" cy="3173877"/>
          </a:xfrm>
          <a:prstGeom prst="rtTriangl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67D78D50-2732-46C9-A064-BB25DD7762A6}"/>
                  </a:ext>
                </a:extLst>
              </p:cNvPr>
              <p:cNvSpPr/>
              <p:nvPr/>
            </p:nvSpPr>
            <p:spPr>
              <a:xfrm>
                <a:off x="2556417" y="3429000"/>
                <a:ext cx="1367682" cy="923330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5400" b="0" i="1" cap="none" spc="0" dirty="0" smtClean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mbria Math" panose="02040503050406030204" pitchFamily="18" charset="0"/>
                        </a:rPr>
                        <m:t>30</m:t>
                      </m:r>
                      <m:r>
                        <a:rPr lang="en-US" sz="5400" b="0" i="1" cap="none" spc="0" dirty="0" smtClean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US" sz="54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4="http://schemas.microsoft.com/office/drawing/2010/main" xmlns="" xmlns:a16="http://schemas.microsoft.com/office/drawing/2014/main" id="{67D78D50-2732-46C9-A064-BB25DD7762A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56417" y="3429000"/>
                <a:ext cx="1367682" cy="92333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43C8DE37-47EF-406D-9082-41B87C30B318}"/>
                  </a:ext>
                </a:extLst>
              </p:cNvPr>
              <p:cNvSpPr/>
              <p:nvPr/>
            </p:nvSpPr>
            <p:spPr>
              <a:xfrm>
                <a:off x="4411245" y="4080350"/>
                <a:ext cx="1700145" cy="923330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5400" b="0" i="1" cap="none" spc="0" dirty="0" smtClean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mbria Math" panose="02040503050406030204" pitchFamily="18" charset="0"/>
                        </a:rPr>
                        <m:t>76</m:t>
                      </m:r>
                      <m:r>
                        <a:rPr lang="en-US" sz="5400" b="0" i="1" cap="none" spc="0" dirty="0" smtClean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mbria Math" panose="02040503050406030204" pitchFamily="18" charset="0"/>
                        </a:rPr>
                        <m:t>𝑚</m:t>
                      </m:r>
                    </m:oMath>
                  </m:oMathPara>
                </a14:m>
                <a:endParaRPr lang="en-US" sz="54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9" name="Rectangle 8">
                <a:extLst>
                  <a:ext uri="{FF2B5EF4-FFF2-40B4-BE49-F238E27FC236}">
                    <a16:creationId xmlns:a14="http://schemas.microsoft.com/office/drawing/2010/main" xmlns="" xmlns:a16="http://schemas.microsoft.com/office/drawing/2014/main" id="{43C8DE37-47EF-406D-9082-41B87C30B31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11245" y="4080350"/>
                <a:ext cx="1700145" cy="92333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B18C2234-1615-489E-BA09-2C9A56C2DBE3}"/>
                  </a:ext>
                </a:extLst>
              </p:cNvPr>
              <p:cNvSpPr/>
              <p:nvPr/>
            </p:nvSpPr>
            <p:spPr>
              <a:xfrm>
                <a:off x="8229639" y="537141"/>
                <a:ext cx="787716" cy="923330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5400" b="0" i="1" cap="none" spc="0" dirty="0" smtClean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n-US" sz="54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10" name="Rectangle 9">
                <a:extLst>
                  <a:ext uri="{FF2B5EF4-FFF2-40B4-BE49-F238E27FC236}">
                    <a16:creationId xmlns:a14="http://schemas.microsoft.com/office/drawing/2010/main" xmlns="" xmlns:a16="http://schemas.microsoft.com/office/drawing/2014/main" id="{B18C2234-1615-489E-BA09-2C9A56C2DBE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29639" y="537141"/>
                <a:ext cx="787716" cy="92333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E000568F-0191-44C7-B43C-EB85CBD4F4B0}"/>
                  </a:ext>
                </a:extLst>
              </p:cNvPr>
              <p:cNvSpPr/>
              <p:nvPr/>
            </p:nvSpPr>
            <p:spPr>
              <a:xfrm>
                <a:off x="8131250" y="3429000"/>
                <a:ext cx="815608" cy="923330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5400" b="0" i="1" cap="none" spc="0" dirty="0" smtClean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mbria Math" panose="02040503050406030204" pitchFamily="18" charset="0"/>
                        </a:rPr>
                        <m:t>𝐵</m:t>
                      </m:r>
                    </m:oMath>
                  </m:oMathPara>
                </a14:m>
                <a:endParaRPr lang="en-US" sz="540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:a14="http://schemas.microsoft.com/office/drawing/2010/main" xmlns="" xmlns:a16="http://schemas.microsoft.com/office/drawing/2014/main" id="{E000568F-0191-44C7-B43C-EB85CBD4F4B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31250" y="3429000"/>
                <a:ext cx="815608" cy="92333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BD24FBE3-A23F-42D9-B525-BA51E1E14D42}"/>
                  </a:ext>
                </a:extLst>
              </p:cNvPr>
              <p:cNvSpPr/>
              <p:nvPr/>
            </p:nvSpPr>
            <p:spPr>
              <a:xfrm>
                <a:off x="689635" y="3916951"/>
                <a:ext cx="815608" cy="923330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5400" b="0" i="1" cap="none" spc="0" dirty="0" smtClean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en-US" sz="540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12" name="Rectangle 11">
                <a:extLst>
                  <a:ext uri="{FF2B5EF4-FFF2-40B4-BE49-F238E27FC236}">
                    <a16:creationId xmlns:a14="http://schemas.microsoft.com/office/drawing/2010/main" xmlns="" xmlns:a16="http://schemas.microsoft.com/office/drawing/2014/main" id="{BD24FBE3-A23F-42D9-B525-BA51E1E14D4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9635" y="3916951"/>
                <a:ext cx="815608" cy="92333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5587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954060D5-C494-4B2D-A90A-2F0144EED39C}"/>
              </a:ext>
            </a:extLst>
          </p:cNvPr>
          <p:cNvSpPr/>
          <p:nvPr/>
        </p:nvSpPr>
        <p:spPr>
          <a:xfrm>
            <a:off x="3094892" y="2883877"/>
            <a:ext cx="1223890" cy="3657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ight Triangle 1">
            <a:extLst>
              <a:ext uri="{FF2B5EF4-FFF2-40B4-BE49-F238E27FC236}">
                <a16:creationId xmlns:a16="http://schemas.microsoft.com/office/drawing/2014/main" id="{89828FB9-A119-4DAB-B318-053BBEBEFCBB}"/>
              </a:ext>
            </a:extLst>
          </p:cNvPr>
          <p:cNvSpPr/>
          <p:nvPr/>
        </p:nvSpPr>
        <p:spPr>
          <a:xfrm flipH="1">
            <a:off x="7188589" y="692060"/>
            <a:ext cx="4285956" cy="2937406"/>
          </a:xfrm>
          <a:prstGeom prst="rtTriangl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67D78D50-2732-46C9-A064-BB25DD7762A6}"/>
                  </a:ext>
                </a:extLst>
              </p:cNvPr>
              <p:cNvSpPr/>
              <p:nvPr/>
            </p:nvSpPr>
            <p:spPr>
              <a:xfrm>
                <a:off x="7774437" y="2918406"/>
                <a:ext cx="1367682" cy="923330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5400" b="0" i="1" cap="none" spc="0" dirty="0" smtClean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mbria Math" panose="02040503050406030204" pitchFamily="18" charset="0"/>
                        </a:rPr>
                        <m:t>30</m:t>
                      </m:r>
                      <m:r>
                        <a:rPr lang="en-US" sz="5400" b="0" i="1" cap="none" spc="0" dirty="0" smtClean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US" sz="54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4="http://schemas.microsoft.com/office/drawing/2010/main" xmlns="" xmlns:a16="http://schemas.microsoft.com/office/drawing/2014/main" id="{67D78D50-2732-46C9-A064-BB25DD7762A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74437" y="2918406"/>
                <a:ext cx="1367682" cy="92333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43C8DE37-47EF-406D-9082-41B87C30B318}"/>
                  </a:ext>
                </a:extLst>
              </p:cNvPr>
              <p:cNvSpPr/>
              <p:nvPr/>
            </p:nvSpPr>
            <p:spPr>
              <a:xfrm>
                <a:off x="8426403" y="3579664"/>
                <a:ext cx="1700145" cy="923330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5400" b="0" i="1" cap="none" spc="0" dirty="0" smtClean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mbria Math" panose="02040503050406030204" pitchFamily="18" charset="0"/>
                        </a:rPr>
                        <m:t>76</m:t>
                      </m:r>
                      <m:r>
                        <a:rPr lang="en-US" sz="5400" b="0" i="1" cap="none" spc="0" dirty="0" smtClean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mbria Math" panose="02040503050406030204" pitchFamily="18" charset="0"/>
                        </a:rPr>
                        <m:t>𝑚</m:t>
                      </m:r>
                    </m:oMath>
                  </m:oMathPara>
                </a14:m>
                <a:endParaRPr lang="en-US" sz="54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9" name="Rectangle 8">
                <a:extLst>
                  <a:ext uri="{FF2B5EF4-FFF2-40B4-BE49-F238E27FC236}">
                    <a16:creationId xmlns:a14="http://schemas.microsoft.com/office/drawing/2010/main" xmlns="" xmlns:a16="http://schemas.microsoft.com/office/drawing/2014/main" id="{43C8DE37-47EF-406D-9082-41B87C30B31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26403" y="3579664"/>
                <a:ext cx="1700145" cy="92333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B18C2234-1615-489E-BA09-2C9A56C2DBE3}"/>
                  </a:ext>
                </a:extLst>
              </p:cNvPr>
              <p:cNvSpPr/>
              <p:nvPr/>
            </p:nvSpPr>
            <p:spPr>
              <a:xfrm>
                <a:off x="10672884" y="69335"/>
                <a:ext cx="787716" cy="923330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5400" b="0" i="1" cap="none" spc="0" dirty="0" smtClean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n-US" sz="54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10" name="Rectangle 9">
                <a:extLst>
                  <a:ext uri="{FF2B5EF4-FFF2-40B4-BE49-F238E27FC236}">
                    <a16:creationId xmlns:a14="http://schemas.microsoft.com/office/drawing/2010/main" xmlns="" xmlns:a16="http://schemas.microsoft.com/office/drawing/2014/main" id="{B18C2234-1615-489E-BA09-2C9A56C2DBE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72884" y="69335"/>
                <a:ext cx="787716" cy="92333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E000568F-0191-44C7-B43C-EB85CBD4F4B0}"/>
                  </a:ext>
                </a:extLst>
              </p:cNvPr>
              <p:cNvSpPr/>
              <p:nvPr/>
            </p:nvSpPr>
            <p:spPr>
              <a:xfrm>
                <a:off x="11066742" y="3529861"/>
                <a:ext cx="815608" cy="923330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5400" b="0" i="1" cap="none" spc="0" dirty="0" smtClean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mbria Math" panose="02040503050406030204" pitchFamily="18" charset="0"/>
                        </a:rPr>
                        <m:t>𝐵</m:t>
                      </m:r>
                    </m:oMath>
                  </m:oMathPara>
                </a14:m>
                <a:endParaRPr lang="en-US" sz="540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:a14="http://schemas.microsoft.com/office/drawing/2010/main" xmlns="" xmlns:a16="http://schemas.microsoft.com/office/drawing/2014/main" id="{E000568F-0191-44C7-B43C-EB85CBD4F4B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66742" y="3529861"/>
                <a:ext cx="815608" cy="92333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BD24FBE3-A23F-42D9-B525-BA51E1E14D42}"/>
                  </a:ext>
                </a:extLst>
              </p:cNvPr>
              <p:cNvSpPr/>
              <p:nvPr/>
            </p:nvSpPr>
            <p:spPr>
              <a:xfrm>
                <a:off x="6441133" y="3430256"/>
                <a:ext cx="815608" cy="923330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5400" b="0" i="1" cap="none" spc="0" dirty="0" smtClean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en-US" sz="540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12" name="Rectangle 11">
                <a:extLst>
                  <a:ext uri="{FF2B5EF4-FFF2-40B4-BE49-F238E27FC236}">
                    <a16:creationId xmlns:a14="http://schemas.microsoft.com/office/drawing/2010/main" xmlns="" xmlns:a16="http://schemas.microsoft.com/office/drawing/2014/main" id="{BD24FBE3-A23F-42D9-B525-BA51E1E14D4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41133" y="3430256"/>
                <a:ext cx="815608" cy="92333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6C3B6DC8-AF0B-4780-9A8C-79B814748976}"/>
                  </a:ext>
                </a:extLst>
              </p:cNvPr>
              <p:cNvSpPr txBox="1"/>
              <p:nvPr/>
            </p:nvSpPr>
            <p:spPr>
              <a:xfrm>
                <a:off x="499784" y="531000"/>
                <a:ext cx="7835560" cy="830997"/>
              </a:xfrm>
              <a:prstGeom prst="rect">
                <a:avLst/>
              </a:prstGeom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মনেকরি, </a:t>
                </a:r>
                <a:r>
                  <a:rPr lang="en-US" sz="24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গাছেরউচ্চতা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𝐴𝐵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h</m:t>
                    </m:r>
                  </m:oMath>
                </a14:m>
                <a:r>
                  <a:rPr lang="en-US" sz="24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মিটার</a:t>
                </a:r>
                <a:r>
                  <a:rPr lang="en-US" sz="24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, </a:t>
                </a:r>
                <a:r>
                  <a:rPr lang="en-US" sz="24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গাছেরপাদদেশথেকে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𝐵𝐶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76</m:t>
                    </m:r>
                  </m:oMath>
                </a14:m>
                <a:r>
                  <a:rPr lang="en-US" sz="24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মিটারতূরেভূতলস্থ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𝐶</m:t>
                    </m:r>
                  </m:oMath>
                </a14:m>
                <a:r>
                  <a:rPr lang="en-US" sz="24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বিন্দুতেগাছেরশীর্ষ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𝐴</m:t>
                    </m:r>
                  </m:oMath>
                </a14:m>
                <a:r>
                  <a:rPr lang="en-US" sz="24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বিন্দুরউন্নতিকোণ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∠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𝐴𝐶𝐵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30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°</m:t>
                    </m:r>
                  </m:oMath>
                </a14:m>
                <a:endParaRPr lang="en-US" sz="24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4="http://schemas.microsoft.com/office/drawing/2010/main" xmlns="" xmlns:a16="http://schemas.microsoft.com/office/drawing/2014/main" id="{6C3B6DC8-AF0B-4780-9A8C-79B81474897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9784" y="531000"/>
                <a:ext cx="7835560" cy="830997"/>
              </a:xfrm>
              <a:prstGeom prst="rect">
                <a:avLst/>
              </a:prstGeom>
              <a:blipFill>
                <a:blip r:embed="rId7"/>
                <a:stretch>
                  <a:fillRect l="-1244" t="-5109" r="-78" b="-160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13EAF7A2-463E-4A0A-8C80-2D8B5BFC858F}"/>
                  </a:ext>
                </a:extLst>
              </p:cNvPr>
              <p:cNvSpPr/>
              <p:nvPr/>
            </p:nvSpPr>
            <p:spPr>
              <a:xfrm>
                <a:off x="11392895" y="1699098"/>
                <a:ext cx="738343" cy="923330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5400" b="0" i="1" cap="none" spc="0" dirty="0" smtClean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54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13" name="Rectangle 12">
                <a:extLst>
                  <a:ext uri="{FF2B5EF4-FFF2-40B4-BE49-F238E27FC236}">
                    <a16:creationId xmlns:a14="http://schemas.microsoft.com/office/drawing/2010/main" xmlns="" xmlns:a16="http://schemas.microsoft.com/office/drawing/2014/main" id="{13EAF7A2-463E-4A0A-8C80-2D8B5BFC858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92895" y="1699098"/>
                <a:ext cx="738343" cy="92333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F3616367-3B74-47D8-9436-0213250371FC}"/>
                  </a:ext>
                </a:extLst>
              </p:cNvPr>
              <p:cNvSpPr/>
              <p:nvPr/>
            </p:nvSpPr>
            <p:spPr>
              <a:xfrm>
                <a:off x="499784" y="1544893"/>
                <a:ext cx="5748611" cy="4414670"/>
              </a:xfrm>
              <a:prstGeom prst="rect">
                <a:avLst/>
              </a:prstGeom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wrap="square">
                <a:spAutoFit/>
              </a:bodyPr>
              <a:lstStyle/>
              <a:p>
                <a:r>
                  <a:rPr lang="en-US" sz="28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সমক</a:t>
                </a:r>
                <a:r>
                  <a:rPr lang="as-IN" sz="28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ো</a:t>
                </a:r>
                <a:r>
                  <a:rPr lang="en-US" sz="28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ণ</a:t>
                </a:r>
                <a:r>
                  <a:rPr lang="as-IN" sz="28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ী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∆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𝐴𝐵𝐶</m:t>
                    </m:r>
                  </m:oMath>
                </a14:m>
                <a:r>
                  <a:rPr lang="en-US" sz="28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থেকেপাই</a:t>
                </a:r>
                <a:r>
                  <a:rPr lang="en-US" sz="28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,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NikoshBAN" panose="02000000000000000000" pitchFamily="2" charset="0"/>
                        </a:rPr>
                        <m:t>𝑡𝑎𝑛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NikoshBAN" panose="02000000000000000000" pitchFamily="2" charset="0"/>
                        </a:rPr>
                        <m:t>∠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NikoshBAN" panose="02000000000000000000" pitchFamily="2" charset="0"/>
                        </a:rPr>
                        <m:t>𝐴𝐶𝐵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NikoshBAN" panose="02000000000000000000" pitchFamily="2" charset="0"/>
                        </a:rPr>
                        <m:t>=</m:t>
                      </m:r>
                      <m:f>
                        <m:fPr>
                          <m:ctrlP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NikoshBAN" panose="02000000000000000000" pitchFamily="2" charset="0"/>
                            </a:rPr>
                          </m:ctrlPr>
                        </m:fPr>
                        <m:num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NikoshBAN" panose="02000000000000000000" pitchFamily="2" charset="0"/>
                            </a:rPr>
                            <m:t>𝐴𝐵</m:t>
                          </m:r>
                        </m:num>
                        <m:den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NikoshBAN" panose="02000000000000000000" pitchFamily="2" charset="0"/>
                            </a:rPr>
                            <m:t>𝐵𝐶</m:t>
                          </m:r>
                        </m:den>
                      </m:f>
                    </m:oMath>
                  </m:oMathPara>
                </a14:m>
                <a:endParaRPr lang="en-US" sz="2800" b="0" dirty="0">
                  <a:latin typeface="NikoshBAN" panose="02000000000000000000" pitchFamily="2" charset="0"/>
                  <a:ea typeface="Cambria Math" panose="02040503050406030204" pitchFamily="18" charset="0"/>
                  <a:cs typeface="NikoshBAN" panose="02000000000000000000" pitchFamily="2" charset="0"/>
                </a:endParaRPr>
              </a:p>
              <a:p>
                <a:r>
                  <a:rPr lang="en-US" sz="28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 		বা,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𝑡𝑎𝑛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30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°=</m:t>
                    </m:r>
                    <m:f>
                      <m:fPr>
                        <m:ctrlP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fPr>
                      <m:num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NikoshBAN" panose="02000000000000000000" pitchFamily="2" charset="0"/>
                          </a:rPr>
                          <m:t>h</m:t>
                        </m:r>
                      </m:num>
                      <m:den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NikoshBAN" panose="02000000000000000000" pitchFamily="2" charset="0"/>
                          </a:rPr>
                          <m:t>76</m:t>
                        </m:r>
                      </m:den>
                    </m:f>
                  </m:oMath>
                </a14:m>
                <a:endParaRPr lang="en-US" sz="28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r>
                  <a:rPr lang="en-US" sz="28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বা</a:t>
                </a:r>
                <a:r>
                  <a:rPr lang="en-US" sz="28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,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fPr>
                      <m:num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NikoshBAN" panose="02000000000000000000" pitchFamily="2" charset="0"/>
                          </a:rPr>
                          <m:t>1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NikoshBAN" panose="02000000000000000000" pitchFamily="2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NikoshBAN" panose="02000000000000000000" pitchFamily="2" charset="0"/>
                              </a:rPr>
                              <m:t>3</m:t>
                            </m:r>
                          </m:e>
                        </m:rad>
                      </m:den>
                    </m:f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=</m:t>
                    </m:r>
                    <m:f>
                      <m:fPr>
                        <m:ctrlP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fPr>
                      <m:num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NikoshBAN" panose="02000000000000000000" pitchFamily="2" charset="0"/>
                          </a:rPr>
                          <m:t>h</m:t>
                        </m:r>
                      </m:num>
                      <m:den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NikoshBAN" panose="02000000000000000000" pitchFamily="2" charset="0"/>
                          </a:rPr>
                          <m:t>76</m:t>
                        </m:r>
                      </m:den>
                    </m:f>
                  </m:oMath>
                </a14:m>
                <a:endParaRPr lang="en-US" sz="28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r>
                  <a:rPr lang="en-US" sz="28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বা</a:t>
                </a:r>
                <a:r>
                  <a:rPr lang="en-US" sz="28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,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radPr>
                      <m:deg/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NikoshBAN" panose="02000000000000000000" pitchFamily="2" charset="0"/>
                          </a:rPr>
                          <m:t>3</m:t>
                        </m:r>
                      </m:e>
                    </m:rad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h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=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76</m:t>
                    </m:r>
                  </m:oMath>
                </a14:m>
                <a:endParaRPr lang="en-US" sz="28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r>
                  <a:rPr lang="en-US" sz="28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বা</a:t>
                </a:r>
                <a:r>
                  <a:rPr lang="en-US" sz="28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h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=</m:t>
                    </m:r>
                    <m:f>
                      <m:fPr>
                        <m:ctrlP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fPr>
                      <m:num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NikoshBAN" panose="02000000000000000000" pitchFamily="2" charset="0"/>
                          </a:rPr>
                          <m:t>76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NikoshBAN" panose="02000000000000000000" pitchFamily="2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NikoshBAN" panose="02000000000000000000" pitchFamily="2" charset="0"/>
                              </a:rPr>
                              <m:t>3</m:t>
                            </m:r>
                          </m:e>
                        </m:rad>
                      </m:den>
                    </m:f>
                  </m:oMath>
                </a14:m>
                <a:endParaRPr lang="en-US" sz="28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r>
                  <a:rPr lang="en-US" sz="28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বা</a:t>
                </a:r>
                <a:r>
                  <a:rPr lang="en-US" sz="28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h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=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76</m:t>
                    </m:r>
                    <m:rad>
                      <m:radPr>
                        <m:degHide m:val="on"/>
                        <m:ctrlP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radPr>
                      <m:deg/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NikoshBAN" panose="02000000000000000000" pitchFamily="2" charset="0"/>
                          </a:rPr>
                          <m:t>3</m:t>
                        </m:r>
                      </m:e>
                    </m:rad>
                  </m:oMath>
                </a14:m>
                <a:endParaRPr lang="en-US" sz="28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14:m>
                  <m:oMath xmlns:m="http://schemas.openxmlformats.org/officeDocument/2006/math">
                    <m:r>
                      <a:rPr lang="en-US" sz="28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∴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h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=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131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.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635</m:t>
                    </m:r>
                  </m:oMath>
                </a14:m>
                <a:r>
                  <a:rPr lang="en-US" sz="28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(</a:t>
                </a:r>
                <a:r>
                  <a:rPr lang="en-US" sz="28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প্রায়</a:t>
                </a:r>
                <a:r>
                  <a:rPr lang="en-US" sz="28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)</a:t>
                </a:r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4="http://schemas.microsoft.com/office/drawing/2010/main" xmlns="" xmlns:a16="http://schemas.microsoft.com/office/drawing/2014/main" id="{F3616367-3B74-47D8-9436-0213250371F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9784" y="1544893"/>
                <a:ext cx="5748611" cy="4414670"/>
              </a:xfrm>
              <a:prstGeom prst="rect">
                <a:avLst/>
              </a:prstGeom>
              <a:blipFill>
                <a:blip r:embed="rId9"/>
                <a:stretch>
                  <a:fillRect l="-2225" t="-1102" b="-28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7A48B7BF-593F-4EB5-8432-CD89A6512521}"/>
                  </a:ext>
                </a:extLst>
              </p:cNvPr>
              <p:cNvSpPr/>
              <p:nvPr/>
            </p:nvSpPr>
            <p:spPr>
              <a:xfrm>
                <a:off x="499784" y="6052015"/>
                <a:ext cx="5933034" cy="646331"/>
              </a:xfrm>
              <a:prstGeom prst="rect">
                <a:avLst/>
              </a:prstGeom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wrap="none">
                <a:spAutoFit/>
              </a:bodyPr>
              <a:lstStyle/>
              <a:p>
                <a:r>
                  <a:rPr lang="en-US" sz="36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টাওয়ারের </a:t>
                </a:r>
                <a:r>
                  <a:rPr lang="en-US" sz="36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উচ্চতা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131</m:t>
                    </m:r>
                    <m:r>
                      <a:rPr lang="en-US" sz="36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.</m:t>
                    </m:r>
                    <m:r>
                      <a:rPr lang="en-US" sz="36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64</m:t>
                    </m:r>
                  </m:oMath>
                </a14:m>
                <a:r>
                  <a:rPr lang="en-US" sz="36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মিটার</a:t>
                </a:r>
                <a:r>
                  <a:rPr lang="en-US" sz="36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(</a:t>
                </a:r>
                <a:r>
                  <a:rPr lang="en-US" sz="36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প্রায়</a:t>
                </a:r>
                <a:r>
                  <a:rPr lang="en-US" sz="36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)</a:t>
                </a:r>
              </a:p>
            </p:txBody>
          </p:sp>
        </mc:Choice>
        <mc:Fallback xmlns="">
          <p:sp>
            <p:nvSpPr>
              <p:cNvPr id="15" name="Rectangle 14">
                <a:extLst>
                  <a:ext uri="{FF2B5EF4-FFF2-40B4-BE49-F238E27FC236}">
                    <a16:creationId xmlns:a14="http://schemas.microsoft.com/office/drawing/2010/main" xmlns="" xmlns:a16="http://schemas.microsoft.com/office/drawing/2014/main" id="{7A48B7BF-593F-4EB5-8432-CD89A651252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9784" y="6052015"/>
                <a:ext cx="5933034" cy="646331"/>
              </a:xfrm>
              <a:prstGeom prst="rect">
                <a:avLst/>
              </a:prstGeom>
              <a:blipFill>
                <a:blip r:embed="rId10"/>
                <a:stretch>
                  <a:fillRect l="-3183" t="-13084" r="-2053" b="-355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012699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5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5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0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5" dur="5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0" dur="500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5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 animBg="1"/>
      <p:bldP spid="11" grpId="0" animBg="1"/>
      <p:bldP spid="12" grpId="0" animBg="1"/>
      <p:bldP spid="5" grpId="0" animBg="1"/>
      <p:bldP spid="1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954060D5-C494-4B2D-A90A-2F0144EED39C}"/>
              </a:ext>
            </a:extLst>
          </p:cNvPr>
          <p:cNvSpPr/>
          <p:nvPr/>
        </p:nvSpPr>
        <p:spPr>
          <a:xfrm>
            <a:off x="3798277" y="2855742"/>
            <a:ext cx="1223890" cy="3657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7981C223-1B47-47CB-B0E9-6A1692024114}"/>
                  </a:ext>
                </a:extLst>
              </p:cNvPr>
              <p:cNvSpPr txBox="1"/>
              <p:nvPr/>
            </p:nvSpPr>
            <p:spPr>
              <a:xfrm>
                <a:off x="1280160" y="4726745"/>
                <a:ext cx="9959926" cy="1384995"/>
              </a:xfrm>
              <a:prstGeom prst="rect">
                <a:avLst/>
              </a:prstGeom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en-US" sz="2800" b="1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একটি ন</a:t>
                </a:r>
                <a:r>
                  <a:rPr lang="as-IN" sz="2800" b="1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দ</a:t>
                </a:r>
                <a:r>
                  <a:rPr lang="en-US" sz="2800" b="1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ী</a:t>
                </a:r>
                <a:r>
                  <a:rPr lang="as-IN" sz="2800" b="1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রত</a:t>
                </a:r>
                <a:r>
                  <a:rPr lang="en-US" sz="2800" b="1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ীর</a:t>
                </a:r>
                <a:r>
                  <a:rPr lang="en-US" sz="2800" b="1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ক</a:t>
                </a:r>
                <a:r>
                  <a:rPr lang="as-IN" sz="2800" b="1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ো</a:t>
                </a:r>
                <a:r>
                  <a:rPr lang="en-US" sz="2800" b="1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ন</a:t>
                </a:r>
                <a:r>
                  <a:rPr lang="as-IN" sz="2800" b="1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ো</a:t>
                </a:r>
                <a:r>
                  <a:rPr lang="en-US" sz="2800" b="1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একস্থানেদাড়ি</a:t>
                </a:r>
                <a:r>
                  <a:rPr lang="as-IN" sz="2800" b="1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য়</a:t>
                </a:r>
                <a:r>
                  <a:rPr lang="en-US" sz="2800" b="1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ে </a:t>
                </a:r>
                <a:r>
                  <a:rPr lang="en-US" sz="2800" b="1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একজন</a:t>
                </a:r>
                <a:r>
                  <a:rPr lang="en-US" sz="2800" b="1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ল</a:t>
                </a:r>
                <a:r>
                  <a:rPr lang="as-IN" sz="2800" b="1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ো</a:t>
                </a:r>
                <a:r>
                  <a:rPr lang="en-US" sz="2800" b="1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ক </a:t>
                </a:r>
                <a:r>
                  <a:rPr lang="as-IN" sz="2800" b="1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দ</a:t>
                </a:r>
                <a:r>
                  <a:rPr lang="en-US" sz="2800" b="1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ে</a:t>
                </a:r>
                <a:r>
                  <a:rPr lang="as-IN" sz="2800" b="1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ক</a:t>
                </a:r>
                <a:r>
                  <a:rPr lang="en-US" sz="2800" b="1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ল </a:t>
                </a:r>
                <a:r>
                  <a:rPr lang="as-IN" sz="2800" b="1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য</a:t>
                </a:r>
                <a:r>
                  <a:rPr lang="en-US" sz="2800" b="1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ে, </a:t>
                </a:r>
                <a:r>
                  <a:rPr lang="as-IN" sz="2800" b="1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ঠ</a:t>
                </a:r>
                <a:r>
                  <a:rPr lang="en-US" sz="2800" b="1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ি</a:t>
                </a:r>
                <a:r>
                  <a:rPr lang="as-IN" sz="2800" b="1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কস</a:t>
                </a:r>
                <a:r>
                  <a:rPr lang="en-US" sz="2800" b="1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োজাস</a:t>
                </a:r>
                <a:r>
                  <a:rPr lang="as-IN" sz="2800" b="1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ো</a:t>
                </a:r>
                <a:r>
                  <a:rPr lang="en-US" sz="2800" b="1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জ</a:t>
                </a:r>
                <a:r>
                  <a:rPr lang="as-IN" sz="2800" b="1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িঅ</a:t>
                </a:r>
                <a:r>
                  <a:rPr lang="en-US" sz="2800" b="1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প</a:t>
                </a:r>
                <a:r>
                  <a:rPr lang="as-IN" sz="2800" b="1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রত</a:t>
                </a:r>
                <a:r>
                  <a:rPr lang="en-US" sz="2800" b="1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ীরেঅবস্থিত</a:t>
                </a:r>
                <a:r>
                  <a:rPr lang="as-IN" sz="2800" b="1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এ</a:t>
                </a:r>
                <a:r>
                  <a:rPr lang="en-US" sz="2800" b="1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ক</a:t>
                </a:r>
                <a:r>
                  <a:rPr lang="as-IN" sz="2800" b="1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ট</a:t>
                </a:r>
                <a:r>
                  <a:rPr lang="en-US" sz="2800" b="1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ি </a:t>
                </a:r>
                <a:r>
                  <a:rPr lang="as-IN" sz="2800" b="1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ট</a:t>
                </a:r>
                <a:r>
                  <a:rPr lang="en-US" sz="2800" b="1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া</a:t>
                </a:r>
                <a:r>
                  <a:rPr lang="as-IN" sz="2800" b="1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ও</a:t>
                </a:r>
                <a:r>
                  <a:rPr lang="en-US" sz="2800" b="1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য়</a:t>
                </a:r>
                <a:r>
                  <a:rPr lang="as-IN" sz="2800" b="1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া</a:t>
                </a:r>
                <a:r>
                  <a:rPr lang="en-US" sz="2800" b="1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র</a:t>
                </a:r>
                <a:r>
                  <a:rPr lang="as-IN" sz="2800" b="1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ে</a:t>
                </a:r>
                <a:r>
                  <a:rPr lang="en-US" sz="2800" b="1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র </a:t>
                </a:r>
                <a:r>
                  <a:rPr lang="en-US" sz="2800" b="1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উন্নতি</a:t>
                </a:r>
                <a:r>
                  <a:rPr lang="en-US" sz="2800" b="1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ক</a:t>
                </a:r>
                <a:r>
                  <a:rPr lang="as-IN" sz="2800" b="1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ো</a:t>
                </a:r>
                <a:r>
                  <a:rPr lang="en-US" sz="2800" b="1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ণ </a:t>
                </a:r>
                <a14:m>
                  <m:oMath xmlns:m="http://schemas.openxmlformats.org/officeDocument/2006/math">
                    <m:r>
                      <a:rPr lang="en-US" sz="2800" b="1" i="1" smtClean="0"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𝟔𝟎</m:t>
                    </m:r>
                    <m:r>
                      <a:rPr lang="en-US" sz="28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°</m:t>
                    </m:r>
                  </m:oMath>
                </a14:m>
                <a:r>
                  <a:rPr lang="en-US" sz="28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| </a:t>
                </a:r>
                <a:r>
                  <a:rPr lang="en-US" sz="2800" b="1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টাওয়ারটিরউচ্চতা</a:t>
                </a:r>
                <a14:m>
                  <m:oMath xmlns:m="http://schemas.openxmlformats.org/officeDocument/2006/math">
                    <m:r>
                      <a:rPr lang="en-US" sz="2800" b="1" i="1" smtClean="0"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𝟐𝟔</m:t>
                    </m:r>
                    <m:r>
                      <a:rPr lang="en-US" sz="2800" b="1" i="1" smtClean="0"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 </m:t>
                    </m:r>
                  </m:oMath>
                </a14:m>
                <a:r>
                  <a:rPr lang="en-US" sz="2800" b="1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মিটারহলে</a:t>
                </a:r>
                <a:r>
                  <a:rPr lang="en-US" sz="2800" b="1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, </a:t>
                </a:r>
                <a:r>
                  <a:rPr lang="en-US" sz="2800" b="1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নদীরপ্রস্থকত</a:t>
                </a:r>
                <a:r>
                  <a:rPr lang="en-US" sz="2800" b="1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?</a:t>
                </a: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4="http://schemas.microsoft.com/office/drawing/2010/main" xmlns="" xmlns:a16="http://schemas.microsoft.com/office/drawing/2014/main" id="{7981C223-1B47-47CB-B0E9-6A169202411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80160" y="4726745"/>
                <a:ext cx="9959926" cy="1384995"/>
              </a:xfrm>
              <a:prstGeom prst="rect">
                <a:avLst/>
              </a:prstGeom>
              <a:blipFill>
                <a:blip r:embed="rId2"/>
                <a:stretch>
                  <a:fillRect l="-1223" t="-3930" b="-109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>
            <a:extLst>
              <a:ext uri="{FF2B5EF4-FFF2-40B4-BE49-F238E27FC236}">
                <a16:creationId xmlns:a16="http://schemas.microsoft.com/office/drawing/2014/main" id="{BA79465B-253E-427A-8385-0BF80EED4BD2}"/>
              </a:ext>
            </a:extLst>
          </p:cNvPr>
          <p:cNvSpPr txBox="1"/>
          <p:nvPr/>
        </p:nvSpPr>
        <p:spPr>
          <a:xfrm>
            <a:off x="998089" y="743266"/>
            <a:ext cx="1396768" cy="52322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সমস্যা</a:t>
            </a:r>
            <a:r>
              <a:rPr lang="en-US" sz="28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r>
              <a:rPr lang="as-IN" sz="28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endParaRPr lang="en-US" sz="28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9AD0527-A566-48DD-BAB4-0B1E7E1617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6160" y="1112598"/>
            <a:ext cx="5967925" cy="3342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74768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954060D5-C494-4B2D-A90A-2F0144EED39C}"/>
              </a:ext>
            </a:extLst>
          </p:cNvPr>
          <p:cNvSpPr/>
          <p:nvPr/>
        </p:nvSpPr>
        <p:spPr>
          <a:xfrm>
            <a:off x="3094892" y="2883877"/>
            <a:ext cx="1223890" cy="3657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1BC5706D-94E9-474A-B586-1307F560D76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253" t="-8273" r="25979" b="-1"/>
          <a:stretch/>
        </p:blipFill>
        <p:spPr>
          <a:xfrm>
            <a:off x="2391509" y="1922136"/>
            <a:ext cx="6049108" cy="4632626"/>
          </a:xfrm>
          <a:prstGeom prst="rect">
            <a:avLst/>
          </a:prstGeom>
        </p:spPr>
      </p:pic>
      <p:sp>
        <p:nvSpPr>
          <p:cNvPr id="15" name="Right Triangle 14">
            <a:extLst>
              <a:ext uri="{FF2B5EF4-FFF2-40B4-BE49-F238E27FC236}">
                <a16:creationId xmlns:a16="http://schemas.microsoft.com/office/drawing/2014/main" id="{4295A242-0146-42AD-BA00-B7BFE830DB8E}"/>
              </a:ext>
            </a:extLst>
          </p:cNvPr>
          <p:cNvSpPr/>
          <p:nvPr/>
        </p:nvSpPr>
        <p:spPr>
          <a:xfrm flipH="1">
            <a:off x="3706837" y="1299476"/>
            <a:ext cx="3179299" cy="3534562"/>
          </a:xfrm>
          <a:prstGeom prst="rtTriangl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1493DC94-2CBB-4372-95DC-DA8D5EE3F316}"/>
                  </a:ext>
                </a:extLst>
              </p:cNvPr>
              <p:cNvSpPr/>
              <p:nvPr/>
            </p:nvSpPr>
            <p:spPr>
              <a:xfrm>
                <a:off x="6886136" y="2422212"/>
                <a:ext cx="1700145" cy="923330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5400" b="0" i="1" cap="none" spc="0" dirty="0" smtClean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mbria Math" panose="02040503050406030204" pitchFamily="18" charset="0"/>
                        </a:rPr>
                        <m:t>26</m:t>
                      </m:r>
                      <m:r>
                        <a:rPr lang="en-US" sz="5400" b="0" i="1" cap="none" spc="0" dirty="0" smtClean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mbria Math" panose="02040503050406030204" pitchFamily="18" charset="0"/>
                        </a:rPr>
                        <m:t>𝑚</m:t>
                      </m:r>
                    </m:oMath>
                  </m:oMathPara>
                </a14:m>
                <a:endParaRPr lang="en-US" sz="54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:a14="http://schemas.microsoft.com/office/drawing/2010/main" xmlns="" xmlns:a16="http://schemas.microsoft.com/office/drawing/2014/main" id="{1493DC94-2CBB-4372-95DC-DA8D5EE3F31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86136" y="2422212"/>
                <a:ext cx="1700145" cy="92333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0D56B1E5-D1C4-4C23-B73D-5D81A7CC44E4}"/>
                  </a:ext>
                </a:extLst>
              </p:cNvPr>
              <p:cNvSpPr/>
              <p:nvPr/>
            </p:nvSpPr>
            <p:spPr>
              <a:xfrm>
                <a:off x="3974799" y="4056577"/>
                <a:ext cx="1367682" cy="923330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5400" b="0" i="1" cap="none" spc="0" smtClean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mbria Math" panose="02040503050406030204" pitchFamily="18" charset="0"/>
                        </a:rPr>
                        <m:t>60</m:t>
                      </m:r>
                      <m:r>
                        <a:rPr lang="en-US" sz="5400" b="0" i="1" cap="none" spc="0" smtClean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US" sz="54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18" name="Rectangle 17">
                <a:extLst>
                  <a:ext uri="{FF2B5EF4-FFF2-40B4-BE49-F238E27FC236}">
                    <a16:creationId xmlns:a14="http://schemas.microsoft.com/office/drawing/2010/main" xmlns="" xmlns:a16="http://schemas.microsoft.com/office/drawing/2014/main" id="{0D56B1E5-D1C4-4C23-B73D-5D81A7CC44E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74799" y="4056577"/>
                <a:ext cx="1367682" cy="92333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838450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5" grpId="0" animBg="1"/>
      <p:bldP spid="1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954060D5-C494-4B2D-A90A-2F0144EED39C}"/>
              </a:ext>
            </a:extLst>
          </p:cNvPr>
          <p:cNvSpPr/>
          <p:nvPr/>
        </p:nvSpPr>
        <p:spPr>
          <a:xfrm>
            <a:off x="3094892" y="2883877"/>
            <a:ext cx="1223890" cy="3657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ight Triangle 1">
            <a:extLst>
              <a:ext uri="{FF2B5EF4-FFF2-40B4-BE49-F238E27FC236}">
                <a16:creationId xmlns:a16="http://schemas.microsoft.com/office/drawing/2014/main" id="{89828FB9-A119-4DAB-B318-053BBEBEFCBB}"/>
              </a:ext>
            </a:extLst>
          </p:cNvPr>
          <p:cNvSpPr/>
          <p:nvPr/>
        </p:nvSpPr>
        <p:spPr>
          <a:xfrm flipH="1">
            <a:off x="7188589" y="692060"/>
            <a:ext cx="4285956" cy="2937406"/>
          </a:xfrm>
          <a:prstGeom prst="rtTriangl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67D78D50-2732-46C9-A064-BB25DD7762A6}"/>
                  </a:ext>
                </a:extLst>
              </p:cNvPr>
              <p:cNvSpPr/>
              <p:nvPr/>
            </p:nvSpPr>
            <p:spPr>
              <a:xfrm>
                <a:off x="7774437" y="2918406"/>
                <a:ext cx="1367682" cy="923330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5400" b="0" i="1" cap="none" spc="0" dirty="0" smtClean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mbria Math" panose="02040503050406030204" pitchFamily="18" charset="0"/>
                        </a:rPr>
                        <m:t>60</m:t>
                      </m:r>
                      <m:r>
                        <a:rPr lang="en-US" sz="5400" b="0" i="1" cap="none" spc="0" dirty="0" smtClean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US" sz="54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4="http://schemas.microsoft.com/office/drawing/2010/main" xmlns="" xmlns:a16="http://schemas.microsoft.com/office/drawing/2014/main" id="{67D78D50-2732-46C9-A064-BB25DD7762A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74437" y="2918406"/>
                <a:ext cx="1367682" cy="92333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43C8DE37-47EF-406D-9082-41B87C30B318}"/>
                  </a:ext>
                </a:extLst>
              </p:cNvPr>
              <p:cNvSpPr/>
              <p:nvPr/>
            </p:nvSpPr>
            <p:spPr>
              <a:xfrm>
                <a:off x="8834624" y="3579664"/>
                <a:ext cx="883703" cy="923330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5400" b="0" i="1" cap="none" spc="0" dirty="0" smtClean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5400" b="0" i="1" cap="none" spc="0" dirty="0" smtClean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54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9" name="Rectangle 8">
                <a:extLst>
                  <a:ext uri="{FF2B5EF4-FFF2-40B4-BE49-F238E27FC236}">
                    <a16:creationId xmlns:a14="http://schemas.microsoft.com/office/drawing/2010/main" xmlns="" xmlns:a16="http://schemas.microsoft.com/office/drawing/2014/main" id="{43C8DE37-47EF-406D-9082-41B87C30B31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34624" y="3579664"/>
                <a:ext cx="883703" cy="92333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B18C2234-1615-489E-BA09-2C9A56C2DBE3}"/>
                  </a:ext>
                </a:extLst>
              </p:cNvPr>
              <p:cNvSpPr/>
              <p:nvPr/>
            </p:nvSpPr>
            <p:spPr>
              <a:xfrm>
                <a:off x="10672884" y="69335"/>
                <a:ext cx="787716" cy="923330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5400" b="0" i="1" cap="none" spc="0" dirty="0" smtClean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n-US" sz="54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10" name="Rectangle 9">
                <a:extLst>
                  <a:ext uri="{FF2B5EF4-FFF2-40B4-BE49-F238E27FC236}">
                    <a16:creationId xmlns:a14="http://schemas.microsoft.com/office/drawing/2010/main" xmlns="" xmlns:a16="http://schemas.microsoft.com/office/drawing/2014/main" id="{B18C2234-1615-489E-BA09-2C9A56C2DBE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72884" y="69335"/>
                <a:ext cx="787716" cy="92333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E000568F-0191-44C7-B43C-EB85CBD4F4B0}"/>
                  </a:ext>
                </a:extLst>
              </p:cNvPr>
              <p:cNvSpPr/>
              <p:nvPr/>
            </p:nvSpPr>
            <p:spPr>
              <a:xfrm>
                <a:off x="11066742" y="3529861"/>
                <a:ext cx="815608" cy="923330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5400" b="0" i="1" cap="none" spc="0" dirty="0" smtClean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mbria Math" panose="02040503050406030204" pitchFamily="18" charset="0"/>
                        </a:rPr>
                        <m:t>𝐵</m:t>
                      </m:r>
                    </m:oMath>
                  </m:oMathPara>
                </a14:m>
                <a:endParaRPr lang="en-US" sz="540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:a14="http://schemas.microsoft.com/office/drawing/2010/main" xmlns="" xmlns:a16="http://schemas.microsoft.com/office/drawing/2014/main" id="{E000568F-0191-44C7-B43C-EB85CBD4F4B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66742" y="3529861"/>
                <a:ext cx="815608" cy="92333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BD24FBE3-A23F-42D9-B525-BA51E1E14D42}"/>
                  </a:ext>
                </a:extLst>
              </p:cNvPr>
              <p:cNvSpPr/>
              <p:nvPr/>
            </p:nvSpPr>
            <p:spPr>
              <a:xfrm>
                <a:off x="6441133" y="3430256"/>
                <a:ext cx="815608" cy="923330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5400" b="0" i="1" cap="none" spc="0" dirty="0" smtClean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en-US" sz="540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12" name="Rectangle 11">
                <a:extLst>
                  <a:ext uri="{FF2B5EF4-FFF2-40B4-BE49-F238E27FC236}">
                    <a16:creationId xmlns:a14="http://schemas.microsoft.com/office/drawing/2010/main" xmlns="" xmlns:a16="http://schemas.microsoft.com/office/drawing/2014/main" id="{BD24FBE3-A23F-42D9-B525-BA51E1E14D4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41133" y="3430256"/>
                <a:ext cx="815608" cy="92333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6C3B6DC8-AF0B-4780-9A8C-79B814748976}"/>
                  </a:ext>
                </a:extLst>
              </p:cNvPr>
              <p:cNvSpPr txBox="1"/>
              <p:nvPr/>
            </p:nvSpPr>
            <p:spPr>
              <a:xfrm>
                <a:off x="401002" y="604904"/>
                <a:ext cx="7835560" cy="1569660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মনেকরি, </a:t>
                </a:r>
                <a:r>
                  <a:rPr lang="en-US" sz="24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একটি</a:t>
                </a:r>
                <a:r>
                  <a:rPr lang="en-US" sz="24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ন</a:t>
                </a:r>
                <a:r>
                  <a:rPr lang="as-IN" sz="24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দ</a:t>
                </a:r>
                <a:r>
                  <a:rPr lang="en-US" sz="24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ী</a:t>
                </a:r>
                <a:r>
                  <a:rPr lang="as-IN" sz="24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র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𝐵𝐶</m:t>
                    </m:r>
                  </m:oMath>
                </a14:m>
                <a:r>
                  <a:rPr lang="en-US" sz="24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এর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𝐶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 </m:t>
                    </m:r>
                  </m:oMath>
                </a14:m>
                <a:r>
                  <a:rPr lang="en-US" sz="24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স্থানে </a:t>
                </a:r>
                <a:r>
                  <a:rPr lang="en-US" sz="24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দাড়ি</a:t>
                </a:r>
                <a:r>
                  <a:rPr lang="as-IN" sz="24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য়</a:t>
                </a:r>
                <a:r>
                  <a:rPr lang="en-US" sz="24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ে </a:t>
                </a:r>
                <a:r>
                  <a:rPr lang="en-US" sz="24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একজন</a:t>
                </a:r>
                <a:r>
                  <a:rPr lang="en-US" sz="24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ল</a:t>
                </a:r>
                <a:r>
                  <a:rPr lang="as-IN" sz="24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ো</a:t>
                </a:r>
                <a:r>
                  <a:rPr lang="en-US" sz="24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ক </a:t>
                </a:r>
                <a:r>
                  <a:rPr lang="as-IN" sz="24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দ</a:t>
                </a:r>
                <a:r>
                  <a:rPr lang="en-US" sz="24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ে</a:t>
                </a:r>
                <a:r>
                  <a:rPr lang="as-IN" sz="24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ক</a:t>
                </a:r>
                <a:r>
                  <a:rPr lang="en-US" sz="24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ল </a:t>
                </a:r>
                <a:r>
                  <a:rPr lang="as-IN" sz="24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য</a:t>
                </a:r>
                <a:r>
                  <a:rPr lang="en-US" sz="24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ে, </a:t>
                </a:r>
                <a:r>
                  <a:rPr lang="as-IN" sz="24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ঠ</a:t>
                </a:r>
                <a:r>
                  <a:rPr lang="en-US" sz="24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ি</a:t>
                </a:r>
                <a:r>
                  <a:rPr lang="as-IN" sz="24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কস</a:t>
                </a:r>
                <a:r>
                  <a:rPr lang="en-US" sz="24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োজাস</a:t>
                </a:r>
                <a:r>
                  <a:rPr lang="as-IN" sz="24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ো</a:t>
                </a:r>
                <a:r>
                  <a:rPr lang="en-US" sz="24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জ</a:t>
                </a:r>
                <a:r>
                  <a:rPr lang="as-IN" sz="24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িঅ</a:t>
                </a:r>
                <a:r>
                  <a:rPr lang="en-US" sz="24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প</a:t>
                </a:r>
                <a:r>
                  <a:rPr lang="as-IN" sz="24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রত</a:t>
                </a:r>
                <a:r>
                  <a:rPr lang="en-US" sz="24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ীরেঅবস্থিত</a:t>
                </a:r>
                <a:r>
                  <a:rPr lang="as-IN" sz="24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এ</a:t>
                </a:r>
                <a:r>
                  <a:rPr lang="en-US" sz="24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ক</a:t>
                </a:r>
                <a:r>
                  <a:rPr lang="as-IN" sz="24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ট</a:t>
                </a:r>
                <a:r>
                  <a:rPr lang="en-US" sz="24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ি </a:t>
                </a:r>
                <a:r>
                  <a:rPr lang="as-IN" sz="24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ট</a:t>
                </a:r>
                <a:r>
                  <a:rPr lang="en-US" sz="24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া</a:t>
                </a:r>
                <a:r>
                  <a:rPr lang="as-IN" sz="24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ও</a:t>
                </a:r>
                <a:r>
                  <a:rPr lang="en-US" sz="24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য়</a:t>
                </a:r>
                <a:r>
                  <a:rPr lang="as-IN" sz="24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া</a:t>
                </a:r>
                <a:r>
                  <a:rPr lang="en-US" sz="24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র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𝐴𝐵</m:t>
                    </m:r>
                  </m:oMath>
                </a14:m>
                <a:r>
                  <a:rPr lang="en-US" sz="24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এর উন্নতি ক</a:t>
                </a:r>
                <a:r>
                  <a:rPr lang="as-IN" sz="24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ো</a:t>
                </a:r>
                <a:r>
                  <a:rPr lang="en-US" sz="24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ণ </a:t>
                </a:r>
                <a14:m>
                  <m:oMath xmlns:m="http://schemas.openxmlformats.org/officeDocument/2006/math">
                    <m:r>
                      <a:rPr lang="en-US" sz="2400" b="0" i="1"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60</m:t>
                    </m:r>
                    <m:r>
                      <a:rPr lang="en-US" sz="2400" b="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°</m:t>
                    </m:r>
                  </m:oMath>
                </a14:m>
                <a:r>
                  <a:rPr lang="en-US" sz="24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| </a:t>
                </a:r>
              </a:p>
              <a:p>
                <a:r>
                  <a:rPr lang="en-US" sz="24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এখানে,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𝐴𝐵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26</m:t>
                    </m:r>
                  </m:oMath>
                </a14:m>
                <a:r>
                  <a:rPr lang="en-US" sz="24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মিটার</a:t>
                </a:r>
                <a:r>
                  <a:rPr lang="en-US" sz="24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𝐵𝐶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𝑥</m:t>
                    </m:r>
                  </m:oMath>
                </a14:m>
                <a:r>
                  <a:rPr lang="en-US" sz="24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মিটারতূরেভূতলস্থ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𝐶</m:t>
                    </m:r>
                  </m:oMath>
                </a14:m>
                <a:r>
                  <a:rPr lang="en-US" sz="24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বিন্দুতেটাওয়ারটিরশীর্ষ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𝐴</m:t>
                    </m:r>
                  </m:oMath>
                </a14:m>
                <a:r>
                  <a:rPr lang="en-US" sz="24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বিন্দুরউন্নতিকোণ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∠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𝐴𝐶𝐵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60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°</m:t>
                    </m:r>
                  </m:oMath>
                </a14:m>
                <a:endParaRPr lang="en-US" sz="24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4="http://schemas.microsoft.com/office/drawing/2010/main" xmlns="" xmlns:a16="http://schemas.microsoft.com/office/drawing/2014/main" id="{6C3B6DC8-AF0B-4780-9A8C-79B81474897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1002" y="604904"/>
                <a:ext cx="7835560" cy="1569660"/>
              </a:xfrm>
              <a:prstGeom prst="rect">
                <a:avLst/>
              </a:prstGeom>
              <a:blipFill>
                <a:blip r:embed="rId7"/>
                <a:stretch>
                  <a:fillRect l="-1244" t="-2703" b="-77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5DA1C38F-640A-4E3A-B2F4-95D7A092AF77}"/>
                  </a:ext>
                </a:extLst>
              </p:cNvPr>
              <p:cNvSpPr/>
              <p:nvPr/>
            </p:nvSpPr>
            <p:spPr>
              <a:xfrm>
                <a:off x="10067434" y="1960547"/>
                <a:ext cx="1852430" cy="923330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5400" b="0" i="1" cap="none" spc="0" dirty="0" smtClean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mbria Math" panose="02040503050406030204" pitchFamily="18" charset="0"/>
                        </a:rPr>
                        <m:t>26</m:t>
                      </m:r>
                      <m:r>
                        <a:rPr lang="en-US" sz="5400" b="0" i="1" cap="none" spc="0" dirty="0" smtClean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US" sz="5400" b="0" i="1" cap="none" spc="0" dirty="0" smtClean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54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13" name="Rectangle 12">
                <a:extLst>
                  <a:ext uri="{FF2B5EF4-FFF2-40B4-BE49-F238E27FC236}">
                    <a16:creationId xmlns:a14="http://schemas.microsoft.com/office/drawing/2010/main" xmlns="" xmlns:a16="http://schemas.microsoft.com/office/drawing/2014/main" id="{5DA1C38F-640A-4E3A-B2F4-95D7A092AF7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67434" y="1960547"/>
                <a:ext cx="1852430" cy="92333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5113EF97-0089-4AD1-A294-B6357E542D49}"/>
                  </a:ext>
                </a:extLst>
              </p:cNvPr>
              <p:cNvSpPr/>
              <p:nvPr/>
            </p:nvSpPr>
            <p:spPr>
              <a:xfrm>
                <a:off x="418382" y="2433145"/>
                <a:ext cx="6096000" cy="2986972"/>
              </a:xfrm>
              <a:prstGeom prst="rect">
                <a:avLst/>
              </a:prstGeom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>
                <a:spAutoFit/>
              </a:bodyPr>
              <a:lstStyle/>
              <a:p>
                <a:r>
                  <a:rPr lang="en-US" sz="24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সমক</a:t>
                </a:r>
                <a:r>
                  <a:rPr lang="as-IN" sz="24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ো</a:t>
                </a:r>
                <a:r>
                  <a:rPr lang="en-US" sz="24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ণ</a:t>
                </a:r>
                <a:r>
                  <a:rPr lang="as-IN" sz="24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ী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∆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𝐴𝐵𝐶</m:t>
                    </m:r>
                  </m:oMath>
                </a14:m>
                <a:r>
                  <a:rPr lang="en-US" sz="24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থেকেপাই</a:t>
                </a:r>
                <a:r>
                  <a:rPr lang="en-US" sz="24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𝑡𝑎𝑛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∠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𝐴𝐶𝐵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=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NikoshBAN" panose="02000000000000000000" pitchFamily="2" charset="0"/>
                          </a:rPr>
                          <m:t>𝐴𝐵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NikoshBAN" panose="02000000000000000000" pitchFamily="2" charset="0"/>
                          </a:rPr>
                          <m:t>𝐵𝐶</m:t>
                        </m:r>
                      </m:den>
                    </m:f>
                  </m:oMath>
                </a14:m>
                <a:endParaRPr lang="en-US" sz="24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r>
                  <a:rPr lang="en-US" sz="24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বা</a:t>
                </a:r>
                <a:r>
                  <a:rPr lang="en-US" sz="24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𝑡𝑎𝑛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60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°=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NikoshBAN" panose="02000000000000000000" pitchFamily="2" charset="0"/>
                          </a:rPr>
                          <m:t>26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NikoshBAN" panose="02000000000000000000" pitchFamily="2" charset="0"/>
                          </a:rPr>
                          <m:t>𝑥</m:t>
                        </m:r>
                      </m:den>
                    </m:f>
                  </m:oMath>
                </a14:m>
                <a:endParaRPr lang="en-US" sz="24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r>
                  <a:rPr lang="en-US" sz="24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বা</a:t>
                </a:r>
                <a:r>
                  <a:rPr lang="en-US" sz="24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,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radPr>
                      <m:deg/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NikoshBAN" panose="02000000000000000000" pitchFamily="2" charset="0"/>
                          </a:rPr>
                          <m:t>3</m:t>
                        </m:r>
                      </m:e>
                    </m:rad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=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NikoshBAN" panose="02000000000000000000" pitchFamily="2" charset="0"/>
                          </a:rPr>
                          <m:t>26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NikoshBAN" panose="02000000000000000000" pitchFamily="2" charset="0"/>
                          </a:rPr>
                          <m:t>𝑥</m:t>
                        </m:r>
                      </m:den>
                    </m:f>
                  </m:oMath>
                </a14:m>
                <a:endParaRPr lang="en-US" sz="24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r>
                  <a:rPr lang="en-US" sz="24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বা</a:t>
                </a:r>
                <a:r>
                  <a:rPr lang="en-US" sz="24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𝑥</m:t>
                    </m:r>
                    <m:rad>
                      <m:radPr>
                        <m:degHide m:val="on"/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radPr>
                      <m:deg/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NikoshBAN" panose="02000000000000000000" pitchFamily="2" charset="0"/>
                          </a:rPr>
                          <m:t>3</m:t>
                        </m:r>
                      </m:e>
                    </m:rad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26</m:t>
                    </m:r>
                  </m:oMath>
                </a14:m>
                <a:endParaRPr lang="en-US" sz="24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r>
                  <a:rPr lang="en-US" sz="24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বা</a:t>
                </a:r>
                <a:r>
                  <a:rPr lang="en-US" sz="24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𝑥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=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NikoshBAN" panose="02000000000000000000" pitchFamily="2" charset="0"/>
                          </a:rPr>
                          <m:t>26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NikoshBAN" panose="02000000000000000000" pitchFamily="2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NikoshBAN" panose="02000000000000000000" pitchFamily="2" charset="0"/>
                              </a:rPr>
                              <m:t>3</m:t>
                            </m:r>
                          </m:e>
                        </m:rad>
                      </m:den>
                    </m:f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 </m:t>
                    </m:r>
                  </m:oMath>
                </a14:m>
                <a:endParaRPr lang="en-US" sz="24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NikoshBAN" panose="02000000000000000000" pitchFamily="2" charset="0"/>
                        </a:rPr>
                        <m:t>∴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NikoshBAN" panose="02000000000000000000" pitchFamily="2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NikoshBAN" panose="02000000000000000000" pitchFamily="2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NikoshBAN" panose="02000000000000000000" pitchFamily="2" charset="0"/>
                        </a:rPr>
                        <m:t>15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NikoshBAN" panose="02000000000000000000" pitchFamily="2" charset="0"/>
                        </a:rPr>
                        <m:t>.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NikoshBAN" panose="02000000000000000000" pitchFamily="2" charset="0"/>
                        </a:rPr>
                        <m:t>011</m:t>
                      </m:r>
                    </m:oMath>
                  </m:oMathPara>
                </a14:m>
                <a:endParaRPr lang="en-US" sz="24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 xmlns="">
          <p:sp>
            <p:nvSpPr>
              <p:cNvPr id="3" name="Rectangle 2">
                <a:extLst>
                  <a:ext uri="{FF2B5EF4-FFF2-40B4-BE49-F238E27FC236}">
                    <a16:creationId xmlns:a14="http://schemas.microsoft.com/office/drawing/2010/main" xmlns="" xmlns:a16="http://schemas.microsoft.com/office/drawing/2014/main" id="{5113EF97-0089-4AD1-A294-B6357E542D4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8382" y="2433145"/>
                <a:ext cx="6096000" cy="2986972"/>
              </a:xfrm>
              <a:prstGeom prst="rect">
                <a:avLst/>
              </a:prstGeom>
              <a:blipFill>
                <a:blip r:embed="rId9"/>
                <a:stretch>
                  <a:fillRect l="-159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3910856C-A2BC-445F-9EA2-E9257E6C9F04}"/>
                  </a:ext>
                </a:extLst>
              </p:cNvPr>
              <p:cNvSpPr/>
              <p:nvPr/>
            </p:nvSpPr>
            <p:spPr>
              <a:xfrm>
                <a:off x="427762" y="5678698"/>
                <a:ext cx="5506636" cy="584775"/>
              </a:xfrm>
              <a:prstGeom prst="rect">
                <a:avLst/>
              </a:prstGeom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32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∴ </m:t>
                    </m:r>
                  </m:oMath>
                </a14:m>
                <a:r>
                  <a:rPr lang="en-US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টাওয়ারের </a:t>
                </a:r>
                <a:r>
                  <a:rPr lang="en-US" sz="32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উচ্চতা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15</m:t>
                    </m:r>
                    <m:r>
                      <a:rPr lang="en-US" sz="32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.</m:t>
                    </m:r>
                    <m:r>
                      <a:rPr lang="en-US" sz="32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01</m:t>
                    </m:r>
                  </m:oMath>
                </a14:m>
                <a:r>
                  <a:rPr lang="en-US" sz="32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মিটার</a:t>
                </a:r>
                <a:r>
                  <a:rPr lang="en-US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(</a:t>
                </a:r>
                <a:r>
                  <a:rPr lang="en-US" sz="32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প্রায়</a:t>
                </a:r>
                <a:r>
                  <a:rPr lang="en-US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)</a:t>
                </a:r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4="http://schemas.microsoft.com/office/drawing/2010/main" xmlns="" xmlns:a16="http://schemas.microsoft.com/office/drawing/2014/main" id="{3910856C-A2BC-445F-9EA2-E9257E6C9F0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7762" y="5678698"/>
                <a:ext cx="5506636" cy="584775"/>
              </a:xfrm>
              <a:prstGeom prst="rect">
                <a:avLst/>
              </a:prstGeom>
              <a:blipFill>
                <a:blip r:embed="rId10"/>
                <a:stretch>
                  <a:fillRect t="-12500" r="-1770" b="-343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811478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  <p:bldP spid="9" grpId="0" animBg="1"/>
      <p:bldP spid="10" grpId="0" animBg="1"/>
      <p:bldP spid="11" grpId="0" animBg="1"/>
      <p:bldP spid="5" grpId="0" animBg="1"/>
      <p:bldP spid="13" grpId="0" animBg="1"/>
      <p:bldP spid="8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E3D5466-556D-4CB7-A582-68230E7A0126}"/>
              </a:ext>
            </a:extLst>
          </p:cNvPr>
          <p:cNvSpPr txBox="1"/>
          <p:nvPr/>
        </p:nvSpPr>
        <p:spPr>
          <a:xfrm>
            <a:off x="265948" y="584146"/>
            <a:ext cx="2433709" cy="646331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as-IN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স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ম</a:t>
            </a:r>
            <a:r>
              <a:rPr lang="as-IN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স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as-IN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য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া- </a:t>
            </a:r>
            <a:r>
              <a:rPr lang="as-IN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54060D5-C494-4B2D-A90A-2F0144EED39C}"/>
              </a:ext>
            </a:extLst>
          </p:cNvPr>
          <p:cNvSpPr/>
          <p:nvPr/>
        </p:nvSpPr>
        <p:spPr>
          <a:xfrm>
            <a:off x="3094892" y="2883877"/>
            <a:ext cx="1223890" cy="3657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C77365B-097C-4002-A354-9A89B84E31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7119" y="639214"/>
            <a:ext cx="5544457" cy="3675826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4225F616-8392-44ED-B6A2-42C8E2A41EE2}"/>
                  </a:ext>
                </a:extLst>
              </p:cNvPr>
              <p:cNvSpPr txBox="1"/>
              <p:nvPr/>
            </p:nvSpPr>
            <p:spPr>
              <a:xfrm>
                <a:off x="936171" y="5163613"/>
                <a:ext cx="10319658" cy="1384995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en-US" sz="2800" b="1" dirty="0">
                    <a:solidFill>
                      <a:srgbClr val="7030A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একটিগাছঝড়েএমনভাবেভেঙেগেলযে, </a:t>
                </a:r>
                <a:r>
                  <a:rPr lang="en-US" sz="2800" b="1" dirty="0" err="1">
                    <a:solidFill>
                      <a:srgbClr val="7030A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তারভাঙাঅংশদন্ডায়মানঅংশেরসাথে</a:t>
                </a:r>
                <a14:m>
                  <m:oMath xmlns:m="http://schemas.openxmlformats.org/officeDocument/2006/math">
                    <m:r>
                      <a:rPr lang="en-US" sz="2800" b="1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𝟑𝟎</m:t>
                    </m:r>
                    <m:r>
                      <a:rPr lang="en-US" sz="2800" b="1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°</m:t>
                    </m:r>
                  </m:oMath>
                </a14:m>
                <a:r>
                  <a:rPr lang="en-US" sz="2800" b="1" dirty="0" err="1">
                    <a:solidFill>
                      <a:srgbClr val="7030A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কোণউৎপন্নকরেখুঁটিরগোড়াথেকে</a:t>
                </a:r>
                <a14:m>
                  <m:oMath xmlns:m="http://schemas.openxmlformats.org/officeDocument/2006/math">
                    <m:r>
                      <a:rPr lang="en-US" sz="2800" b="1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𝟏𝟎</m:t>
                    </m:r>
                    <m:r>
                      <a:rPr lang="en-US" sz="2800" b="1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 ‍</m:t>
                    </m:r>
                    <m:r>
                      <a:rPr lang="en-US" sz="2800" b="1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মিটার</m:t>
                    </m:r>
                    <m:r>
                      <a:rPr lang="en-US" sz="2800" b="1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 </m:t>
                    </m:r>
                    <m:r>
                      <a:rPr lang="en-US" sz="2800" b="1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দূরে</m:t>
                    </m:r>
                  </m:oMath>
                </a14:m>
                <a:r>
                  <a:rPr lang="en-US" sz="2800" b="1" dirty="0" err="1">
                    <a:solidFill>
                      <a:srgbClr val="7030A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মাটিস্পর্শকরে</a:t>
                </a:r>
                <a:r>
                  <a:rPr lang="en-US" sz="2800" b="1" dirty="0">
                    <a:solidFill>
                      <a:srgbClr val="7030A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। </a:t>
                </a:r>
                <a:r>
                  <a:rPr lang="en-US" sz="2800" b="1" dirty="0" err="1">
                    <a:solidFill>
                      <a:srgbClr val="7030A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গাছটিকতউচ্চতায়ভাঙে</a:t>
                </a:r>
                <a:r>
                  <a:rPr lang="en-US" sz="2800" b="1" dirty="0">
                    <a:solidFill>
                      <a:srgbClr val="7030A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? </a:t>
                </a:r>
                <a:r>
                  <a:rPr lang="en-US" sz="2800" b="1" dirty="0" err="1">
                    <a:solidFill>
                      <a:srgbClr val="7030A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ভাঙাঅংশেরদৈর্ঘ্যকত</a:t>
                </a:r>
                <a:r>
                  <a:rPr lang="en-US" sz="2800" b="1" dirty="0">
                    <a:solidFill>
                      <a:srgbClr val="7030A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?</a:t>
                </a:r>
              </a:p>
            </p:txBody>
          </p:sp>
        </mc:Choice>
        <mc:Fallback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4225F616-8392-44ED-B6A2-42C8E2A41EE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6171" y="5163613"/>
                <a:ext cx="10319658" cy="138499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052648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4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954060D5-C494-4B2D-A90A-2F0144EED39C}"/>
              </a:ext>
            </a:extLst>
          </p:cNvPr>
          <p:cNvSpPr/>
          <p:nvPr/>
        </p:nvSpPr>
        <p:spPr>
          <a:xfrm>
            <a:off x="3094892" y="2883877"/>
            <a:ext cx="1223890" cy="3657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C77365B-097C-4002-A354-9A89B84E317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252"/>
          <a:stretch/>
        </p:blipFill>
        <p:spPr>
          <a:xfrm>
            <a:off x="2699657" y="2872740"/>
            <a:ext cx="4310742" cy="3058160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076263F0-D2C6-452E-80AA-070C1AAFE3CA}"/>
              </a:ext>
            </a:extLst>
          </p:cNvPr>
          <p:cNvGrpSpPr/>
          <p:nvPr/>
        </p:nvGrpSpPr>
        <p:grpSpPr>
          <a:xfrm>
            <a:off x="2959099" y="397354"/>
            <a:ext cx="4051300" cy="5506650"/>
            <a:chOff x="3302000" y="629474"/>
            <a:chExt cx="4942114" cy="5707826"/>
          </a:xfrm>
        </p:grpSpPr>
        <p:sp>
          <p:nvSpPr>
            <p:cNvPr id="2" name="Right Triangle 1">
              <a:extLst>
                <a:ext uri="{FF2B5EF4-FFF2-40B4-BE49-F238E27FC236}">
                  <a16:creationId xmlns:a16="http://schemas.microsoft.com/office/drawing/2014/main" id="{2A638117-C67A-4984-819B-4F8A6D6A1116}"/>
                </a:ext>
              </a:extLst>
            </p:cNvPr>
            <p:cNvSpPr/>
            <p:nvPr/>
          </p:nvSpPr>
          <p:spPr>
            <a:xfrm flipH="1">
              <a:off x="3302000" y="3429000"/>
              <a:ext cx="4942114" cy="2908300"/>
            </a:xfrm>
            <a:prstGeom prst="rtTriangl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E19C0718-52BA-492B-A096-4A0D39C4A33C}"/>
                </a:ext>
              </a:extLst>
            </p:cNvPr>
            <p:cNvCxnSpPr>
              <a:cxnSpLocks/>
              <a:stCxn id="2" idx="0"/>
            </p:cNvCxnSpPr>
            <p:nvPr/>
          </p:nvCxnSpPr>
          <p:spPr>
            <a:xfrm flipV="1">
              <a:off x="8244114" y="629474"/>
              <a:ext cx="0" cy="2799526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2A02DFE6-B9F4-4EA0-AC86-730BCE9D4C89}"/>
              </a:ext>
            </a:extLst>
          </p:cNvPr>
          <p:cNvSpPr/>
          <p:nvPr/>
        </p:nvSpPr>
        <p:spPr>
          <a:xfrm>
            <a:off x="4077252" y="5904004"/>
            <a:ext cx="155555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10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AB311E3-AB96-4321-B182-BD09D37D8A9A}"/>
              </a:ext>
            </a:extLst>
          </p:cNvPr>
          <p:cNvSpPr/>
          <p:nvPr/>
        </p:nvSpPr>
        <p:spPr>
          <a:xfrm>
            <a:off x="5898716" y="3429000"/>
            <a:ext cx="155555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Symbol" panose="05050102010706020507" pitchFamily="18" charset="2"/>
              </a:rPr>
              <a:t>30</a:t>
            </a:r>
            <a:endParaRPr lang="en-US" sz="28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553682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954060D5-C494-4B2D-A90A-2F0144EED39C}"/>
              </a:ext>
            </a:extLst>
          </p:cNvPr>
          <p:cNvSpPr/>
          <p:nvPr/>
        </p:nvSpPr>
        <p:spPr>
          <a:xfrm>
            <a:off x="3094892" y="2883877"/>
            <a:ext cx="1223890" cy="3657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076263F0-D2C6-452E-80AA-070C1AAFE3CA}"/>
              </a:ext>
            </a:extLst>
          </p:cNvPr>
          <p:cNvGrpSpPr/>
          <p:nvPr/>
        </p:nvGrpSpPr>
        <p:grpSpPr>
          <a:xfrm>
            <a:off x="7605485" y="221099"/>
            <a:ext cx="3295245" cy="5598983"/>
            <a:chOff x="3302000" y="629474"/>
            <a:chExt cx="4942114" cy="5707826"/>
          </a:xfrm>
        </p:grpSpPr>
        <p:sp>
          <p:nvSpPr>
            <p:cNvPr id="2" name="Right Triangle 1">
              <a:extLst>
                <a:ext uri="{FF2B5EF4-FFF2-40B4-BE49-F238E27FC236}">
                  <a16:creationId xmlns:a16="http://schemas.microsoft.com/office/drawing/2014/main" id="{2A638117-C67A-4984-819B-4F8A6D6A1116}"/>
                </a:ext>
              </a:extLst>
            </p:cNvPr>
            <p:cNvSpPr/>
            <p:nvPr/>
          </p:nvSpPr>
          <p:spPr>
            <a:xfrm flipH="1">
              <a:off x="3302000" y="3429000"/>
              <a:ext cx="4942114" cy="2908300"/>
            </a:xfrm>
            <a:prstGeom prst="rtTriangl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E19C0718-52BA-492B-A096-4A0D39C4A33C}"/>
                </a:ext>
              </a:extLst>
            </p:cNvPr>
            <p:cNvCxnSpPr>
              <a:cxnSpLocks/>
              <a:stCxn id="2" idx="0"/>
            </p:cNvCxnSpPr>
            <p:nvPr/>
          </p:nvCxnSpPr>
          <p:spPr>
            <a:xfrm flipV="1">
              <a:off x="8244114" y="629474"/>
              <a:ext cx="0" cy="2799526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2A02DFE6-B9F4-4EA0-AC86-730BCE9D4C89}"/>
              </a:ext>
            </a:extLst>
          </p:cNvPr>
          <p:cNvSpPr/>
          <p:nvPr/>
        </p:nvSpPr>
        <p:spPr>
          <a:xfrm>
            <a:off x="8039248" y="5820082"/>
            <a:ext cx="155555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10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AB311E3-AB96-4321-B182-BD09D37D8A9A}"/>
              </a:ext>
            </a:extLst>
          </p:cNvPr>
          <p:cNvSpPr/>
          <p:nvPr/>
        </p:nvSpPr>
        <p:spPr>
          <a:xfrm>
            <a:off x="9810115" y="3429000"/>
            <a:ext cx="155555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Symbol" panose="05050102010706020507" pitchFamily="18" charset="2"/>
              </a:rPr>
              <a:t>30</a:t>
            </a:r>
            <a:endParaRPr lang="en-US" sz="28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3D52387D-3BBC-43A7-8E43-3C9750FA2F0F}"/>
                  </a:ext>
                </a:extLst>
              </p:cNvPr>
              <p:cNvSpPr txBox="1"/>
              <p:nvPr/>
            </p:nvSpPr>
            <p:spPr>
              <a:xfrm>
                <a:off x="417063" y="1990957"/>
                <a:ext cx="6890587" cy="3921458"/>
              </a:xfrm>
              <a:prstGeom prst="rect">
                <a:avLst/>
              </a:prstGeom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en-US" sz="28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এখানে</a:t>
                </a:r>
                <a:r>
                  <a:rPr lang="en-US" sz="28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𝐶𝐷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=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𝐴𝐶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=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𝐴𝐵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−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𝐵𝐶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=</m:t>
                    </m:r>
                    <m:d>
                      <m:dPr>
                        <m:ctrlP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NikoshBAN" panose="02000000000000000000" pitchFamily="2" charset="0"/>
                          </a:rPr>
                          <m:t>h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NikoshBAN" panose="02000000000000000000" pitchFamily="2" charset="0"/>
                          </a:rPr>
                          <m:t>−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NikoshBAN" panose="02000000000000000000" pitchFamily="2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en-US" sz="28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মিটার</a:t>
                </a:r>
              </a:p>
              <a:p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∆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𝐵𝐶𝐷</m:t>
                    </m:r>
                  </m:oMath>
                </a14:m>
                <a:r>
                  <a:rPr lang="en-US" sz="28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থেকেপাই</a:t>
                </a:r>
                <a:r>
                  <a:rPr lang="en-US" sz="28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,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NikoshBAN" panose="02000000000000000000" pitchFamily="2" charset="0"/>
                        </a:rPr>
                        <m:t>𝑡𝑎𝑛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NikoshBAN" panose="02000000000000000000" pitchFamily="2" charset="0"/>
                        </a:rPr>
                        <m:t>∠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NikoshBAN" panose="02000000000000000000" pitchFamily="2" charset="0"/>
                        </a:rPr>
                        <m:t>𝐵𝐶𝐷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NikoshBAN" panose="02000000000000000000" pitchFamily="2" charset="0"/>
                        </a:rPr>
                        <m:t>=</m:t>
                      </m:r>
                      <m:f>
                        <m:fPr>
                          <m:ctrlP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NikoshBAN" panose="02000000000000000000" pitchFamily="2" charset="0"/>
                            </a:rPr>
                          </m:ctrlPr>
                        </m:fPr>
                        <m:num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NikoshBAN" panose="02000000000000000000" pitchFamily="2" charset="0"/>
                            </a:rPr>
                            <m:t>𝐵𝐷</m:t>
                          </m:r>
                        </m:num>
                        <m:den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NikoshBAN" panose="02000000000000000000" pitchFamily="2" charset="0"/>
                            </a:rPr>
                            <m:t>𝐵𝐶</m:t>
                          </m:r>
                        </m:den>
                      </m:f>
                    </m:oMath>
                  </m:oMathPara>
                </a14:m>
                <a:endParaRPr lang="en-US" sz="28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r>
                  <a:rPr lang="en-US" sz="28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বা</a:t>
                </a:r>
                <a:r>
                  <a:rPr lang="en-US" sz="28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𝑡𝑎𝑛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30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°=</m:t>
                    </m:r>
                    <m:f>
                      <m:fPr>
                        <m:ctrlP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fPr>
                      <m:num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NikoshBAN" panose="02000000000000000000" pitchFamily="2" charset="0"/>
                          </a:rPr>
                          <m:t>10</m:t>
                        </m:r>
                      </m:num>
                      <m:den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NikoshBAN" panose="02000000000000000000" pitchFamily="2" charset="0"/>
                          </a:rPr>
                          <m:t>𝑥</m:t>
                        </m:r>
                      </m:den>
                    </m:f>
                  </m:oMath>
                </a14:m>
                <a:endParaRPr lang="en-US" sz="28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r>
                  <a:rPr lang="en-US" sz="28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বা</a:t>
                </a:r>
                <a:r>
                  <a:rPr lang="en-US" sz="28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,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fPr>
                      <m:num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NikoshBAN" panose="02000000000000000000" pitchFamily="2" charset="0"/>
                          </a:rPr>
                          <m:t>1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NikoshBAN" panose="02000000000000000000" pitchFamily="2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NikoshBAN" panose="02000000000000000000" pitchFamily="2" charset="0"/>
                              </a:rPr>
                              <m:t>3</m:t>
                            </m:r>
                          </m:e>
                        </m:rad>
                      </m:den>
                    </m:f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=</m:t>
                    </m:r>
                    <m:f>
                      <m:fPr>
                        <m:ctrlP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fPr>
                      <m:num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NikoshBAN" panose="02000000000000000000" pitchFamily="2" charset="0"/>
                          </a:rPr>
                          <m:t>10</m:t>
                        </m:r>
                      </m:num>
                      <m:den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NikoshBAN" panose="02000000000000000000" pitchFamily="2" charset="0"/>
                          </a:rPr>
                          <m:t>𝑥</m:t>
                        </m:r>
                      </m:den>
                    </m:f>
                  </m:oMath>
                </a14:m>
                <a:endParaRPr lang="en-US" sz="28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NikoshBAN" panose="02000000000000000000" pitchFamily="2" charset="0"/>
                        </a:rPr>
                        <m:t>∴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NikoshBAN" panose="02000000000000000000" pitchFamily="2" charset="0"/>
                        </a:rPr>
                        <m:t>𝑥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NikoshBAN" panose="02000000000000000000" pitchFamily="2" charset="0"/>
                        </a:rPr>
                        <m:t>=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NikoshBAN" panose="02000000000000000000" pitchFamily="2" charset="0"/>
                        </a:rPr>
                        <m:t>10</m:t>
                      </m:r>
                      <m:rad>
                        <m:radPr>
                          <m:degHide m:val="on"/>
                          <m:ctrlP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NikoshBAN" panose="02000000000000000000" pitchFamily="2" charset="0"/>
                            </a:rPr>
                          </m:ctrlPr>
                        </m:radPr>
                        <m:deg/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NikoshBAN" panose="02000000000000000000" pitchFamily="2" charset="0"/>
                            </a:rPr>
                            <m:t>3</m:t>
                          </m:r>
                        </m:e>
                      </m:rad>
                    </m:oMath>
                  </m:oMathPara>
                </a14:m>
                <a:endParaRPr lang="en-US" sz="28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NikoshBAN" panose="02000000000000000000" pitchFamily="2" charset="0"/>
                        </a:rPr>
                        <m:t>=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NikoshBAN" panose="02000000000000000000" pitchFamily="2" charset="0"/>
                        </a:rPr>
                        <m:t>17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NikoshBAN" panose="02000000000000000000" pitchFamily="2" charset="0"/>
                        </a:rPr>
                        <m:t>.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NikoshBAN" panose="02000000000000000000" pitchFamily="2" charset="0"/>
                        </a:rPr>
                        <m:t>32</m:t>
                      </m:r>
                    </m:oMath>
                  </m:oMathPara>
                </a14:m>
                <a:endParaRPr lang="en-US" sz="28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4="http://schemas.microsoft.com/office/drawing/2010/main" xmlns="" xmlns:a16="http://schemas.microsoft.com/office/drawing/2014/main" id="{3D52387D-3BBC-43A7-8E43-3C9750FA2F0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7063" y="1990957"/>
                <a:ext cx="6890587" cy="3921458"/>
              </a:xfrm>
              <a:prstGeom prst="rect">
                <a:avLst/>
              </a:prstGeom>
              <a:blipFill>
                <a:blip r:embed="rId2"/>
                <a:stretch>
                  <a:fillRect l="-1767" t="-139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Rectangle 10">
            <a:extLst>
              <a:ext uri="{FF2B5EF4-FFF2-40B4-BE49-F238E27FC236}">
                <a16:creationId xmlns:a16="http://schemas.microsoft.com/office/drawing/2014/main" id="{8D217377-D777-4619-8044-57B6BECCEB77}"/>
              </a:ext>
            </a:extLst>
          </p:cNvPr>
          <p:cNvSpPr/>
          <p:nvPr/>
        </p:nvSpPr>
        <p:spPr>
          <a:xfrm>
            <a:off x="9709100" y="313432"/>
            <a:ext cx="155555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E46205F-2C53-4DA7-8EC7-007DC67601F2}"/>
              </a:ext>
            </a:extLst>
          </p:cNvPr>
          <p:cNvSpPr/>
          <p:nvPr/>
        </p:nvSpPr>
        <p:spPr>
          <a:xfrm>
            <a:off x="10326395" y="2726417"/>
            <a:ext cx="155555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6510BDF-F103-4BB8-A8A0-4C670DF706B5}"/>
              </a:ext>
            </a:extLst>
          </p:cNvPr>
          <p:cNvSpPr/>
          <p:nvPr/>
        </p:nvSpPr>
        <p:spPr>
          <a:xfrm>
            <a:off x="10326395" y="5476225"/>
            <a:ext cx="155555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F3AC98A-3F5C-467A-A77F-F64F265AE0B5}"/>
              </a:ext>
            </a:extLst>
          </p:cNvPr>
          <p:cNvSpPr/>
          <p:nvPr/>
        </p:nvSpPr>
        <p:spPr>
          <a:xfrm>
            <a:off x="6701939" y="5796098"/>
            <a:ext cx="155555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82CC4A32-13F4-4244-8F9C-5FADEF7344C0}"/>
                  </a:ext>
                </a:extLst>
              </p:cNvPr>
              <p:cNvSpPr/>
              <p:nvPr/>
            </p:nvSpPr>
            <p:spPr>
              <a:xfrm>
                <a:off x="622299" y="313432"/>
                <a:ext cx="9465123" cy="1384995"/>
              </a:xfrm>
              <a:prstGeom prst="rect">
                <a:avLst/>
              </a:prstGeom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wrap="square">
                <a:spAutoFit/>
              </a:bodyPr>
              <a:lstStyle/>
              <a:p>
                <a:r>
                  <a:rPr lang="en-US" sz="28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মনেকরি, </a:t>
                </a:r>
                <a:r>
                  <a:rPr lang="en-US" sz="28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গাছের</a:t>
                </a:r>
                <a:r>
                  <a:rPr lang="as-IN" sz="28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রস</a:t>
                </a:r>
                <a:r>
                  <a:rPr lang="en-US" sz="28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ম</a:t>
                </a:r>
                <a:r>
                  <a:rPr lang="as-IN" sz="28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্</a:t>
                </a:r>
                <a:r>
                  <a:rPr lang="en-US" sz="28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প</a:t>
                </a:r>
                <a:r>
                  <a:rPr lang="as-IN" sz="28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ূ</a:t>
                </a:r>
                <a:r>
                  <a:rPr lang="en-US" sz="28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র</a:t>
                </a:r>
                <a:r>
                  <a:rPr lang="as-IN" sz="28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্</a:t>
                </a:r>
                <a:r>
                  <a:rPr lang="en-US" sz="28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ণ </a:t>
                </a:r>
                <a:r>
                  <a:rPr lang="as-IN" sz="28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দ</a:t>
                </a:r>
                <a:r>
                  <a:rPr lang="en-US" sz="28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ৈ</a:t>
                </a:r>
                <a:r>
                  <a:rPr lang="as-IN" sz="28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র</a:t>
                </a:r>
                <a:r>
                  <a:rPr lang="en-US" sz="28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্</a:t>
                </a:r>
                <a:r>
                  <a:rPr lang="as-IN" sz="28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ঘ</a:t>
                </a:r>
                <a:r>
                  <a:rPr lang="en-US" sz="28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্</a:t>
                </a:r>
                <a:r>
                  <a:rPr lang="as-IN" sz="28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য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𝐴𝐵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=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h</m:t>
                    </m:r>
                  </m:oMath>
                </a14:m>
                <a:r>
                  <a:rPr lang="en-US" sz="28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মিটার</a:t>
                </a:r>
                <a:r>
                  <a:rPr lang="en-US" sz="28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, </a:t>
                </a:r>
                <a:r>
                  <a:rPr lang="en-US" sz="28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গাছটি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𝐵𝐶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=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𝑥</m:t>
                    </m:r>
                  </m:oMath>
                </a14:m>
                <a:r>
                  <a:rPr lang="en-US" sz="28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মিটারউচ্চতায়ভেঙেগিয়েবিচ্ছিন্ননাহয়েভাঙাঅংশদণ্ডায়মানঅংশেরসাথে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∠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𝐵𝐶𝐷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=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30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°</m:t>
                    </m:r>
                  </m:oMath>
                </a14:m>
                <a:r>
                  <a:rPr lang="en-US" sz="28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উৎপন্নকরেগাছেরগোড়াথেকে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𝐵𝐷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=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10</m:t>
                    </m:r>
                  </m:oMath>
                </a14:m>
                <a:r>
                  <a:rPr lang="en-US" sz="28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মিটারদূরেমাটিস্পর্শকরে</a:t>
                </a:r>
                <a:r>
                  <a:rPr lang="en-US" sz="28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। </a:t>
                </a:r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4="http://schemas.microsoft.com/office/drawing/2010/main" xmlns="" xmlns:a16="http://schemas.microsoft.com/office/drawing/2014/main" id="{82CC4A32-13F4-4244-8F9C-5FADEF7344C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2299" y="313432"/>
                <a:ext cx="9465123" cy="1384995"/>
              </a:xfrm>
              <a:prstGeom prst="rect">
                <a:avLst/>
              </a:prstGeom>
              <a:blipFill>
                <a:blip r:embed="rId3"/>
                <a:stretch>
                  <a:fillRect l="-1287" t="-3493" b="-113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75342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954060D5-C494-4B2D-A90A-2F0144EED39C}"/>
              </a:ext>
            </a:extLst>
          </p:cNvPr>
          <p:cNvSpPr/>
          <p:nvPr/>
        </p:nvSpPr>
        <p:spPr>
          <a:xfrm>
            <a:off x="3094892" y="2883877"/>
            <a:ext cx="1223890" cy="3657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076263F0-D2C6-452E-80AA-070C1AAFE3CA}"/>
              </a:ext>
            </a:extLst>
          </p:cNvPr>
          <p:cNvGrpSpPr/>
          <p:nvPr/>
        </p:nvGrpSpPr>
        <p:grpSpPr>
          <a:xfrm>
            <a:off x="7547428" y="313431"/>
            <a:ext cx="3295245" cy="5598983"/>
            <a:chOff x="3302000" y="629474"/>
            <a:chExt cx="4942114" cy="5707826"/>
          </a:xfrm>
        </p:grpSpPr>
        <p:sp>
          <p:nvSpPr>
            <p:cNvPr id="2" name="Right Triangle 1">
              <a:extLst>
                <a:ext uri="{FF2B5EF4-FFF2-40B4-BE49-F238E27FC236}">
                  <a16:creationId xmlns:a16="http://schemas.microsoft.com/office/drawing/2014/main" id="{2A638117-C67A-4984-819B-4F8A6D6A1116}"/>
                </a:ext>
              </a:extLst>
            </p:cNvPr>
            <p:cNvSpPr/>
            <p:nvPr/>
          </p:nvSpPr>
          <p:spPr>
            <a:xfrm flipH="1">
              <a:off x="3302000" y="3429000"/>
              <a:ext cx="4942114" cy="2908300"/>
            </a:xfrm>
            <a:prstGeom prst="rtTriangl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E19C0718-52BA-492B-A096-4A0D39C4A33C}"/>
                </a:ext>
              </a:extLst>
            </p:cNvPr>
            <p:cNvCxnSpPr>
              <a:cxnSpLocks/>
              <a:stCxn id="2" idx="0"/>
            </p:cNvCxnSpPr>
            <p:nvPr/>
          </p:nvCxnSpPr>
          <p:spPr>
            <a:xfrm flipV="1">
              <a:off x="8244114" y="629474"/>
              <a:ext cx="0" cy="2799526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2A02DFE6-B9F4-4EA0-AC86-730BCE9D4C89}"/>
              </a:ext>
            </a:extLst>
          </p:cNvPr>
          <p:cNvSpPr/>
          <p:nvPr/>
        </p:nvSpPr>
        <p:spPr>
          <a:xfrm>
            <a:off x="8039248" y="5820082"/>
            <a:ext cx="155555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10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AB311E3-AB96-4321-B182-BD09D37D8A9A}"/>
              </a:ext>
            </a:extLst>
          </p:cNvPr>
          <p:cNvSpPr/>
          <p:nvPr/>
        </p:nvSpPr>
        <p:spPr>
          <a:xfrm>
            <a:off x="9810115" y="3429000"/>
            <a:ext cx="155555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Symbol" panose="05050102010706020507" pitchFamily="18" charset="2"/>
              </a:rPr>
              <a:t>30</a:t>
            </a:r>
            <a:endParaRPr lang="en-US" sz="28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3D52387D-3BBC-43A7-8E43-3C9750FA2F0F}"/>
                  </a:ext>
                </a:extLst>
              </p:cNvPr>
              <p:cNvSpPr txBox="1"/>
              <p:nvPr/>
            </p:nvSpPr>
            <p:spPr>
              <a:xfrm>
                <a:off x="432001" y="1016122"/>
                <a:ext cx="6890587" cy="2442848"/>
              </a:xfrm>
              <a:prstGeom prst="rect">
                <a:avLst/>
              </a:prstGeom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en-US" sz="28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আবার,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∆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𝐵𝐶𝐷</m:t>
                    </m:r>
                  </m:oMath>
                </a14:m>
                <a:r>
                  <a:rPr lang="en-US" sz="28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হতে</a:t>
                </a:r>
                <a:r>
                  <a:rPr lang="en-US" sz="28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, 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NikoshBAN" panose="02000000000000000000" pitchFamily="2" charset="0"/>
                        </a:rPr>
                        <m:t>𝐶𝐷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NikoshBAN" panose="02000000000000000000" pitchFamily="2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NikoshBAN" panose="02000000000000000000" pitchFamily="2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NikoshBAN" panose="02000000000000000000" pitchFamily="2" charset="0"/>
                                </a:rPr>
                              </m:ctrlPr>
                            </m:sSup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NikoshBAN" panose="02000000000000000000" pitchFamily="2" charset="0"/>
                                </a:rPr>
                                <m:t>𝐵𝐶</m:t>
                              </m:r>
                            </m:e>
                            <m:sup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NikoshBAN" panose="02000000000000000000" pitchFamily="2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NikoshBAN" panose="02000000000000000000" pitchFamily="2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NikoshBAN" panose="02000000000000000000" pitchFamily="2" charset="0"/>
                                </a:rPr>
                              </m:ctrlPr>
                            </m:sSup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NikoshBAN" panose="02000000000000000000" pitchFamily="2" charset="0"/>
                                </a:rPr>
                                <m:t>𝐵𝐷</m:t>
                              </m:r>
                            </m:e>
                            <m:sup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NikoshBAN" panose="02000000000000000000" pitchFamily="2" charset="0"/>
                                </a:rPr>
                                <m:t>2</m:t>
                              </m:r>
                            </m:sup>
                          </m:sSup>
                        </m:e>
                      </m:rad>
                    </m:oMath>
                  </m:oMathPara>
                </a14:m>
                <a:endParaRPr lang="en-US" sz="28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NikoshBAN" panose="02000000000000000000" pitchFamily="2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NikoshBAN" panose="02000000000000000000" pitchFamily="2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NikoshBAN" panose="02000000000000000000" pitchFamily="2" charset="0"/>
                                </a:rPr>
                              </m:ctrlPr>
                            </m:sSup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NikoshBAN" panose="02000000000000000000" pitchFamily="2" charset="0"/>
                                </a:rPr>
                                <m:t>17</m:t>
                              </m:r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NikoshBAN" panose="02000000000000000000" pitchFamily="2" charset="0"/>
                                </a:rPr>
                                <m:t>.</m:t>
                              </m:r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NikoshBAN" panose="02000000000000000000" pitchFamily="2" charset="0"/>
                                </a:rPr>
                                <m:t>32</m:t>
                              </m:r>
                            </m:e>
                            <m:sup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NikoshBAN" panose="02000000000000000000" pitchFamily="2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NikoshBAN" panose="02000000000000000000" pitchFamily="2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NikoshBAN" panose="02000000000000000000" pitchFamily="2" charset="0"/>
                                </a:rPr>
                              </m:ctrlPr>
                            </m:sSup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NikoshBAN" panose="02000000000000000000" pitchFamily="2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NikoshBAN" panose="02000000000000000000" pitchFamily="2" charset="0"/>
                                </a:rPr>
                                <m:t>2</m:t>
                              </m:r>
                            </m:sup>
                          </m:sSup>
                        </m:e>
                      </m:rad>
                    </m:oMath>
                  </m:oMathPara>
                </a14:m>
                <a:endParaRPr lang="en-US" sz="28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NikoshBAN" panose="02000000000000000000" pitchFamily="2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NikoshBAN" panose="02000000000000000000" pitchFamily="2" charset="0"/>
                            </a:rPr>
                          </m:ctrlPr>
                        </m:radPr>
                        <m:deg/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NikoshBAN" panose="02000000000000000000" pitchFamily="2" charset="0"/>
                            </a:rPr>
                            <m:t>400</m:t>
                          </m:r>
                        </m:e>
                      </m:rad>
                    </m:oMath>
                  </m:oMathPara>
                </a14:m>
                <a:endParaRPr lang="en-US" sz="28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NikoshBAN" panose="02000000000000000000" pitchFamily="2" charset="0"/>
                        </a:rPr>
                        <m:t>=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NikoshBAN" panose="02000000000000000000" pitchFamily="2" charset="0"/>
                        </a:rPr>
                        <m:t>20</m:t>
                      </m:r>
                    </m:oMath>
                  </m:oMathPara>
                </a14:m>
                <a:endParaRPr lang="en-US" sz="28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4="http://schemas.microsoft.com/office/drawing/2010/main" xmlns="" xmlns:a16="http://schemas.microsoft.com/office/drawing/2014/main" id="{3D52387D-3BBC-43A7-8E43-3C9750FA2F0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2001" y="1016122"/>
                <a:ext cx="6890587" cy="2442848"/>
              </a:xfrm>
              <a:prstGeom prst="rect">
                <a:avLst/>
              </a:prstGeom>
              <a:blipFill>
                <a:blip r:embed="rId2"/>
                <a:stretch>
                  <a:fillRect l="-1857" t="-22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Rectangle 10">
            <a:extLst>
              <a:ext uri="{FF2B5EF4-FFF2-40B4-BE49-F238E27FC236}">
                <a16:creationId xmlns:a16="http://schemas.microsoft.com/office/drawing/2014/main" id="{8D217377-D777-4619-8044-57B6BECCEB77}"/>
              </a:ext>
            </a:extLst>
          </p:cNvPr>
          <p:cNvSpPr/>
          <p:nvPr/>
        </p:nvSpPr>
        <p:spPr>
          <a:xfrm>
            <a:off x="9709100" y="313432"/>
            <a:ext cx="155555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E46205F-2C53-4DA7-8EC7-007DC67601F2}"/>
              </a:ext>
            </a:extLst>
          </p:cNvPr>
          <p:cNvSpPr/>
          <p:nvPr/>
        </p:nvSpPr>
        <p:spPr>
          <a:xfrm>
            <a:off x="10326395" y="2726417"/>
            <a:ext cx="155555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6510BDF-F103-4BB8-A8A0-4C670DF706B5}"/>
              </a:ext>
            </a:extLst>
          </p:cNvPr>
          <p:cNvSpPr/>
          <p:nvPr/>
        </p:nvSpPr>
        <p:spPr>
          <a:xfrm>
            <a:off x="10326395" y="5476225"/>
            <a:ext cx="155555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F3AC98A-3F5C-467A-A77F-F64F265AE0B5}"/>
              </a:ext>
            </a:extLst>
          </p:cNvPr>
          <p:cNvSpPr/>
          <p:nvPr/>
        </p:nvSpPr>
        <p:spPr>
          <a:xfrm>
            <a:off x="6701939" y="5796098"/>
            <a:ext cx="155555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47B68AFF-E4A3-4F7F-87F0-1D7777B150A3}"/>
                  </a:ext>
                </a:extLst>
              </p:cNvPr>
              <p:cNvSpPr/>
              <p:nvPr/>
            </p:nvSpPr>
            <p:spPr>
              <a:xfrm>
                <a:off x="10705253" y="4321647"/>
                <a:ext cx="1259191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NikoshBAN" panose="02000000000000000000" pitchFamily="2" charset="0"/>
                        </a:rPr>
                        <m:t>𝟏𝟕</m:t>
                      </m:r>
                      <m:r>
                        <a:rPr lang="en-US" sz="2800" b="1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NikoshBAN" panose="02000000000000000000" pitchFamily="2" charset="0"/>
                        </a:rPr>
                        <m:t>.</m:t>
                      </m:r>
                      <m:r>
                        <a:rPr lang="en-US" sz="2800" b="1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NikoshBAN" panose="02000000000000000000" pitchFamily="2" charset="0"/>
                        </a:rPr>
                        <m:t>𝟑𝟐</m:t>
                      </m:r>
                    </m:oMath>
                  </m:oMathPara>
                </a14:m>
                <a:endParaRPr lang="en-US" sz="2800" b="1" dirty="0"/>
              </a:p>
            </p:txBody>
          </p:sp>
        </mc:Choice>
        <mc:Fallback xmlns="">
          <p:sp>
            <p:nvSpPr>
              <p:cNvPr id="4" name="Rectangle 3">
                <a:extLst>
                  <a:ext uri="{FF2B5EF4-FFF2-40B4-BE49-F238E27FC236}">
                    <a16:creationId xmlns:a14="http://schemas.microsoft.com/office/drawing/2010/main" xmlns="" xmlns:a16="http://schemas.microsoft.com/office/drawing/2014/main" id="{47B68AFF-E4A3-4F7F-87F0-1D7777B150A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05253" y="4321647"/>
                <a:ext cx="1259191" cy="52322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9283B5FC-3F39-4AD3-9CA2-E0CB0656438A}"/>
                  </a:ext>
                </a:extLst>
              </p:cNvPr>
              <p:cNvSpPr/>
              <p:nvPr/>
            </p:nvSpPr>
            <p:spPr>
              <a:xfrm>
                <a:off x="432001" y="4354657"/>
                <a:ext cx="7917552" cy="523220"/>
              </a:xfrm>
              <a:prstGeom prst="rect">
                <a:avLst/>
              </a:prstGeom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wrap="none">
                <a:spAutoFit/>
              </a:bodyPr>
              <a:lstStyle/>
              <a:p>
                <a:r>
                  <a:rPr lang="en-US" sz="28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গাছটি </a:t>
                </a:r>
                <a14:m>
                  <m:oMath xmlns:m="http://schemas.openxmlformats.org/officeDocument/2006/math"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17</m:t>
                    </m:r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.</m:t>
                    </m:r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32</m:t>
                    </m:r>
                  </m:oMath>
                </a14:m>
                <a:r>
                  <a:rPr lang="en-US" sz="28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মিটারউঁচুতেভাঙেএবংভাঙাঅংশেরদৈর্ঘ্য</a:t>
                </a:r>
                <a14:m>
                  <m:oMath xmlns:m="http://schemas.openxmlformats.org/officeDocument/2006/math"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20</m:t>
                    </m:r>
                  </m:oMath>
                </a14:m>
                <a:r>
                  <a:rPr lang="en-US" sz="28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মিটার।</a:t>
                </a:r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4="http://schemas.microsoft.com/office/drawing/2010/main" xmlns="" xmlns:a16="http://schemas.microsoft.com/office/drawing/2014/main" id="{9283B5FC-3F39-4AD3-9CA2-E0CB0656438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2001" y="4354657"/>
                <a:ext cx="7917552" cy="523220"/>
              </a:xfrm>
              <a:prstGeom prst="rect">
                <a:avLst/>
              </a:prstGeom>
              <a:blipFill>
                <a:blip r:embed="rId4"/>
                <a:stretch>
                  <a:fillRect l="-1615" t="-9195" r="-385" b="-3218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45468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954060D5-C494-4B2D-A90A-2F0144EED39C}"/>
              </a:ext>
            </a:extLst>
          </p:cNvPr>
          <p:cNvSpPr/>
          <p:nvPr/>
        </p:nvSpPr>
        <p:spPr>
          <a:xfrm>
            <a:off x="3094892" y="2883877"/>
            <a:ext cx="1223890" cy="3657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D52387D-3BBC-43A7-8E43-3C9750FA2F0F}"/>
              </a:ext>
            </a:extLst>
          </p:cNvPr>
          <p:cNvSpPr txBox="1"/>
          <p:nvPr/>
        </p:nvSpPr>
        <p:spPr>
          <a:xfrm>
            <a:off x="1626928" y="310042"/>
            <a:ext cx="2412798" cy="76944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দ</a:t>
            </a:r>
            <a:r>
              <a:rPr lang="as-IN" sz="4400" dirty="0">
                <a:latin typeface="NikoshBAN" panose="02000000000000000000" pitchFamily="2" charset="0"/>
                <a:cs typeface="NikoshBAN" panose="02000000000000000000" pitchFamily="2" charset="0"/>
              </a:rPr>
              <a:t>ল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ী</a:t>
            </a:r>
            <a:r>
              <a:rPr lang="as-IN" sz="4400" dirty="0">
                <a:latin typeface="NikoshBAN" panose="02000000000000000000" pitchFamily="2" charset="0"/>
                <a:cs typeface="NikoshBAN" panose="02000000000000000000" pitchFamily="2" charset="0"/>
              </a:rPr>
              <a:t>য়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4400" dirty="0"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as-IN" sz="4400" dirty="0">
                <a:latin typeface="NikoshBAN" panose="02000000000000000000" pitchFamily="2" charset="0"/>
                <a:cs typeface="NikoshBAN" panose="02000000000000000000" pitchFamily="2" charset="0"/>
              </a:rPr>
              <a:t>জ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71B4F05-0BB6-4B74-8158-E93DC845815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476" t="12275" r="35423" b="14921"/>
          <a:stretch/>
        </p:blipFill>
        <p:spPr>
          <a:xfrm>
            <a:off x="6534777" y="1413579"/>
            <a:ext cx="4157564" cy="367211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8C622C42-88FF-4B14-A494-E9F88C728A4D}"/>
                  </a:ext>
                </a:extLst>
              </p:cNvPr>
              <p:cNvSpPr txBox="1"/>
              <p:nvPr/>
            </p:nvSpPr>
            <p:spPr>
              <a:xfrm>
                <a:off x="653143" y="2002971"/>
                <a:ext cx="5704114" cy="2554545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en-US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একটি </a:t>
                </a:r>
                <a:r>
                  <a:rPr lang="as-IN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উ</a:t>
                </a:r>
                <a:r>
                  <a:rPr lang="en-US" sz="32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ড়োজাহাজএকটিবাড়ির</a:t>
                </a:r>
                <a:r>
                  <a:rPr lang="as-IN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উ</a:t>
                </a:r>
                <a:r>
                  <a:rPr lang="en-US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প</a:t>
                </a:r>
                <a:r>
                  <a:rPr lang="as-IN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রদ</a:t>
                </a:r>
                <a:r>
                  <a:rPr lang="en-US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ি</a:t>
                </a:r>
                <a:r>
                  <a:rPr lang="as-IN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য়</a:t>
                </a:r>
                <a:r>
                  <a:rPr lang="en-US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ে </a:t>
                </a:r>
                <a:r>
                  <a:rPr lang="as-IN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য</a:t>
                </a:r>
                <a:r>
                  <a:rPr lang="en-US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া</a:t>
                </a:r>
                <a:r>
                  <a:rPr lang="as-IN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ও</a:t>
                </a:r>
                <a:r>
                  <a:rPr lang="en-US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য়</a:t>
                </a:r>
                <a:r>
                  <a:rPr lang="as-IN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া</a:t>
                </a:r>
                <a:r>
                  <a:rPr lang="en-US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র </a:t>
                </a:r>
                <a:r>
                  <a:rPr lang="as-IN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স</a:t>
                </a:r>
                <a:r>
                  <a:rPr lang="en-US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ম</a:t>
                </a:r>
                <a:r>
                  <a:rPr lang="as-IN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য়</a:t>
                </a:r>
                <a:r>
                  <a:rPr lang="en-US" sz="32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একটিঘরেরছাদের</a:t>
                </a:r>
                <a:r>
                  <a:rPr lang="en-US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ক</a:t>
                </a:r>
                <a:r>
                  <a:rPr lang="as-IN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ো</a:t>
                </a:r>
                <a:r>
                  <a:rPr lang="en-US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ন </a:t>
                </a:r>
                <a:r>
                  <a:rPr lang="as-IN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ব</a:t>
                </a:r>
                <a:r>
                  <a:rPr lang="en-US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ি</a:t>
                </a:r>
                <a:r>
                  <a:rPr lang="as-IN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ন</a:t>
                </a:r>
                <a:r>
                  <a:rPr lang="en-US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্</a:t>
                </a:r>
                <a:r>
                  <a:rPr lang="as-IN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দ</a:t>
                </a:r>
                <a:r>
                  <a:rPr lang="en-US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ু</a:t>
                </a:r>
                <a:r>
                  <a:rPr lang="as-IN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ত</a:t>
                </a:r>
                <a:r>
                  <a:rPr lang="en-US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ে </a:t>
                </a:r>
                <a:r>
                  <a:rPr lang="as-IN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অ</a:t>
                </a:r>
                <a:r>
                  <a:rPr lang="en-US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ব</a:t>
                </a:r>
                <a:r>
                  <a:rPr lang="as-IN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ন</a:t>
                </a:r>
                <a:r>
                  <a:rPr lang="en-US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ত</a:t>
                </a:r>
                <a:r>
                  <a:rPr lang="as-IN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িক</a:t>
                </a:r>
                <a:r>
                  <a:rPr lang="en-US" sz="32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োণ</a:t>
                </a:r>
                <a14:m>
                  <m:oMath xmlns:m="http://schemas.openxmlformats.org/officeDocument/2006/math">
                    <m:r>
                      <a:rPr lang="en-US" sz="3200" b="0" i="1" smtClean="0"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30</m:t>
                    </m:r>
                    <m:r>
                      <a:rPr lang="en-US" sz="3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°</m:t>
                    </m:r>
                  </m:oMath>
                </a14:m>
                <a:r>
                  <a:rPr lang="en-US" sz="32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এবংঘরেরভুমিরকোনবিন্দুতেউন্নতিকোণ</a:t>
                </a:r>
                <a14:m>
                  <m:oMath xmlns:m="http://schemas.openxmlformats.org/officeDocument/2006/math">
                    <m:r>
                      <a:rPr lang="en-US" sz="3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45</m:t>
                    </m:r>
                    <m:r>
                      <a:rPr lang="en-US" sz="3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°</m:t>
                    </m:r>
                  </m:oMath>
                </a14:m>
                <a:r>
                  <a:rPr lang="en-US" sz="32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হলেঘরটিরউচ্চতাকত</a:t>
                </a:r>
                <a:r>
                  <a:rPr lang="en-US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?</a:t>
                </a: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4="http://schemas.microsoft.com/office/drawing/2010/main" xmlns="" xmlns:a16="http://schemas.microsoft.com/office/drawing/2014/main" id="{8C622C42-88FF-4B14-A494-E9F88C728A4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3143" y="2002971"/>
                <a:ext cx="5704114" cy="2554545"/>
              </a:xfrm>
              <a:prstGeom prst="rect">
                <a:avLst/>
              </a:prstGeom>
              <a:blipFill>
                <a:blip r:embed="rId3"/>
                <a:stretch>
                  <a:fillRect l="-2668" t="-3095"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/>
          <p:cNvSpPr txBox="1"/>
          <p:nvPr/>
        </p:nvSpPr>
        <p:spPr>
          <a:xfrm>
            <a:off x="5108028" y="409903"/>
            <a:ext cx="26959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dirty="0">
                <a:latin typeface="NikoshBAN" pitchFamily="2" charset="0"/>
                <a:cs typeface="NikoshBAN" pitchFamily="2" charset="0"/>
              </a:rPr>
              <a:t>সময়ঃ  ৭ মিনিট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18577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7" grpId="0" animBg="1"/>
      <p:bldP spid="6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954060D5-C494-4B2D-A90A-2F0144EED39C}"/>
              </a:ext>
            </a:extLst>
          </p:cNvPr>
          <p:cNvSpPr/>
          <p:nvPr/>
        </p:nvSpPr>
        <p:spPr>
          <a:xfrm>
            <a:off x="3094892" y="2883877"/>
            <a:ext cx="1223890" cy="3657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D52387D-3BBC-43A7-8E43-3C9750FA2F0F}"/>
              </a:ext>
            </a:extLst>
          </p:cNvPr>
          <p:cNvSpPr txBox="1"/>
          <p:nvPr/>
        </p:nvSpPr>
        <p:spPr>
          <a:xfrm>
            <a:off x="4318782" y="593099"/>
            <a:ext cx="2412798" cy="76944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as-IN" sz="4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en-US" sz="4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ড়</a:t>
            </a:r>
            <a:r>
              <a:rPr lang="as-IN" sz="4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en-US" sz="4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 </a:t>
            </a:r>
            <a:r>
              <a:rPr lang="as-IN" sz="4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4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as-IN" sz="4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</a:t>
            </a:r>
            <a:endParaRPr lang="en-US" sz="44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A972B61-0499-4A37-81CD-D9CF72408D10}"/>
              </a:ext>
            </a:extLst>
          </p:cNvPr>
          <p:cNvSpPr txBox="1"/>
          <p:nvPr/>
        </p:nvSpPr>
        <p:spPr>
          <a:xfrm>
            <a:off x="820808" y="3187136"/>
            <a:ext cx="10218057" cy="230832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8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as-IN" sz="48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ো</a:t>
            </a:r>
            <a:r>
              <a:rPr lang="en-US" sz="48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 </a:t>
            </a:r>
            <a:r>
              <a:rPr lang="as-IN" sz="48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</a:t>
            </a:r>
            <a:r>
              <a:rPr lang="en-US" sz="48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as-IN" sz="48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থ</a:t>
            </a:r>
            <a:r>
              <a:rPr lang="en-US" sz="4800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ান</a:t>
            </a:r>
            <a:r>
              <a:rPr lang="en-US" sz="48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থেকে</a:t>
            </a:r>
            <a:r>
              <a:rPr lang="en-US" sz="48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একটি</a:t>
            </a:r>
            <a:r>
              <a:rPr lang="en-US" sz="48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মিনারের</a:t>
            </a:r>
            <a:r>
              <a:rPr lang="en-US" sz="48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দিকে</a:t>
            </a:r>
            <a:r>
              <a:rPr lang="en-US" sz="48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৬০ </a:t>
            </a:r>
            <a:r>
              <a:rPr lang="en-US" sz="4800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মিটার</a:t>
            </a:r>
            <a:r>
              <a:rPr lang="en-US" sz="48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48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</a:t>
            </a:r>
            <a:r>
              <a:rPr lang="en-US" sz="48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</a:t>
            </a:r>
            <a:r>
              <a:rPr lang="as-IN" sz="48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en-US" sz="48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য়</a:t>
            </a:r>
            <a:r>
              <a:rPr lang="as-IN" sz="48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en-US" sz="48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আসলে</a:t>
            </a:r>
            <a:r>
              <a:rPr lang="en-US" sz="48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মিনারের</a:t>
            </a:r>
            <a:r>
              <a:rPr lang="en-US" sz="48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শীর্ষবিন্দুর</a:t>
            </a:r>
            <a:r>
              <a:rPr lang="en-US" sz="48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উন্নতি</a:t>
            </a:r>
            <a:r>
              <a:rPr lang="en-US" sz="48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ক</a:t>
            </a:r>
            <a:r>
              <a:rPr lang="as-IN" sz="48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ো</a:t>
            </a:r>
            <a:r>
              <a:rPr lang="en-US" sz="48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 </a:t>
            </a:r>
            <a:r>
              <a:rPr lang="as-IN" sz="48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</a:t>
            </a:r>
            <a:r>
              <a:rPr lang="en-US" sz="48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 </a:t>
            </a:r>
            <a:r>
              <a:rPr lang="as-IN" sz="48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ড</a:t>
            </a:r>
            <a:r>
              <a:rPr lang="en-US" sz="48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as-IN" sz="48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</a:t>
            </a:r>
            <a:r>
              <a:rPr lang="en-US" sz="48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as-IN" sz="48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48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ী </a:t>
            </a:r>
            <a:r>
              <a:rPr lang="as-IN" sz="48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থ</a:t>
            </a:r>
            <a:r>
              <a:rPr lang="en-US" sz="48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as-IN" sz="48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48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ে </a:t>
            </a:r>
            <a:r>
              <a:rPr lang="as-IN" sz="48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৬</a:t>
            </a:r>
            <a:r>
              <a:rPr lang="en-US" sz="48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 </a:t>
            </a:r>
            <a:r>
              <a:rPr lang="as-IN" sz="48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ড</a:t>
            </a:r>
            <a:r>
              <a:rPr lang="en-US" sz="48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as-IN" sz="48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</a:t>
            </a:r>
            <a:r>
              <a:rPr lang="en-US" sz="48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as-IN" sz="48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48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ী </a:t>
            </a:r>
            <a:r>
              <a:rPr lang="as-IN" sz="48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</a:t>
            </a:r>
            <a:r>
              <a:rPr lang="en-US" sz="48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য়। </a:t>
            </a:r>
            <a:r>
              <a:rPr lang="as-IN" sz="48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</a:t>
            </a:r>
            <a:r>
              <a:rPr lang="en-US" sz="48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as-IN" sz="48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r>
              <a:rPr lang="en-US" sz="48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as-IN" sz="48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48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ট</a:t>
            </a:r>
            <a:r>
              <a:rPr lang="as-IN" sz="48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en-US" sz="48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 </a:t>
            </a:r>
            <a:r>
              <a:rPr lang="en-US" sz="4800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উচ্চতা</a:t>
            </a:r>
            <a:r>
              <a:rPr lang="en-US" sz="48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নির্ণয়</a:t>
            </a:r>
            <a:r>
              <a:rPr lang="en-US" sz="48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r>
              <a:rPr lang="en-US" sz="48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</a:p>
        </p:txBody>
      </p:sp>
    </p:spTree>
    <p:extLst>
      <p:ext uri="{BB962C8B-B14F-4D97-AF65-F5344CB8AC3E}">
        <p14:creationId xmlns:p14="http://schemas.microsoft.com/office/powerpoint/2010/main" val="29119720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954060D5-C494-4B2D-A90A-2F0144EED39C}"/>
              </a:ext>
            </a:extLst>
          </p:cNvPr>
          <p:cNvSpPr/>
          <p:nvPr/>
        </p:nvSpPr>
        <p:spPr>
          <a:xfrm>
            <a:off x="3094892" y="2883877"/>
            <a:ext cx="1223890" cy="3657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D52387D-3BBC-43A7-8E43-3C9750FA2F0F}"/>
              </a:ext>
            </a:extLst>
          </p:cNvPr>
          <p:cNvSpPr txBox="1"/>
          <p:nvPr/>
        </p:nvSpPr>
        <p:spPr>
          <a:xfrm>
            <a:off x="3741259" y="960985"/>
            <a:ext cx="4996341" cy="92333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সত্য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কথা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বলব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E867B92-7802-4D8F-B8D7-8A9C2385A6C1}"/>
              </a:ext>
            </a:extLst>
          </p:cNvPr>
          <p:cNvSpPr txBox="1"/>
          <p:nvPr/>
        </p:nvSpPr>
        <p:spPr>
          <a:xfrm>
            <a:off x="3741259" y="2018898"/>
            <a:ext cx="4996341" cy="769441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স</a:t>
            </a:r>
            <a:r>
              <a:rPr lang="as-IN" sz="4400" dirty="0"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াইকে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সম্মান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করব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67238BB-F16E-4AC6-8B53-741578D259E9}"/>
              </a:ext>
            </a:extLst>
          </p:cNvPr>
          <p:cNvSpPr txBox="1"/>
          <p:nvPr/>
        </p:nvSpPr>
        <p:spPr>
          <a:xfrm>
            <a:off x="1843315" y="3066902"/>
            <a:ext cx="8505369" cy="769441"/>
          </a:xfrm>
          <a:prstGeom prst="rect">
            <a:avLst/>
          </a:prstGeom>
          <a:solidFill>
            <a:srgbClr val="7030A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আমরা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সবাই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4400" dirty="0">
                <a:latin typeface="NikoshBAN" panose="02000000000000000000" pitchFamily="2" charset="0"/>
                <a:cs typeface="NikoshBAN" panose="02000000000000000000" pitchFamily="2" charset="0"/>
              </a:rPr>
              <a:t>উপরের উপদেশ পালন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4400" dirty="0"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as-IN" sz="4400" dirty="0"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BEAC74D-6666-4940-B31F-B3234EEBD911}"/>
              </a:ext>
            </a:extLst>
          </p:cNvPr>
          <p:cNvSpPr txBox="1"/>
          <p:nvPr/>
        </p:nvSpPr>
        <p:spPr>
          <a:xfrm>
            <a:off x="2326032" y="4918696"/>
            <a:ext cx="4644571" cy="1015663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6000" dirty="0">
                <a:latin typeface="NikoshBAN" panose="02000000000000000000" pitchFamily="2" charset="0"/>
                <a:cs typeface="NikoshBAN" panose="02000000000000000000" pitchFamily="2" charset="0"/>
              </a:rPr>
              <a:t>ধন্যবাদ </a:t>
            </a:r>
            <a:endParaRPr lang="en-US" sz="6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1E5147-C8B8-4456-B016-60316B4487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0603" y="3836343"/>
            <a:ext cx="5221397" cy="3021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2170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 animBg="1"/>
      <p:bldP spid="8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per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316</TotalTime>
  <Words>997</Words>
  <Application>Microsoft Office PowerPoint</Application>
  <PresentationFormat>Widescreen</PresentationFormat>
  <Paragraphs>132</Paragraphs>
  <Slides>26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2" baseType="lpstr">
      <vt:lpstr>Arial</vt:lpstr>
      <vt:lpstr>Calibri</vt:lpstr>
      <vt:lpstr>Calibri Light</vt:lpstr>
      <vt:lpstr>Cambria Math</vt:lpstr>
      <vt:lpstr>NikoshBAN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স্বাগতম</dc:title>
  <dc:creator>USER</dc:creator>
  <cp:lastModifiedBy>amir hossain</cp:lastModifiedBy>
  <cp:revision>126</cp:revision>
  <dcterms:created xsi:type="dcterms:W3CDTF">2018-08-13T04:30:40Z</dcterms:created>
  <dcterms:modified xsi:type="dcterms:W3CDTF">2019-10-18T12:12:39Z</dcterms:modified>
</cp:coreProperties>
</file>