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1"/>
  </p:notesMasterIdLst>
  <p:sldIdLst>
    <p:sldId id="277" r:id="rId2"/>
    <p:sldId id="257" r:id="rId3"/>
    <p:sldId id="259" r:id="rId4"/>
    <p:sldId id="260" r:id="rId5"/>
    <p:sldId id="263" r:id="rId6"/>
    <p:sldId id="258" r:id="rId7"/>
    <p:sldId id="266" r:id="rId8"/>
    <p:sldId id="264" r:id="rId9"/>
    <p:sldId id="261" r:id="rId10"/>
    <p:sldId id="278" r:id="rId11"/>
    <p:sldId id="274" r:id="rId12"/>
    <p:sldId id="281" r:id="rId13"/>
    <p:sldId id="267" r:id="rId14"/>
    <p:sldId id="275" r:id="rId15"/>
    <p:sldId id="269" r:id="rId16"/>
    <p:sldId id="268" r:id="rId17"/>
    <p:sldId id="270" r:id="rId18"/>
    <p:sldId id="273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1E0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0B342C-936B-435F-912D-F82B3076D593}" type="doc">
      <dgm:prSet loTypeId="urn:microsoft.com/office/officeart/2005/8/layout/radial1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234CC7B-5A21-4B56-9E38-4C72A957A38B}">
      <dgm:prSet phldrT="[Text]" custT="1"/>
      <dgm:spPr>
        <a:solidFill>
          <a:srgbClr val="1E07CB"/>
        </a:solidFill>
      </dgm:spPr>
      <dgm:t>
        <a:bodyPr/>
        <a:lstStyle/>
        <a:p>
          <a:r>
            <a:rPr lang="bn-BD" sz="6000" b="0" cap="none" spc="0" dirty="0" smtClean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পুষ্টি</a:t>
          </a:r>
          <a:endParaRPr lang="en-US" sz="6000" b="0" cap="none" spc="0" dirty="0">
            <a:ln w="0">
              <a:solidFill>
                <a:schemeClr val="bg1"/>
              </a:solidFill>
            </a:ln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373A2D-4932-4E4A-B016-AF29263803F8}" type="parTrans" cxnId="{E302B085-8178-431E-8BED-A5E0CBEEC3E9}">
      <dgm:prSet/>
      <dgm:spPr/>
      <dgm:t>
        <a:bodyPr/>
        <a:lstStyle/>
        <a:p>
          <a:endParaRPr lang="en-US"/>
        </a:p>
      </dgm:t>
    </dgm:pt>
    <dgm:pt modelId="{A069E610-F590-47DD-AE52-3E37E4732FB5}" type="sibTrans" cxnId="{E302B085-8178-431E-8BED-A5E0CBEEC3E9}">
      <dgm:prSet/>
      <dgm:spPr/>
      <dgm:t>
        <a:bodyPr/>
        <a:lstStyle/>
        <a:p>
          <a:endParaRPr lang="en-US"/>
        </a:p>
      </dgm:t>
    </dgm:pt>
    <dgm:pt modelId="{C187B799-2B60-43F4-BD13-E5FA2CC4DB16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36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শর্করা</a:t>
          </a:r>
          <a:endParaRPr lang="en-US" sz="3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ECE431B-E2C5-4351-BAFC-51325AE831AA}" type="parTrans" cxnId="{7EEA06E2-F86A-4A2D-A4ED-4F932AEB67EB}">
      <dgm:prSet/>
      <dgm:spPr/>
      <dgm:t>
        <a:bodyPr/>
        <a:lstStyle/>
        <a:p>
          <a:endParaRPr lang="en-US"/>
        </a:p>
      </dgm:t>
    </dgm:pt>
    <dgm:pt modelId="{835AD9F5-9B72-4D8D-A826-28C43F84A22E}" type="sibTrans" cxnId="{7EEA06E2-F86A-4A2D-A4ED-4F932AEB67EB}">
      <dgm:prSet/>
      <dgm:spPr/>
      <dgm:t>
        <a:bodyPr/>
        <a:lstStyle/>
        <a:p>
          <a:endParaRPr lang="en-US"/>
        </a:p>
      </dgm:t>
    </dgm:pt>
    <dgm:pt modelId="{A3E85A1E-6FDD-4EDC-A65B-A690F70F2B67}">
      <dgm:prSet phldrT="[Text]" custT="1"/>
      <dgm:spPr>
        <a:solidFill>
          <a:srgbClr val="FFC000"/>
        </a:solidFill>
      </dgm:spPr>
      <dgm:t>
        <a:bodyPr/>
        <a:lstStyle/>
        <a:p>
          <a:r>
            <a:rPr lang="bn-BD" sz="36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আমিষ</a:t>
          </a:r>
          <a:endParaRPr lang="en-US" sz="3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B654615-8F21-419F-8DCF-2E954BB36108}" type="parTrans" cxnId="{0767B5A7-2EB1-43B8-B612-28921C24BEFD}">
      <dgm:prSet/>
      <dgm:spPr/>
      <dgm:t>
        <a:bodyPr/>
        <a:lstStyle/>
        <a:p>
          <a:endParaRPr lang="en-US"/>
        </a:p>
      </dgm:t>
    </dgm:pt>
    <dgm:pt modelId="{19BCECBC-A0EA-4038-A0F5-5FCF8D9D935B}" type="sibTrans" cxnId="{0767B5A7-2EB1-43B8-B612-28921C24BEFD}">
      <dgm:prSet/>
      <dgm:spPr/>
      <dgm:t>
        <a:bodyPr/>
        <a:lstStyle/>
        <a:p>
          <a:endParaRPr lang="en-US"/>
        </a:p>
      </dgm:t>
    </dgm:pt>
    <dgm:pt modelId="{126CE70B-FD0F-4131-9FA2-BCA5A68BA038}">
      <dgm:prSet/>
      <dgm:spPr/>
      <dgm:t>
        <a:bodyPr/>
        <a:lstStyle/>
        <a:p>
          <a:endParaRPr lang="en-US"/>
        </a:p>
      </dgm:t>
    </dgm:pt>
    <dgm:pt modelId="{CE2C7A33-C2D6-412A-8789-9AC62225C9D3}" type="parTrans" cxnId="{FE4BD339-1A9F-4F80-81C6-0A3804E83DE2}">
      <dgm:prSet/>
      <dgm:spPr/>
      <dgm:t>
        <a:bodyPr/>
        <a:lstStyle/>
        <a:p>
          <a:endParaRPr lang="en-US"/>
        </a:p>
      </dgm:t>
    </dgm:pt>
    <dgm:pt modelId="{09C50CEA-DA19-4AF9-BF86-777A837AE67C}" type="sibTrans" cxnId="{FE4BD339-1A9F-4F80-81C6-0A3804E83DE2}">
      <dgm:prSet/>
      <dgm:spPr/>
      <dgm:t>
        <a:bodyPr/>
        <a:lstStyle/>
        <a:p>
          <a:endParaRPr lang="en-US"/>
        </a:p>
      </dgm:t>
    </dgm:pt>
    <dgm:pt modelId="{508DFF8C-55A3-44FC-913D-6A3FB6DFFEB3}" type="pres">
      <dgm:prSet presAssocID="{B90B342C-936B-435F-912D-F82B3076D5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2195D9-0900-4A1C-B36F-2D4D69D1C8D5}" type="pres">
      <dgm:prSet presAssocID="{C234CC7B-5A21-4B56-9E38-4C72A957A38B}" presName="centerShape" presStyleLbl="node0" presStyleIdx="0" presStyleCnt="1"/>
      <dgm:spPr/>
      <dgm:t>
        <a:bodyPr/>
        <a:lstStyle/>
        <a:p>
          <a:endParaRPr lang="en-US"/>
        </a:p>
      </dgm:t>
    </dgm:pt>
    <dgm:pt modelId="{9B231FEF-44D4-4C7E-9F56-5D7A7DB1E957}" type="pres">
      <dgm:prSet presAssocID="{5ECE431B-E2C5-4351-BAFC-51325AE831AA}" presName="Name9" presStyleLbl="parChTrans1D2" presStyleIdx="0" presStyleCnt="2"/>
      <dgm:spPr/>
      <dgm:t>
        <a:bodyPr/>
        <a:lstStyle/>
        <a:p>
          <a:endParaRPr lang="en-US"/>
        </a:p>
      </dgm:t>
    </dgm:pt>
    <dgm:pt modelId="{D0D6515A-18AB-4A00-BB2D-3ED67C4DFB89}" type="pres">
      <dgm:prSet presAssocID="{5ECE431B-E2C5-4351-BAFC-51325AE831A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33C69912-5E70-4AD9-9985-62CAFD39D54D}" type="pres">
      <dgm:prSet presAssocID="{C187B799-2B60-43F4-BD13-E5FA2CC4DB1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6F1FB1-1B28-42B6-9CE2-4412BA90CDE4}" type="pres">
      <dgm:prSet presAssocID="{5B654615-8F21-419F-8DCF-2E954BB36108}" presName="Name9" presStyleLbl="parChTrans1D2" presStyleIdx="1" presStyleCnt="2"/>
      <dgm:spPr/>
      <dgm:t>
        <a:bodyPr/>
        <a:lstStyle/>
        <a:p>
          <a:endParaRPr lang="en-US"/>
        </a:p>
      </dgm:t>
    </dgm:pt>
    <dgm:pt modelId="{36976AF3-998F-454F-862F-EFDF28823ADF}" type="pres">
      <dgm:prSet presAssocID="{5B654615-8F21-419F-8DCF-2E954BB36108}" presName="connTx" presStyleLbl="parChTrans1D2" presStyleIdx="1" presStyleCnt="2"/>
      <dgm:spPr/>
      <dgm:t>
        <a:bodyPr/>
        <a:lstStyle/>
        <a:p>
          <a:endParaRPr lang="en-US"/>
        </a:p>
      </dgm:t>
    </dgm:pt>
    <dgm:pt modelId="{9BB17667-5A68-4454-B279-10050D81C783}" type="pres">
      <dgm:prSet presAssocID="{A3E85A1E-6FDD-4EDC-A65B-A690F70F2B67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6240A9-BBC1-4481-8186-2FB72AA75137}" type="presOf" srcId="{5ECE431B-E2C5-4351-BAFC-51325AE831AA}" destId="{D0D6515A-18AB-4A00-BB2D-3ED67C4DFB89}" srcOrd="1" destOrd="0" presId="urn:microsoft.com/office/officeart/2005/8/layout/radial1"/>
    <dgm:cxn modelId="{3D28DD28-2AE9-4FE4-9FBA-8ABD6E4F65F9}" type="presOf" srcId="{C187B799-2B60-43F4-BD13-E5FA2CC4DB16}" destId="{33C69912-5E70-4AD9-9985-62CAFD39D54D}" srcOrd="0" destOrd="0" presId="urn:microsoft.com/office/officeart/2005/8/layout/radial1"/>
    <dgm:cxn modelId="{FE4BD339-1A9F-4F80-81C6-0A3804E83DE2}" srcId="{B90B342C-936B-435F-912D-F82B3076D593}" destId="{126CE70B-FD0F-4131-9FA2-BCA5A68BA038}" srcOrd="1" destOrd="0" parTransId="{CE2C7A33-C2D6-412A-8789-9AC62225C9D3}" sibTransId="{09C50CEA-DA19-4AF9-BF86-777A837AE67C}"/>
    <dgm:cxn modelId="{7EEA06E2-F86A-4A2D-A4ED-4F932AEB67EB}" srcId="{C234CC7B-5A21-4B56-9E38-4C72A957A38B}" destId="{C187B799-2B60-43F4-BD13-E5FA2CC4DB16}" srcOrd="0" destOrd="0" parTransId="{5ECE431B-E2C5-4351-BAFC-51325AE831AA}" sibTransId="{835AD9F5-9B72-4D8D-A826-28C43F84A22E}"/>
    <dgm:cxn modelId="{FEA05EB0-89D9-42CF-8EF5-097546C0632F}" type="presOf" srcId="{5ECE431B-E2C5-4351-BAFC-51325AE831AA}" destId="{9B231FEF-44D4-4C7E-9F56-5D7A7DB1E957}" srcOrd="0" destOrd="0" presId="urn:microsoft.com/office/officeart/2005/8/layout/radial1"/>
    <dgm:cxn modelId="{DD4A8FE3-9DF3-4B21-A263-A6C4A5FBF140}" type="presOf" srcId="{A3E85A1E-6FDD-4EDC-A65B-A690F70F2B67}" destId="{9BB17667-5A68-4454-B279-10050D81C783}" srcOrd="0" destOrd="0" presId="urn:microsoft.com/office/officeart/2005/8/layout/radial1"/>
    <dgm:cxn modelId="{0A697CEF-705A-43E8-A68B-BF89C591B0A5}" type="presOf" srcId="{5B654615-8F21-419F-8DCF-2E954BB36108}" destId="{36976AF3-998F-454F-862F-EFDF28823ADF}" srcOrd="1" destOrd="0" presId="urn:microsoft.com/office/officeart/2005/8/layout/radial1"/>
    <dgm:cxn modelId="{0767B5A7-2EB1-43B8-B612-28921C24BEFD}" srcId="{C234CC7B-5A21-4B56-9E38-4C72A957A38B}" destId="{A3E85A1E-6FDD-4EDC-A65B-A690F70F2B67}" srcOrd="1" destOrd="0" parTransId="{5B654615-8F21-419F-8DCF-2E954BB36108}" sibTransId="{19BCECBC-A0EA-4038-A0F5-5FCF8D9D935B}"/>
    <dgm:cxn modelId="{5F63A72B-AB9D-4BE6-AAF3-23C0913043AA}" type="presOf" srcId="{C234CC7B-5A21-4B56-9E38-4C72A957A38B}" destId="{F22195D9-0900-4A1C-B36F-2D4D69D1C8D5}" srcOrd="0" destOrd="0" presId="urn:microsoft.com/office/officeart/2005/8/layout/radial1"/>
    <dgm:cxn modelId="{EF85EDD3-2209-4195-83B0-07CB53DF6D87}" type="presOf" srcId="{B90B342C-936B-435F-912D-F82B3076D593}" destId="{508DFF8C-55A3-44FC-913D-6A3FB6DFFEB3}" srcOrd="0" destOrd="0" presId="urn:microsoft.com/office/officeart/2005/8/layout/radial1"/>
    <dgm:cxn modelId="{E302B085-8178-431E-8BED-A5E0CBEEC3E9}" srcId="{B90B342C-936B-435F-912D-F82B3076D593}" destId="{C234CC7B-5A21-4B56-9E38-4C72A957A38B}" srcOrd="0" destOrd="0" parTransId="{D7373A2D-4932-4E4A-B016-AF29263803F8}" sibTransId="{A069E610-F590-47DD-AE52-3E37E4732FB5}"/>
    <dgm:cxn modelId="{67D556E5-9E86-4384-B7BA-1CA010CD5595}" type="presOf" srcId="{5B654615-8F21-419F-8DCF-2E954BB36108}" destId="{A36F1FB1-1B28-42B6-9CE2-4412BA90CDE4}" srcOrd="0" destOrd="0" presId="urn:microsoft.com/office/officeart/2005/8/layout/radial1"/>
    <dgm:cxn modelId="{A4DDAA47-C06A-4E42-8D3E-1F776819F041}" type="presParOf" srcId="{508DFF8C-55A3-44FC-913D-6A3FB6DFFEB3}" destId="{F22195D9-0900-4A1C-B36F-2D4D69D1C8D5}" srcOrd="0" destOrd="0" presId="urn:microsoft.com/office/officeart/2005/8/layout/radial1"/>
    <dgm:cxn modelId="{58D6BD41-AC96-4426-AB87-F895DE3EADE5}" type="presParOf" srcId="{508DFF8C-55A3-44FC-913D-6A3FB6DFFEB3}" destId="{9B231FEF-44D4-4C7E-9F56-5D7A7DB1E957}" srcOrd="1" destOrd="0" presId="urn:microsoft.com/office/officeart/2005/8/layout/radial1"/>
    <dgm:cxn modelId="{BD193218-7465-4009-8EEB-C8FD6E979AA0}" type="presParOf" srcId="{9B231FEF-44D4-4C7E-9F56-5D7A7DB1E957}" destId="{D0D6515A-18AB-4A00-BB2D-3ED67C4DFB89}" srcOrd="0" destOrd="0" presId="urn:microsoft.com/office/officeart/2005/8/layout/radial1"/>
    <dgm:cxn modelId="{1159E61D-1599-497C-86D2-EA766C726D15}" type="presParOf" srcId="{508DFF8C-55A3-44FC-913D-6A3FB6DFFEB3}" destId="{33C69912-5E70-4AD9-9985-62CAFD39D54D}" srcOrd="2" destOrd="0" presId="urn:microsoft.com/office/officeart/2005/8/layout/radial1"/>
    <dgm:cxn modelId="{EE6BEEAF-2B35-462D-B6B2-34352A5384C1}" type="presParOf" srcId="{508DFF8C-55A3-44FC-913D-6A3FB6DFFEB3}" destId="{A36F1FB1-1B28-42B6-9CE2-4412BA90CDE4}" srcOrd="3" destOrd="0" presId="urn:microsoft.com/office/officeart/2005/8/layout/radial1"/>
    <dgm:cxn modelId="{B52DDFA8-7E6F-46E9-BEE2-E54D6353F840}" type="presParOf" srcId="{A36F1FB1-1B28-42B6-9CE2-4412BA90CDE4}" destId="{36976AF3-998F-454F-862F-EFDF28823ADF}" srcOrd="0" destOrd="0" presId="urn:microsoft.com/office/officeart/2005/8/layout/radial1"/>
    <dgm:cxn modelId="{054F0F2B-9BAE-40C9-9AB8-11971E050BE6}" type="presParOf" srcId="{508DFF8C-55A3-44FC-913D-6A3FB6DFFEB3}" destId="{9BB17667-5A68-4454-B279-10050D81C783}" srcOrd="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39873-4E22-4B2E-8A4C-6ABD96A254A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F9793-BAB3-4043-846C-4943BB1F7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4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9793-BAB3-4043-846C-4943BB1F79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8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9793-BAB3-4043-846C-4943BB1F79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31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9793-BAB3-4043-846C-4943BB1F79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52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9793-BAB3-4043-846C-4943BB1F79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4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9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2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2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3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2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90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7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06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7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37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68679-30AE-4842-A055-81F83E6C1C3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1F46E-71DB-4634-BC3A-81FF338A1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4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mailto:nargisat1981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jpe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2.jpeg"/><Relationship Id="rId10" Type="http://schemas.openxmlformats.org/officeDocument/2006/relationships/image" Target="../media/image12.jpg"/><Relationship Id="rId4" Type="http://schemas.openxmlformats.org/officeDocument/2006/relationships/image" Target="../media/image7.jp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0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7.jpg"/><Relationship Id="rId7" Type="http://schemas.openxmlformats.org/officeDocument/2006/relationships/image" Target="../media/image2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21.jpg"/><Relationship Id="rId7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7.jpg"/><Relationship Id="rId10" Type="http://schemas.openxmlformats.org/officeDocument/2006/relationships/image" Target="../media/image14.jpeg"/><Relationship Id="rId4" Type="http://schemas.openxmlformats.org/officeDocument/2006/relationships/image" Target="../media/image29.jpg"/><Relationship Id="rId9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23650" y="414224"/>
            <a:ext cx="7329950" cy="125769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IN" sz="8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 লাল গোলাপ   </a:t>
            </a:r>
            <a:r>
              <a:rPr lang="bn-BD" sz="8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1168" y="4410909"/>
            <a:ext cx="4742433" cy="213808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9600" b="1" spc="50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9600" b="1" spc="5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272" y="1762219"/>
            <a:ext cx="3997403" cy="28849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883" y="1671919"/>
            <a:ext cx="3101812" cy="2648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85997" y="194613"/>
            <a:ext cx="8894194" cy="125769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8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38019" y="4410909"/>
            <a:ext cx="4742433" cy="213808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bn-BD" sz="9600" dirty="0">
                <a:ln w="0">
                  <a:solidFill>
                    <a:sysClr val="windowText" lastClr="0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9600" dirty="0">
              <a:ln w="0">
                <a:solidFill>
                  <a:sysClr val="windowText" lastClr="000000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86"/>
          <a:stretch/>
        </p:blipFill>
        <p:spPr>
          <a:xfrm>
            <a:off x="596865" y="1891530"/>
            <a:ext cx="3157601" cy="262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0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7565337" y="526673"/>
            <a:ext cx="3598863" cy="707886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পাঠ পরিচিতি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7266159" y="3788632"/>
            <a:ext cx="4197218" cy="3057995"/>
          </a:xfrm>
          <a:prstGeom prst="rect">
            <a:avLst/>
          </a:prstGeom>
          <a:noFill/>
          <a:ln w="28575"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  শ্রেনিঃ</a:t>
            </a:r>
            <a:r>
              <a:rPr lang="bn-IN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তৃতীয়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বিষয়ঃ প্রাথমিক বিজ্ঞান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পাঠঃ খাদ্য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পাঠের অংশঃ</a:t>
            </a:r>
            <a:r>
              <a:rPr lang="bn-IN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খাদ্য ওপুষ্টি</a:t>
            </a:r>
            <a:endParaRPr lang="en-US" sz="3200" dirty="0">
              <a:ln w="0"/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 err="1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তারিখঃ</a:t>
            </a:r>
            <a:r>
              <a:rPr lang="en-US" sz="3200" dirty="0" smtClean="0">
                <a:ln w="0"/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endParaRPr lang="bn-BD" sz="3200" dirty="0" smtClean="0">
              <a:ln w="0"/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237" y="3928143"/>
            <a:ext cx="5609573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আক্তার </a:t>
            </a:r>
            <a:endParaRPr lang="bn-IN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ফজু খলিফা কান্দি </a:t>
            </a:r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প্রাঃ বিদ্যালয়।</a:t>
            </a:r>
          </a:p>
          <a:p>
            <a:pPr algn="ctr"/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শিবচর, </a:t>
            </a:r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মাদারিপুর।</a:t>
            </a:r>
          </a:p>
          <a:p>
            <a:pPr algn="ctr"/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  <a:hlinkClick r:id="rId2"/>
              </a:rPr>
              <a:t>nargisat1981@gmail.com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</a:rPr>
              <a:t>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029" y="1662495"/>
            <a:ext cx="1501988" cy="193428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78223" y="526672"/>
            <a:ext cx="28956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 w="0"/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4000" dirty="0">
              <a:ln w="0"/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6373504" y="736979"/>
            <a:ext cx="68239" cy="57457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525904" y="889379"/>
            <a:ext cx="68239" cy="57457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214273" y="891651"/>
            <a:ext cx="68239" cy="57457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484" y="1422562"/>
            <a:ext cx="1604279" cy="210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4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637" y="371475"/>
            <a:ext cx="4276723" cy="828675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পূর্ব জ্ঞান যাচাই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765" y="1797268"/>
            <a:ext cx="9112469" cy="4319752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914400" lvl="2" indent="0" algn="ctr">
              <a:buNone/>
            </a:pPr>
            <a:endParaRPr lang="en-US" sz="3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914400" lvl="2" indent="0" algn="ctr">
              <a:buNone/>
            </a:pPr>
            <a:r>
              <a:rPr lang="en-US" sz="45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bn-BD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 কি খেয়ে বেঁচে থাকি ?</a:t>
            </a:r>
            <a:endParaRPr lang="en-US" sz="6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2" indent="0" algn="ctr">
              <a:buNone/>
            </a:pPr>
            <a:r>
              <a:rPr lang="en-US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914400" lvl="2" indent="0" algn="ctr">
              <a:buNone/>
            </a:pPr>
            <a:r>
              <a:rPr lang="bn-BD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 যা খাই তা কোথা থেকে পাই?</a:t>
            </a:r>
            <a:endParaRPr lang="en-US" sz="6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6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 থেকে আমারা কি পেয়ে থাকি?</a:t>
            </a:r>
            <a:endParaRPr lang="en-US" sz="6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6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6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endParaRPr lang="en-US" sz="6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2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4" y="1273706"/>
            <a:ext cx="2230454" cy="16097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16" y="3914907"/>
            <a:ext cx="2661012" cy="1991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124" y="1230867"/>
            <a:ext cx="2586181" cy="1700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305" y="1230864"/>
            <a:ext cx="1990930" cy="17000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3" y="3893395"/>
            <a:ext cx="2176888" cy="20347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70" y="3893396"/>
            <a:ext cx="2424912" cy="20347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82" y="3893395"/>
            <a:ext cx="2003717" cy="20347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699" y="3893393"/>
            <a:ext cx="2668439" cy="20022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721" y="1230865"/>
            <a:ext cx="2517417" cy="17188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16" y="1246897"/>
            <a:ext cx="2478023" cy="16933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19116" y="2997400"/>
            <a:ext cx="696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2111" y="2996709"/>
            <a:ext cx="720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আলু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34558" y="2996708"/>
            <a:ext cx="556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91100" y="3015357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445004" y="3105122"/>
            <a:ext cx="966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মাছ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9730" y="6005334"/>
            <a:ext cx="119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14759" y="5947716"/>
            <a:ext cx="974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কাঁঠাল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4741" y="6005334"/>
            <a:ext cx="872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রুটি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6052" y="5928190"/>
            <a:ext cx="19094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Agency FB" panose="020B0503020202020204" pitchFamily="34" charset="0"/>
                <a:cs typeface="NikoshBAN" panose="02000000000000000000" pitchFamily="2" charset="0"/>
              </a:rPr>
              <a:t>মুরগির মাংস </a:t>
            </a:r>
            <a:endParaRPr lang="en-US" sz="3200" b="1" dirty="0"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81427" y="5967193"/>
            <a:ext cx="470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3498526" y="224391"/>
            <a:ext cx="4941765" cy="66447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কি কি দেখছো?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4632925" y="363971"/>
            <a:ext cx="2525689" cy="66447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খাদ্য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205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269" y="2281524"/>
            <a:ext cx="5158854" cy="2565779"/>
          </a:xfrm>
          <a:noFill/>
          <a:ln w="57150">
            <a:noFill/>
          </a:ln>
        </p:spPr>
        <p:txBody>
          <a:bodyPr>
            <a:prstTxWarp prst="textPlain">
              <a:avLst/>
            </a:prstTxWarp>
            <a:noAutofit/>
          </a:bodyPr>
          <a:lstStyle/>
          <a:p>
            <a:pPr algn="ctr"/>
            <a:r>
              <a:rPr lang="bn-BD" sz="8000" b="1" dirty="0" smtClean="0">
                <a:latin typeface="Agency FB" panose="020B0503020202020204" pitchFamily="34" charset="0"/>
                <a:cs typeface="NikoshBAN" panose="02000000000000000000" pitchFamily="2" charset="0"/>
              </a:rPr>
              <a:t>খাদ্য ও পুষ্টি</a:t>
            </a:r>
            <a:endParaRPr lang="en-US" sz="8000" b="1" dirty="0"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175089" y="864281"/>
            <a:ext cx="5581214" cy="5720764"/>
            <a:chOff x="1720337" y="857454"/>
            <a:chExt cx="5581214" cy="572076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086"/>
            <a:stretch/>
          </p:blipFill>
          <p:spPr>
            <a:xfrm>
              <a:off x="1720337" y="3521119"/>
              <a:ext cx="5581214" cy="305709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0337" y="857454"/>
              <a:ext cx="2576944" cy="26829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280" y="857454"/>
              <a:ext cx="3004271" cy="26829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</p:grpSp>
      <p:sp>
        <p:nvSpPr>
          <p:cNvPr id="15" name="Up Ribbon 14"/>
          <p:cNvSpPr/>
          <p:nvPr/>
        </p:nvSpPr>
        <p:spPr>
          <a:xfrm>
            <a:off x="432832" y="299022"/>
            <a:ext cx="4732824" cy="1130517"/>
          </a:xfrm>
          <a:prstGeom prst="ribbon2">
            <a:avLst>
              <a:gd name="adj1" fmla="val 33333"/>
              <a:gd name="adj2" fmla="val 7500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 </a:t>
            </a:r>
            <a:endParaRPr lang="en-US" sz="4800" b="1" dirty="0">
              <a:ln w="10541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152" y="983985"/>
            <a:ext cx="3147685" cy="570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71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8598" y="442912"/>
            <a:ext cx="3756628" cy="814388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48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শিখ</a:t>
            </a:r>
            <a:r>
              <a:rPr lang="en-US" sz="48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ন</a:t>
            </a:r>
            <a:r>
              <a:rPr lang="bn-BD" sz="48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ফল</a:t>
            </a:r>
            <a:endParaRPr lang="en-US" sz="4800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7024" y="3265513"/>
            <a:ext cx="10608076" cy="1576884"/>
          </a:xfr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   </a:t>
            </a:r>
            <a:r>
              <a:rPr lang="bn-BD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৮.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১.১ –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৮.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২.১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বিভাগ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77831" y="1604749"/>
            <a:ext cx="454323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IN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4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IN" sz="44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22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33" y="1078578"/>
            <a:ext cx="2485961" cy="180790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84" y="1145896"/>
            <a:ext cx="2162926" cy="180790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800" y="1085731"/>
            <a:ext cx="4060721" cy="180790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31" y="3700479"/>
            <a:ext cx="2751081" cy="15173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132" y="3673142"/>
            <a:ext cx="2851978" cy="152889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543" y="3671216"/>
            <a:ext cx="3041457" cy="152399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8" name="TextBox 7"/>
          <p:cNvSpPr txBox="1"/>
          <p:nvPr/>
        </p:nvSpPr>
        <p:spPr>
          <a:xfrm>
            <a:off x="1383141" y="2953803"/>
            <a:ext cx="1671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গরুর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মাংস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7766" y="5327596"/>
            <a:ext cx="1167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3064" y="5327597"/>
            <a:ext cx="407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1959" y="5327595"/>
            <a:ext cx="1224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23695" y="2953803"/>
            <a:ext cx="1143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42763" y="2981612"/>
            <a:ext cx="1992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মুরগীর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মাংস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6869" y="5981543"/>
            <a:ext cx="831440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bn-IN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থেকে পাই 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0626" y="295232"/>
            <a:ext cx="7740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 থেকে পাই? 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722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6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24" y="1276528"/>
            <a:ext cx="2281219" cy="134398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466" y="1366868"/>
            <a:ext cx="2123212" cy="133708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695" y="1357218"/>
            <a:ext cx="2037574" cy="133709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69"/>
          <a:stretch/>
        </p:blipFill>
        <p:spPr>
          <a:xfrm>
            <a:off x="285787" y="3640515"/>
            <a:ext cx="3398294" cy="148834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3" name="TextBox 12"/>
          <p:cNvSpPr txBox="1"/>
          <p:nvPr/>
        </p:nvSpPr>
        <p:spPr>
          <a:xfrm>
            <a:off x="1484028" y="2750916"/>
            <a:ext cx="136437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02164" y="5455746"/>
            <a:ext cx="126691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কাঁ ঠাল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2404" y="5395344"/>
            <a:ext cx="83154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63544" y="5382262"/>
            <a:ext cx="83154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8116" y="5389672"/>
            <a:ext cx="219010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শাক-সবজি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56231" y="2703957"/>
            <a:ext cx="83154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09311" y="2693747"/>
            <a:ext cx="83154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রুটি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24369" y="2703957"/>
            <a:ext cx="83154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আলু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0979" y="5995287"/>
            <a:ext cx="7395252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এই খাদ্যগুলো</a:t>
            </a:r>
            <a:r>
              <a:rPr lang="bn-IN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র উৎস</a:t>
            </a:r>
            <a:r>
              <a:rPr lang="bn-BD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উদ্ভিদ থেকে পাই</a:t>
            </a:r>
            <a:r>
              <a:rPr lang="bn-IN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154" y="4103898"/>
            <a:ext cx="1778191" cy="134398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895" y="3860692"/>
            <a:ext cx="1736838" cy="126816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567" y="3870301"/>
            <a:ext cx="1495328" cy="149532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219" y="1311959"/>
            <a:ext cx="1943604" cy="135533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22" name="TextBox 21"/>
          <p:cNvSpPr txBox="1"/>
          <p:nvPr/>
        </p:nvSpPr>
        <p:spPr>
          <a:xfrm>
            <a:off x="2177884" y="334589"/>
            <a:ext cx="7740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 থেকে পাই? 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134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4808483" cy="6248820"/>
          </a:xfr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US" sz="1800" dirty="0" smtClean="0"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1800" dirty="0" smtClean="0"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1800" dirty="0"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1800" dirty="0" smtClean="0">
              <a:latin typeface="Agency FB" panose="020B0503020202020204" pitchFamily="34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3200" dirty="0" smtClean="0">
                <a:latin typeface="Agency FB" panose="020B0503020202020204" pitchFamily="34" charset="0"/>
                <a:cs typeface="NikoshBAN" panose="02000000000000000000" pitchFamily="2" charset="0"/>
              </a:rPr>
              <a:t>তোমাদের খাতায় ডান দিকের মত ছক তৈরী করে উপরের খাদ্য গুলোকে সাজাও। </a:t>
            </a:r>
            <a:endParaRPr lang="en-US" sz="3200" dirty="0"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16653475"/>
              </p:ext>
            </p:extLst>
          </p:nvPr>
        </p:nvGraphicFramePr>
        <p:xfrm>
          <a:off x="5646683" y="344335"/>
          <a:ext cx="5806966" cy="62488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442"/>
                <a:gridCol w="2914524"/>
              </a:tblGrid>
              <a:tr h="19908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latin typeface="Agency FB" panose="020B0503020202020204" pitchFamily="34" charset="0"/>
                          <a:cs typeface="NikoshBAN" panose="02000000000000000000" pitchFamily="2" charset="0"/>
                        </a:rPr>
                        <a:t> </a:t>
                      </a:r>
                      <a:endParaRPr lang="bn-IN" sz="2800" b="1" dirty="0" smtClean="0">
                        <a:latin typeface="Agency FB" panose="020B0503020202020204" pitchFamily="34" charset="0"/>
                        <a:cs typeface="NikoshBAN" panose="0200000000000000000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প্রাণী থেকে</a:t>
                      </a:r>
                      <a:r>
                        <a:rPr lang="bn-BD" sz="2800" b="1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পাওয়া খাদ্য</a:t>
                      </a:r>
                      <a:endParaRPr lang="en-US" sz="28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r>
                        <a:rPr lang="bn-BD" baseline="0" dirty="0" smtClean="0"/>
                        <a:t> 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bn-IN" sz="1800" b="0" baseline="0" dirty="0" smtClean="0">
                        <a:latin typeface="+mn-lt"/>
                        <a:cs typeface="+mn-cs"/>
                      </a:endParaRPr>
                    </a:p>
                    <a:p>
                      <a:r>
                        <a:rPr lang="bn-BD" sz="2800" b="1" baseline="0" dirty="0" smtClean="0">
                          <a:latin typeface="Agency FB" panose="020B0503020202020204" pitchFamily="34" charset="0"/>
                          <a:cs typeface="NikoshBAN" panose="02000000000000000000" pitchFamily="2" charset="0"/>
                        </a:rPr>
                        <a:t>উদ্ভিদ থেকে পাওয়া খাদ্য</a:t>
                      </a:r>
                      <a:endParaRPr lang="en-US" sz="4000" b="1" dirty="0">
                        <a:latin typeface="Agency FB" panose="020B0503020202020204" pitchFamily="34" charset="0"/>
                        <a:cs typeface="NikoshBAN" panose="02000000000000000000" pitchFamily="2" charset="0"/>
                      </a:endParaRPr>
                    </a:p>
                  </a:txBody>
                  <a:tcPr>
                    <a:noFill/>
                  </a:tcPr>
                </a:tc>
              </a:tr>
              <a:tr h="8515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8515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</a:tr>
              <a:tr h="8515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</a:tr>
              <a:tr h="8515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8515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716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44213" y="662940"/>
            <a:ext cx="4121205" cy="130016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762665" y="2630870"/>
            <a:ext cx="6938798" cy="2155443"/>
          </a:xfrm>
          <a:prstGeom prst="roundRect">
            <a:avLst>
              <a:gd name="adj" fmla="val 491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আমি সবাইকে পাঠ্যাংশটি পড়তে দিব 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7192E47-9D14-4922-B845-0E7E97A97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 flipH="1">
            <a:off x="679547" y="2362474"/>
            <a:ext cx="3685871" cy="3195153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763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1119117" y="3415133"/>
            <a:ext cx="9867331" cy="2328230"/>
          </a:xfrm>
          <a:noFill/>
          <a:ln w="38100">
            <a:noFill/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পেয়ে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bn-BD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শক্তি যোগায় । পুষ্টি হলো জীবদেহের বৃদ্ধি ও বেঁচে থাকার জন্য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bn-BD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সকল উপাদান ।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খাদ</a:t>
            </a:r>
            <a:r>
              <a:rPr lang="bn-BD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্যে আমিষ,শর্করা এবং চর্বি হচ্ছে প্রধান পুষ্টি উপাদান। এছাড়াও রয়েছে  ভিটামিন ও খনিজ লবন। </a:t>
            </a:r>
            <a:r>
              <a:rPr lang="en-US" sz="32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49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11CCF33-67ED-45B1-9C19-06D08902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49" y="2420853"/>
            <a:ext cx="3443348" cy="2722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4747177" y="2461788"/>
            <a:ext cx="6825697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প্রাণী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থেকে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আমরা কি</a:t>
            </a:r>
          </a:p>
          <a:p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 পাই তার একটি তালিকা তৈরী কর।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417720" y="807139"/>
            <a:ext cx="2525689" cy="66447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625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60755" y="4241196"/>
            <a:ext cx="11621663" cy="1828799"/>
            <a:chOff x="306479" y="3985147"/>
            <a:chExt cx="11621663" cy="176226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479" y="3985147"/>
              <a:ext cx="2973597" cy="176226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0076" y="4010425"/>
              <a:ext cx="2115504" cy="16002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512" y="4010425"/>
              <a:ext cx="2053789" cy="157275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5741" y="3996704"/>
              <a:ext cx="1866871" cy="16002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9534" y="4010425"/>
              <a:ext cx="2688608" cy="143689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4649239" y="6273225"/>
            <a:ext cx="32321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Agency FB" panose="020B0503020202020204" pitchFamily="34" charset="0"/>
                <a:cs typeface="NikoshBAN" panose="02000000000000000000" pitchFamily="2" charset="0"/>
              </a:rPr>
              <a:t>শর্করা</a:t>
            </a:r>
            <a:r>
              <a:rPr lang="en-US" sz="4000" b="1" dirty="0"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Agency FB" panose="020B0503020202020204" pitchFamily="34" charset="0"/>
                <a:cs typeface="NikoshBAN" panose="02000000000000000000" pitchFamily="2" charset="0"/>
              </a:rPr>
              <a:t>জাতীয়</a:t>
            </a:r>
            <a:r>
              <a:rPr lang="en-US" sz="4000" b="1" dirty="0"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Agency FB" panose="020B0503020202020204" pitchFamily="34" charset="0"/>
                <a:cs typeface="NikoshBAN" panose="02000000000000000000" pitchFamily="2" charset="0"/>
              </a:rPr>
              <a:t>খাদ্য</a:t>
            </a:r>
            <a:endParaRPr lang="bn-BD" sz="4000" b="1" dirty="0"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14950" y="3238924"/>
            <a:ext cx="3202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Agency FB" panose="020B0503020202020204" pitchFamily="34" charset="0"/>
                <a:cs typeface="NikoshBAN" panose="02000000000000000000" pitchFamily="2" charset="0"/>
              </a:rPr>
              <a:t>আমিষ জাতীয় খাদ্য </a:t>
            </a:r>
            <a:endParaRPr lang="en-US" sz="3600" b="1" dirty="0"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64025" y="581777"/>
            <a:ext cx="11142944" cy="2339357"/>
            <a:chOff x="0" y="-385881"/>
            <a:chExt cx="11600273" cy="2946515"/>
          </a:xfrm>
          <a:solidFill>
            <a:schemeClr val="accent4">
              <a:lumMod val="40000"/>
              <a:lumOff val="60000"/>
            </a:schemeClr>
          </a:solidFill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479" y="-385881"/>
              <a:ext cx="2620794" cy="2887215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2272"/>
              <a:ext cx="2511946" cy="2682906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458" y="-135369"/>
              <a:ext cx="3051354" cy="2682500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059" y="-385881"/>
              <a:ext cx="2469458" cy="2898462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605579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97509767"/>
              </p:ext>
            </p:extLst>
          </p:nvPr>
        </p:nvGraphicFramePr>
        <p:xfrm>
          <a:off x="985380" y="189187"/>
          <a:ext cx="9467158" cy="6339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57622" y="5215944"/>
            <a:ext cx="3680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মাছ,ডিম,মাংস সিম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77848" y="938011"/>
            <a:ext cx="35605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ভাত আলু রুটি চিনি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646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195D9-0900-4A1C-B36F-2D4D69D1C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F22195D9-0900-4A1C-B36F-2D4D69D1C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F22195D9-0900-4A1C-B36F-2D4D69D1C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31FEF-44D4-4C7E-9F56-5D7A7DB1E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B231FEF-44D4-4C7E-9F56-5D7A7DB1E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9B231FEF-44D4-4C7E-9F56-5D7A7DB1E9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C69912-5E70-4AD9-9985-62CAFD39D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33C69912-5E70-4AD9-9985-62CAFD39D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33C69912-5E70-4AD9-9985-62CAFD39D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6F1FB1-1B28-42B6-9CE2-4412BA90C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36F1FB1-1B28-42B6-9CE2-4412BA90C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36F1FB1-1B28-42B6-9CE2-4412BA90CD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B17667-5A68-4454-B279-10050D81C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BB17667-5A68-4454-B279-10050D81C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9BB17667-5A68-4454-B279-10050D81C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23" y="1264338"/>
            <a:ext cx="1939901" cy="963114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4000" b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bn-IN" sz="4000" b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4000" b="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34984486"/>
              </p:ext>
            </p:extLst>
          </p:nvPr>
        </p:nvGraphicFramePr>
        <p:xfrm>
          <a:off x="242888" y="2236903"/>
          <a:ext cx="5518174" cy="1559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087"/>
                <a:gridCol w="2759087"/>
              </a:tblGrid>
              <a:tr h="650176">
                <a:tc>
                  <a:txBody>
                    <a:bodyPr/>
                    <a:lstStyle/>
                    <a:p>
                      <a:pPr algn="ctr"/>
                      <a:r>
                        <a:rPr lang="bn-BD" sz="3600" b="1" dirty="0" smtClean="0">
                          <a:solidFill>
                            <a:srgbClr val="00206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পুষ্টি</a:t>
                      </a:r>
                      <a:r>
                        <a:rPr lang="bn-BD" sz="3600" b="1" baseline="0" dirty="0" smtClean="0">
                          <a:solidFill>
                            <a:srgbClr val="00206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উপাদান</a:t>
                      </a:r>
                      <a:endParaRPr lang="en-US" sz="36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400" b="1" dirty="0" smtClean="0">
                          <a:solidFill>
                            <a:srgbClr val="00206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endParaRPr lang="en-US" sz="4400" b="1" dirty="0">
                        <a:solidFill>
                          <a:srgbClr val="00206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797817">
                <a:tc>
                  <a:txBody>
                    <a:bodyPr/>
                    <a:lstStyle/>
                    <a:p>
                      <a:pPr algn="ctr"/>
                      <a:r>
                        <a:rPr lang="bn-BD" sz="2400" b="1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600" b="1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আমিষ</a:t>
                      </a:r>
                      <a:endParaRPr lang="en-US" sz="3600" b="1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923779" y="1357313"/>
            <a:ext cx="3669296" cy="870139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63141094"/>
              </p:ext>
            </p:extLst>
          </p:nvPr>
        </p:nvGraphicFramePr>
        <p:xfrm>
          <a:off x="6472730" y="2307504"/>
          <a:ext cx="5488505" cy="1588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6658"/>
                <a:gridCol w="2731847"/>
              </a:tblGrid>
              <a:tr h="458523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পুষ্টি</a:t>
                      </a:r>
                      <a:r>
                        <a:rPr lang="bn-BD" sz="36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উপাদান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948723">
                <a:tc>
                  <a:txBody>
                    <a:bodyPr/>
                    <a:lstStyle/>
                    <a:p>
                      <a:pPr algn="ctr"/>
                      <a:r>
                        <a:rPr lang="bn-BD" sz="4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শর্করা</a:t>
                      </a:r>
                      <a:r>
                        <a:rPr lang="bn-BD" sz="44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4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911762"/>
              </p:ext>
            </p:extLst>
          </p:nvPr>
        </p:nvGraphicFramePr>
        <p:xfrm>
          <a:off x="203201" y="4598860"/>
          <a:ext cx="5557860" cy="138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5235"/>
                <a:gridCol w="2802625"/>
              </a:tblGrid>
              <a:tr h="694716">
                <a:tc gridSpan="2"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নির্দিষ্ট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খাদ্যের নাম 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94716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শর্করা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165"/>
              </p:ext>
            </p:extLst>
          </p:nvPr>
        </p:nvGraphicFramePr>
        <p:xfrm>
          <a:off x="6444369" y="4453844"/>
          <a:ext cx="5485582" cy="1571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791"/>
                <a:gridCol w="2742791"/>
              </a:tblGrid>
              <a:tr h="74852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নির্দিষ্ট</a:t>
                      </a:r>
                      <a:r>
                        <a:rPr lang="bn-BD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খাদ্যের নাম </a:t>
                      </a:r>
                      <a:endParaRPr lang="en-US" sz="2800" dirty="0" smtClean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480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আমিষ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11" descr="download.png">
            <a:extLst>
              <a:ext uri="{FF2B5EF4-FFF2-40B4-BE49-F238E27FC236}">
                <a16:creationId xmlns:a16="http://schemas.microsoft.com/office/drawing/2014/main" xmlns="" id="{ADB6E154-D9AF-4EEF-8548-645C48BC3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535" y="268503"/>
            <a:ext cx="2392505" cy="1785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143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0" b="10834"/>
          <a:stretch/>
        </p:blipFill>
        <p:spPr>
          <a:xfrm>
            <a:off x="3393071" y="1268730"/>
            <a:ext cx="5587156" cy="521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63204" y="501968"/>
            <a:ext cx="8304212" cy="766762"/>
          </a:xfrm>
          <a:noFill/>
          <a:ln w="38100">
            <a:noFill/>
          </a:ln>
        </p:spPr>
        <p:txBody>
          <a:bodyPr>
            <a:normAutofit/>
          </a:bodyPr>
          <a:lstStyle/>
          <a:p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এসো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আমরা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পাঠ্য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বইয়ে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সাথে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মিলিয়ে</a:t>
            </a:r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পড়ি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23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51183" y="1564904"/>
            <a:ext cx="11304256" cy="2160935"/>
          </a:xfrm>
          <a:noFill/>
          <a:ln w="38100">
            <a:noFill/>
          </a:ln>
        </p:spPr>
        <p:txBody>
          <a:bodyPr>
            <a:normAutofit/>
          </a:bodyPr>
          <a:lstStyle/>
          <a:p>
            <a:pPr marL="1828800" lvl="4" indent="0" fontAlgn="t">
              <a:buNone/>
            </a:pP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পুষ্টি উপাদান 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কাজ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60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t">
              <a:buNone/>
            </a:pPr>
            <a:r>
              <a:rPr lang="bn-BD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আমিষঃ  দেহের মাংসপেশির ক্ষয়পূরণ ও রক্ত তৈরী এবংরক্ষাণাবেক্ষণ করে।</a:t>
            </a:r>
          </a:p>
          <a:p>
            <a:pPr marL="0" indent="0" fontAlgn="t">
              <a:buNone/>
            </a:pPr>
            <a:r>
              <a:rPr lang="bn-BD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bn-BD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ঃ    কাজ করার প্রয়োজনীয় শক্তি পাওয়া যায়। </a:t>
            </a:r>
            <a:endParaRPr lang="bn-BD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6477" y="4121685"/>
            <a:ext cx="8496301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আমিষঃ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দুধ,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মাংস,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ডিম,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সিম,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শর্ক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ভাত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আলূ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রটি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চিনি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ভূট্টা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50" y="377797"/>
            <a:ext cx="5457825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উওর গুলো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লাই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8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0374" y="716755"/>
            <a:ext cx="3824714" cy="91251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1584" y="2574323"/>
            <a:ext cx="9043988" cy="280076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bn-IN" sz="4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4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কোন কোন উপাদান থেকে আমরা সর্করা পাই? </a:t>
            </a:r>
            <a:endParaRPr lang="bn-BD" sz="4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5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711334" y="3813412"/>
            <a:ext cx="6595763" cy="198120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bn-BD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2387" y="1023582"/>
            <a:ext cx="11141959" cy="2312061"/>
            <a:chOff x="0" y="-385881"/>
            <a:chExt cx="11600273" cy="2946515"/>
          </a:xfrm>
          <a:solidFill>
            <a:schemeClr val="accent4">
              <a:lumMod val="40000"/>
              <a:lumOff val="60000"/>
            </a:schemeClr>
          </a:solidFill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479" y="-385881"/>
              <a:ext cx="2620794" cy="2887215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2272"/>
              <a:ext cx="2511946" cy="2682906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458" y="-135369"/>
              <a:ext cx="3051354" cy="2682500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059" y="-385881"/>
              <a:ext cx="2469458" cy="2898462"/>
            </a:xfrm>
            <a:prstGeom prst="rect">
              <a:avLst/>
            </a:prstGeom>
            <a:grpFill/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8096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403</Words>
  <Application>Microsoft Office PowerPoint</Application>
  <PresentationFormat>Widescreen</PresentationFormat>
  <Paragraphs>114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Agency FB</vt:lpstr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পূর্ব জ্ঞান যাচাই</vt:lpstr>
      <vt:lpstr>PowerPoint Presentation</vt:lpstr>
      <vt:lpstr>খাদ্য ও পুষ্টি</vt:lpstr>
      <vt:lpstr>শিখনফল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এসো আমরা পাঠ্য বইয়ে সাথে মিলিয়ে পড়ি</vt:lpstr>
      <vt:lpstr>PowerPoint Presentation</vt:lpstr>
      <vt:lpstr> মূল্যায়ন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SCI Learning</dc:creator>
  <cp:lastModifiedBy>Kawsar Ahamed</cp:lastModifiedBy>
  <cp:revision>44</cp:revision>
  <dcterms:modified xsi:type="dcterms:W3CDTF">2019-10-18T15:50:01Z</dcterms:modified>
</cp:coreProperties>
</file>