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1BD6D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2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E77A04-7788-4676-9D9F-F7FAFF9E5F7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24B66B-83EF-4B41-9AF6-E2EFA83F6A84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১। খাদ্য নিরাপত্তার ধারণা ব্যাখ্যা করতে পারবে । </a:t>
          </a:r>
          <a:endParaRPr lang="en-US" sz="36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08EAF2C3-6DEA-4C26-9AA2-2791E09B5CA7}" type="parTrans" cxnId="{223CC0DF-7CFB-45E5-9834-A6946A672AE7}">
      <dgm:prSet/>
      <dgm:spPr/>
      <dgm:t>
        <a:bodyPr/>
        <a:lstStyle/>
        <a:p>
          <a:endParaRPr lang="en-US"/>
        </a:p>
      </dgm:t>
    </dgm:pt>
    <dgm:pt modelId="{220B04A6-1C74-45F6-AAEC-34F158D751F9}" type="sibTrans" cxnId="{223CC0DF-7CFB-45E5-9834-A6946A672AE7}">
      <dgm:prSet/>
      <dgm:spPr/>
      <dgm:t>
        <a:bodyPr/>
        <a:lstStyle/>
        <a:p>
          <a:endParaRPr lang="en-US"/>
        </a:p>
      </dgm:t>
    </dgm:pt>
    <dgm:pt modelId="{15EBBE40-784E-467D-B973-C44455DFE4E3}">
      <dgm:prSet phldrT="[Text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২। </a:t>
          </a:r>
          <a:r>
            <a: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খাদ্য নিরাপত্তা দিকসমুহ বিশ্লেষণ করতে পারবে </a:t>
          </a:r>
          <a:endParaRPr lang="en-US" sz="36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DCECC05B-E05F-4C18-9040-81D96D684E26}" type="parTrans" cxnId="{38680625-A831-4672-B236-D1A3D74AB6E4}">
      <dgm:prSet/>
      <dgm:spPr/>
      <dgm:t>
        <a:bodyPr/>
        <a:lstStyle/>
        <a:p>
          <a:endParaRPr lang="en-US"/>
        </a:p>
      </dgm:t>
    </dgm:pt>
    <dgm:pt modelId="{C0510857-0FEE-4467-BFBA-DCE7A5ADF5FA}" type="sibTrans" cxnId="{38680625-A831-4672-B236-D1A3D74AB6E4}">
      <dgm:prSet/>
      <dgm:spPr/>
      <dgm:t>
        <a:bodyPr/>
        <a:lstStyle/>
        <a:p>
          <a:endParaRPr lang="en-US"/>
        </a:p>
      </dgm:t>
    </dgm:pt>
    <dgm:pt modelId="{61ECA16B-C4C3-42BD-8D3D-3926EC55020E}" type="pres">
      <dgm:prSet presAssocID="{E2E77A04-7788-4676-9D9F-F7FAFF9E5F7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70AFEB-48A9-420A-83C5-B694C76DF2ED}" type="pres">
      <dgm:prSet presAssocID="{A324B66B-83EF-4B41-9AF6-E2EFA83F6A84}" presName="parentText" presStyleLbl="node1" presStyleIdx="0" presStyleCnt="2" custScaleY="112130" custLinFactY="3137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087EE6-965A-4381-9ACE-405888C8AAA3}" type="pres">
      <dgm:prSet presAssocID="{220B04A6-1C74-45F6-AAEC-34F158D751F9}" presName="spacer" presStyleCnt="0"/>
      <dgm:spPr/>
    </dgm:pt>
    <dgm:pt modelId="{12B483AB-0EC4-4A7F-BFD0-A1F36F4E2529}" type="pres">
      <dgm:prSet presAssocID="{15EBBE40-784E-467D-B973-C44455DFE4E3}" presName="parentText" presStyleLbl="node1" presStyleIdx="1" presStyleCnt="2" custScaleY="112130" custLinFactY="22847" custLinFactNeighborX="125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F05128-654E-4588-8EB1-21947B45AB7D}" type="presOf" srcId="{A324B66B-83EF-4B41-9AF6-E2EFA83F6A84}" destId="{7570AFEB-48A9-420A-83C5-B694C76DF2ED}" srcOrd="0" destOrd="0" presId="urn:microsoft.com/office/officeart/2005/8/layout/vList2"/>
    <dgm:cxn modelId="{38680625-A831-4672-B236-D1A3D74AB6E4}" srcId="{E2E77A04-7788-4676-9D9F-F7FAFF9E5F78}" destId="{15EBBE40-784E-467D-B973-C44455DFE4E3}" srcOrd="1" destOrd="0" parTransId="{DCECC05B-E05F-4C18-9040-81D96D684E26}" sibTransId="{C0510857-0FEE-4467-BFBA-DCE7A5ADF5FA}"/>
    <dgm:cxn modelId="{223CC0DF-7CFB-45E5-9834-A6946A672AE7}" srcId="{E2E77A04-7788-4676-9D9F-F7FAFF9E5F78}" destId="{A324B66B-83EF-4B41-9AF6-E2EFA83F6A84}" srcOrd="0" destOrd="0" parTransId="{08EAF2C3-6DEA-4C26-9AA2-2791E09B5CA7}" sibTransId="{220B04A6-1C74-45F6-AAEC-34F158D751F9}"/>
    <dgm:cxn modelId="{CFB9103A-40F4-4A9A-86B2-C9B55B97550D}" type="presOf" srcId="{15EBBE40-784E-467D-B973-C44455DFE4E3}" destId="{12B483AB-0EC4-4A7F-BFD0-A1F36F4E2529}" srcOrd="0" destOrd="0" presId="urn:microsoft.com/office/officeart/2005/8/layout/vList2"/>
    <dgm:cxn modelId="{144E4AA4-8475-498F-A654-F6F01828BF72}" type="presOf" srcId="{E2E77A04-7788-4676-9D9F-F7FAFF9E5F78}" destId="{61ECA16B-C4C3-42BD-8D3D-3926EC55020E}" srcOrd="0" destOrd="0" presId="urn:microsoft.com/office/officeart/2005/8/layout/vList2"/>
    <dgm:cxn modelId="{9953F1DE-63D9-4459-91BA-BFB8E4AAEF00}" type="presParOf" srcId="{61ECA16B-C4C3-42BD-8D3D-3926EC55020E}" destId="{7570AFEB-48A9-420A-83C5-B694C76DF2ED}" srcOrd="0" destOrd="0" presId="urn:microsoft.com/office/officeart/2005/8/layout/vList2"/>
    <dgm:cxn modelId="{FAC193C0-0B41-4112-BA1D-F687F886A33A}" type="presParOf" srcId="{61ECA16B-C4C3-42BD-8D3D-3926EC55020E}" destId="{32087EE6-965A-4381-9ACE-405888C8AAA3}" srcOrd="1" destOrd="0" presId="urn:microsoft.com/office/officeart/2005/8/layout/vList2"/>
    <dgm:cxn modelId="{DC642F03-CF21-41B7-9BAD-4C79A994B3E4}" type="presParOf" srcId="{61ECA16B-C4C3-42BD-8D3D-3926EC55020E}" destId="{12B483AB-0EC4-4A7F-BFD0-A1F36F4E2529}" srcOrd="2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23D6E1-ED6C-4E84-8445-87EC97E72BB0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DFA572-F89F-4C14-B42A-3DAB8D785CEF}">
      <dgm:prSet phldrT="[Text]" custT="1"/>
      <dgm:spPr>
        <a:ln>
          <a:solidFill>
            <a:srgbClr val="00B050"/>
          </a:solidFill>
        </a:ln>
      </dgm:spPr>
      <dgm:t>
        <a:bodyPr/>
        <a:lstStyle/>
        <a:p>
          <a:r>
            <a:rPr lang="en-US" sz="1800" b="1" dirty="0" smtClean="0"/>
            <a:t>Dimensions of</a:t>
          </a:r>
        </a:p>
        <a:p>
          <a:r>
            <a:rPr lang="en-US" sz="1800" b="1" dirty="0" smtClean="0"/>
            <a:t>Food Security</a:t>
          </a:r>
          <a:endParaRPr lang="bn-BD" sz="1800" b="1" dirty="0" smtClean="0"/>
        </a:p>
        <a:p>
          <a:r>
            <a:rPr lang="bn-BD" sz="2000" b="1" dirty="0" smtClean="0">
              <a:latin typeface="Shonar Bangla" pitchFamily="34" charset="0"/>
              <a:cs typeface="Shonar Bangla" pitchFamily="34" charset="0"/>
            </a:rPr>
            <a:t>(খাদ্য নিরাপত্তা)</a:t>
          </a:r>
          <a:endParaRPr lang="en-US" sz="2000" b="1" dirty="0">
            <a:latin typeface="Shonar Bangla" pitchFamily="34" charset="0"/>
            <a:cs typeface="Shonar Bangla" pitchFamily="34" charset="0"/>
          </a:endParaRPr>
        </a:p>
      </dgm:t>
    </dgm:pt>
    <dgm:pt modelId="{EFE765DF-A61F-478B-B0EE-BB7645E455CC}" type="parTrans" cxnId="{980CD939-3446-4A25-9093-10513A1A4F2A}">
      <dgm:prSet/>
      <dgm:spPr/>
      <dgm:t>
        <a:bodyPr/>
        <a:lstStyle/>
        <a:p>
          <a:endParaRPr lang="en-US"/>
        </a:p>
      </dgm:t>
    </dgm:pt>
    <dgm:pt modelId="{B1098B3D-4A62-4406-B2D9-E9215A2DC2F0}" type="sibTrans" cxnId="{980CD939-3446-4A25-9093-10513A1A4F2A}">
      <dgm:prSet/>
      <dgm:spPr/>
      <dgm:t>
        <a:bodyPr/>
        <a:lstStyle/>
        <a:p>
          <a:endParaRPr lang="en-US"/>
        </a:p>
      </dgm:t>
    </dgm:pt>
    <dgm:pt modelId="{8A6F5AA4-093A-4660-B0A5-7F71EC720542}">
      <dgm:prSet phldrT="[Text]"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Availability</a:t>
          </a:r>
          <a:endParaRPr lang="en-US" dirty="0">
            <a:solidFill>
              <a:schemeClr val="tx1"/>
            </a:solidFill>
          </a:endParaRPr>
        </a:p>
      </dgm:t>
    </dgm:pt>
    <dgm:pt modelId="{1B88F94A-EFE9-414C-8746-150140B9F195}" type="parTrans" cxnId="{E1033A0F-BD00-4AD9-AC4E-55FAC27BC4A4}">
      <dgm:prSet/>
      <dgm:spPr/>
      <dgm:t>
        <a:bodyPr/>
        <a:lstStyle/>
        <a:p>
          <a:endParaRPr lang="en-US"/>
        </a:p>
      </dgm:t>
    </dgm:pt>
    <dgm:pt modelId="{6637DCC4-2E52-4D83-BFF5-9436743A1344}" type="sibTrans" cxnId="{E1033A0F-BD00-4AD9-AC4E-55FAC27BC4A4}">
      <dgm:prSet/>
      <dgm:spPr/>
      <dgm:t>
        <a:bodyPr/>
        <a:lstStyle/>
        <a:p>
          <a:endParaRPr lang="en-US"/>
        </a:p>
      </dgm:t>
    </dgm:pt>
    <dgm:pt modelId="{B853615C-F76F-4E82-9D9B-FC7F2AC8CDFC}">
      <dgm:prSet phldrT="[Text]"/>
      <dgm:spPr>
        <a:ln>
          <a:solidFill>
            <a:schemeClr val="accent2"/>
          </a:solidFill>
        </a:ln>
      </dgm:spPr>
      <dgm:t>
        <a:bodyPr/>
        <a:lstStyle/>
        <a:p>
          <a:r>
            <a:rPr lang="en-US" dirty="0" smtClean="0"/>
            <a:t>Access</a:t>
          </a:r>
          <a:endParaRPr lang="en-US" dirty="0"/>
        </a:p>
      </dgm:t>
    </dgm:pt>
    <dgm:pt modelId="{E6445019-8D31-478B-A4DB-FFE46D176663}" type="parTrans" cxnId="{8AB92890-43F5-40C5-B92B-99D036D49DBB}">
      <dgm:prSet/>
      <dgm:spPr/>
      <dgm:t>
        <a:bodyPr/>
        <a:lstStyle/>
        <a:p>
          <a:endParaRPr lang="en-US"/>
        </a:p>
      </dgm:t>
    </dgm:pt>
    <dgm:pt modelId="{CD47D479-0554-4704-9FD5-7A707D58A5B0}" type="sibTrans" cxnId="{8AB92890-43F5-40C5-B92B-99D036D49DBB}">
      <dgm:prSet/>
      <dgm:spPr/>
      <dgm:t>
        <a:bodyPr/>
        <a:lstStyle/>
        <a:p>
          <a:endParaRPr lang="en-US"/>
        </a:p>
      </dgm:t>
    </dgm:pt>
    <dgm:pt modelId="{5885AAFE-33AD-43EA-9968-94CCCCFFF8A0}">
      <dgm:prSet phldrT="[Text]"/>
      <dgm:spPr>
        <a:ln>
          <a:solidFill>
            <a:srgbClr val="C00000"/>
          </a:solidFill>
        </a:ln>
      </dgm:spPr>
      <dgm:t>
        <a:bodyPr/>
        <a:lstStyle/>
        <a:p>
          <a:r>
            <a:rPr lang="en-US" dirty="0" err="1" smtClean="0">
              <a:solidFill>
                <a:srgbClr val="002060"/>
              </a:solidFill>
            </a:rPr>
            <a:t>Utilisation</a:t>
          </a:r>
          <a:endParaRPr lang="en-US" dirty="0">
            <a:solidFill>
              <a:srgbClr val="002060"/>
            </a:solidFill>
          </a:endParaRPr>
        </a:p>
      </dgm:t>
    </dgm:pt>
    <dgm:pt modelId="{6431C4DD-0749-4BDB-81DD-DF937371B046}" type="parTrans" cxnId="{70DA0C5C-5745-4358-8891-903052F1ABC6}">
      <dgm:prSet/>
      <dgm:spPr/>
      <dgm:t>
        <a:bodyPr/>
        <a:lstStyle/>
        <a:p>
          <a:endParaRPr lang="en-US"/>
        </a:p>
      </dgm:t>
    </dgm:pt>
    <dgm:pt modelId="{15D2E892-01E0-49A9-B45A-531B011AF81B}" type="sibTrans" cxnId="{70DA0C5C-5745-4358-8891-903052F1ABC6}">
      <dgm:prSet/>
      <dgm:spPr/>
      <dgm:t>
        <a:bodyPr/>
        <a:lstStyle/>
        <a:p>
          <a:endParaRPr lang="en-US"/>
        </a:p>
      </dgm:t>
    </dgm:pt>
    <dgm:pt modelId="{2518B67F-5D8B-4260-A48C-790E258BAA30}">
      <dgm:prSet phldrT="[Text]"/>
      <dgm:spPr>
        <a:ln>
          <a:solidFill>
            <a:schemeClr val="accent3"/>
          </a:solidFill>
        </a:ln>
      </dgm:spPr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Stability</a:t>
          </a:r>
          <a:endParaRPr lang="en-US" dirty="0">
            <a:solidFill>
              <a:srgbClr val="FFFF00"/>
            </a:solidFill>
          </a:endParaRPr>
        </a:p>
      </dgm:t>
    </dgm:pt>
    <dgm:pt modelId="{F8058803-9DA5-4A7F-B6A4-3A48FD2C4DDE}" type="parTrans" cxnId="{31FEE51C-2CD7-4D0A-AC13-9A6E8783AC53}">
      <dgm:prSet/>
      <dgm:spPr/>
      <dgm:t>
        <a:bodyPr/>
        <a:lstStyle/>
        <a:p>
          <a:endParaRPr lang="en-US"/>
        </a:p>
      </dgm:t>
    </dgm:pt>
    <dgm:pt modelId="{86672B60-67B3-47B9-BDA5-23804E0A5AC4}" type="sibTrans" cxnId="{31FEE51C-2CD7-4D0A-AC13-9A6E8783AC53}">
      <dgm:prSet/>
      <dgm:spPr/>
      <dgm:t>
        <a:bodyPr/>
        <a:lstStyle/>
        <a:p>
          <a:endParaRPr lang="en-US"/>
        </a:p>
      </dgm:t>
    </dgm:pt>
    <dgm:pt modelId="{27FC3B9D-4D68-404A-8C3F-15F80739DE58}" type="pres">
      <dgm:prSet presAssocID="{CE23D6E1-ED6C-4E84-8445-87EC97E72BB0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675F65-D7A4-46EB-A872-BFFBB16C479E}" type="pres">
      <dgm:prSet presAssocID="{CE23D6E1-ED6C-4E84-8445-87EC97E72BB0}" presName="matrix" presStyleCnt="0"/>
      <dgm:spPr/>
    </dgm:pt>
    <dgm:pt modelId="{032437A0-552B-4102-A45E-947294C55DD7}" type="pres">
      <dgm:prSet presAssocID="{CE23D6E1-ED6C-4E84-8445-87EC97E72BB0}" presName="tile1" presStyleLbl="node1" presStyleIdx="0" presStyleCnt="4" custLinFactNeighborY="-1198"/>
      <dgm:spPr/>
      <dgm:t>
        <a:bodyPr/>
        <a:lstStyle/>
        <a:p>
          <a:endParaRPr lang="en-US"/>
        </a:p>
      </dgm:t>
    </dgm:pt>
    <dgm:pt modelId="{08A9BDD8-3BDC-4772-B931-1B6BFF47FCDA}" type="pres">
      <dgm:prSet presAssocID="{CE23D6E1-ED6C-4E84-8445-87EC97E72BB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03E111-B197-43D7-9EA9-A9BF544BB987}" type="pres">
      <dgm:prSet presAssocID="{CE23D6E1-ED6C-4E84-8445-87EC97E72BB0}" presName="tile2" presStyleLbl="node1" presStyleIdx="1" presStyleCnt="4"/>
      <dgm:spPr/>
      <dgm:t>
        <a:bodyPr/>
        <a:lstStyle/>
        <a:p>
          <a:endParaRPr lang="en-US"/>
        </a:p>
      </dgm:t>
    </dgm:pt>
    <dgm:pt modelId="{F1A4A68E-6488-44EF-89C1-968025C1F5CC}" type="pres">
      <dgm:prSet presAssocID="{CE23D6E1-ED6C-4E84-8445-87EC97E72BB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4A9398-02E0-4B13-B1EC-AE0D75C1682C}" type="pres">
      <dgm:prSet presAssocID="{CE23D6E1-ED6C-4E84-8445-87EC97E72BB0}" presName="tile3" presStyleLbl="node1" presStyleIdx="2" presStyleCnt="4"/>
      <dgm:spPr/>
      <dgm:t>
        <a:bodyPr/>
        <a:lstStyle/>
        <a:p>
          <a:endParaRPr lang="en-US"/>
        </a:p>
      </dgm:t>
    </dgm:pt>
    <dgm:pt modelId="{206C390C-9DB3-4C2E-BFA8-471EECFB32B8}" type="pres">
      <dgm:prSet presAssocID="{CE23D6E1-ED6C-4E84-8445-87EC97E72BB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512CFC-7B10-41DC-A995-6CD0F93D10B2}" type="pres">
      <dgm:prSet presAssocID="{CE23D6E1-ED6C-4E84-8445-87EC97E72BB0}" presName="tile4" presStyleLbl="node1" presStyleIdx="3" presStyleCnt="4" custLinFactNeighborX="2410" custLinFactNeighborY="-299"/>
      <dgm:spPr/>
      <dgm:t>
        <a:bodyPr/>
        <a:lstStyle/>
        <a:p>
          <a:endParaRPr lang="en-US"/>
        </a:p>
      </dgm:t>
    </dgm:pt>
    <dgm:pt modelId="{D96BC46F-2791-4DBE-B92C-C603C87FBD8B}" type="pres">
      <dgm:prSet presAssocID="{CE23D6E1-ED6C-4E84-8445-87EC97E72BB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E639CC-3444-45B1-B443-9A430FA2CAFF}" type="pres">
      <dgm:prSet presAssocID="{CE23D6E1-ED6C-4E84-8445-87EC97E72BB0}" presName="centerTile" presStyleLbl="fgShp" presStyleIdx="0" presStyleCnt="1" custScaleX="121674" custScaleY="129860" custLinFactNeighborX="2604" custLinFactNeighborY="-93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31FEE51C-2CD7-4D0A-AC13-9A6E8783AC53}" srcId="{C5DFA572-F89F-4C14-B42A-3DAB8D785CEF}" destId="{2518B67F-5D8B-4260-A48C-790E258BAA30}" srcOrd="3" destOrd="0" parTransId="{F8058803-9DA5-4A7F-B6A4-3A48FD2C4DDE}" sibTransId="{86672B60-67B3-47B9-BDA5-23804E0A5AC4}"/>
    <dgm:cxn modelId="{F268312B-043D-48C2-B1B4-EA97AA5562C8}" type="presOf" srcId="{2518B67F-5D8B-4260-A48C-790E258BAA30}" destId="{7D512CFC-7B10-41DC-A995-6CD0F93D10B2}" srcOrd="0" destOrd="0" presId="urn:microsoft.com/office/officeart/2005/8/layout/matrix1"/>
    <dgm:cxn modelId="{5061609C-ACEC-46B6-9015-496DB8928E6E}" type="presOf" srcId="{B853615C-F76F-4E82-9D9B-FC7F2AC8CDFC}" destId="{F1A4A68E-6488-44EF-89C1-968025C1F5CC}" srcOrd="1" destOrd="0" presId="urn:microsoft.com/office/officeart/2005/8/layout/matrix1"/>
    <dgm:cxn modelId="{16B2AB20-7B39-4EB7-A8CC-B3A46D58BEFE}" type="presOf" srcId="{5885AAFE-33AD-43EA-9968-94CCCCFFF8A0}" destId="{206C390C-9DB3-4C2E-BFA8-471EECFB32B8}" srcOrd="1" destOrd="0" presId="urn:microsoft.com/office/officeart/2005/8/layout/matrix1"/>
    <dgm:cxn modelId="{A8EE2FE0-8C35-4C6E-BC2E-FFDAE538CFD2}" type="presOf" srcId="{8A6F5AA4-093A-4660-B0A5-7F71EC720542}" destId="{08A9BDD8-3BDC-4772-B931-1B6BFF47FCDA}" srcOrd="1" destOrd="0" presId="urn:microsoft.com/office/officeart/2005/8/layout/matrix1"/>
    <dgm:cxn modelId="{70DA0C5C-5745-4358-8891-903052F1ABC6}" srcId="{C5DFA572-F89F-4C14-B42A-3DAB8D785CEF}" destId="{5885AAFE-33AD-43EA-9968-94CCCCFFF8A0}" srcOrd="2" destOrd="0" parTransId="{6431C4DD-0749-4BDB-81DD-DF937371B046}" sibTransId="{15D2E892-01E0-49A9-B45A-531B011AF81B}"/>
    <dgm:cxn modelId="{C7578A9D-EEF7-482D-B2A9-D6C4597413FF}" type="presOf" srcId="{8A6F5AA4-093A-4660-B0A5-7F71EC720542}" destId="{032437A0-552B-4102-A45E-947294C55DD7}" srcOrd="0" destOrd="0" presId="urn:microsoft.com/office/officeart/2005/8/layout/matrix1"/>
    <dgm:cxn modelId="{E1033A0F-BD00-4AD9-AC4E-55FAC27BC4A4}" srcId="{C5DFA572-F89F-4C14-B42A-3DAB8D785CEF}" destId="{8A6F5AA4-093A-4660-B0A5-7F71EC720542}" srcOrd="0" destOrd="0" parTransId="{1B88F94A-EFE9-414C-8746-150140B9F195}" sibTransId="{6637DCC4-2E52-4D83-BFF5-9436743A1344}"/>
    <dgm:cxn modelId="{03D47038-9750-4653-B4B0-68BD978DF075}" type="presOf" srcId="{CE23D6E1-ED6C-4E84-8445-87EC97E72BB0}" destId="{27FC3B9D-4D68-404A-8C3F-15F80739DE58}" srcOrd="0" destOrd="0" presId="urn:microsoft.com/office/officeart/2005/8/layout/matrix1"/>
    <dgm:cxn modelId="{A4C8D45E-759D-44B2-8452-1022CEC13B08}" type="presOf" srcId="{5885AAFE-33AD-43EA-9968-94CCCCFFF8A0}" destId="{F64A9398-02E0-4B13-B1EC-AE0D75C1682C}" srcOrd="0" destOrd="0" presId="urn:microsoft.com/office/officeart/2005/8/layout/matrix1"/>
    <dgm:cxn modelId="{D72E9094-C2AF-4656-BD63-96F782EE36A0}" type="presOf" srcId="{B853615C-F76F-4E82-9D9B-FC7F2AC8CDFC}" destId="{6C03E111-B197-43D7-9EA9-A9BF544BB987}" srcOrd="0" destOrd="0" presId="urn:microsoft.com/office/officeart/2005/8/layout/matrix1"/>
    <dgm:cxn modelId="{8AB92890-43F5-40C5-B92B-99D036D49DBB}" srcId="{C5DFA572-F89F-4C14-B42A-3DAB8D785CEF}" destId="{B853615C-F76F-4E82-9D9B-FC7F2AC8CDFC}" srcOrd="1" destOrd="0" parTransId="{E6445019-8D31-478B-A4DB-FFE46D176663}" sibTransId="{CD47D479-0554-4704-9FD5-7A707D58A5B0}"/>
    <dgm:cxn modelId="{980CD939-3446-4A25-9093-10513A1A4F2A}" srcId="{CE23D6E1-ED6C-4E84-8445-87EC97E72BB0}" destId="{C5DFA572-F89F-4C14-B42A-3DAB8D785CEF}" srcOrd="0" destOrd="0" parTransId="{EFE765DF-A61F-478B-B0EE-BB7645E455CC}" sibTransId="{B1098B3D-4A62-4406-B2D9-E9215A2DC2F0}"/>
    <dgm:cxn modelId="{9BBA036E-60D6-495B-9EB0-7D7CBAC72A81}" type="presOf" srcId="{C5DFA572-F89F-4C14-B42A-3DAB8D785CEF}" destId="{57E639CC-3444-45B1-B443-9A430FA2CAFF}" srcOrd="0" destOrd="0" presId="urn:microsoft.com/office/officeart/2005/8/layout/matrix1"/>
    <dgm:cxn modelId="{9503E6F9-DFD7-4A80-B38D-5D3B16048B04}" type="presOf" srcId="{2518B67F-5D8B-4260-A48C-790E258BAA30}" destId="{D96BC46F-2791-4DBE-B92C-C603C87FBD8B}" srcOrd="1" destOrd="0" presId="urn:microsoft.com/office/officeart/2005/8/layout/matrix1"/>
    <dgm:cxn modelId="{E3D4F54E-C7A2-46E6-85E7-160F184C8C79}" type="presParOf" srcId="{27FC3B9D-4D68-404A-8C3F-15F80739DE58}" destId="{2E675F65-D7A4-46EB-A872-BFFBB16C479E}" srcOrd="0" destOrd="0" presId="urn:microsoft.com/office/officeart/2005/8/layout/matrix1"/>
    <dgm:cxn modelId="{67DF9972-A59E-45D6-A3EA-69D533CC61AC}" type="presParOf" srcId="{2E675F65-D7A4-46EB-A872-BFFBB16C479E}" destId="{032437A0-552B-4102-A45E-947294C55DD7}" srcOrd="0" destOrd="0" presId="urn:microsoft.com/office/officeart/2005/8/layout/matrix1"/>
    <dgm:cxn modelId="{E4C07D4D-1914-48B6-87C6-E8B97DDA01B8}" type="presParOf" srcId="{2E675F65-D7A4-46EB-A872-BFFBB16C479E}" destId="{08A9BDD8-3BDC-4772-B931-1B6BFF47FCDA}" srcOrd="1" destOrd="0" presId="urn:microsoft.com/office/officeart/2005/8/layout/matrix1"/>
    <dgm:cxn modelId="{38543A42-BB6F-4490-9927-E1F26A7A632B}" type="presParOf" srcId="{2E675F65-D7A4-46EB-A872-BFFBB16C479E}" destId="{6C03E111-B197-43D7-9EA9-A9BF544BB987}" srcOrd="2" destOrd="0" presId="urn:microsoft.com/office/officeart/2005/8/layout/matrix1"/>
    <dgm:cxn modelId="{13D73A26-5845-4E66-8B00-2532C247FE55}" type="presParOf" srcId="{2E675F65-D7A4-46EB-A872-BFFBB16C479E}" destId="{F1A4A68E-6488-44EF-89C1-968025C1F5CC}" srcOrd="3" destOrd="0" presId="urn:microsoft.com/office/officeart/2005/8/layout/matrix1"/>
    <dgm:cxn modelId="{5206C21D-00D6-461D-868A-89FBBED43E39}" type="presParOf" srcId="{2E675F65-D7A4-46EB-A872-BFFBB16C479E}" destId="{F64A9398-02E0-4B13-B1EC-AE0D75C1682C}" srcOrd="4" destOrd="0" presId="urn:microsoft.com/office/officeart/2005/8/layout/matrix1"/>
    <dgm:cxn modelId="{C19701D7-77FD-4AE3-8FB6-509323897DB8}" type="presParOf" srcId="{2E675F65-D7A4-46EB-A872-BFFBB16C479E}" destId="{206C390C-9DB3-4C2E-BFA8-471EECFB32B8}" srcOrd="5" destOrd="0" presId="urn:microsoft.com/office/officeart/2005/8/layout/matrix1"/>
    <dgm:cxn modelId="{3EB6C3C0-F82A-449A-859E-D02BC9EBB55D}" type="presParOf" srcId="{2E675F65-D7A4-46EB-A872-BFFBB16C479E}" destId="{7D512CFC-7B10-41DC-A995-6CD0F93D10B2}" srcOrd="6" destOrd="0" presId="urn:microsoft.com/office/officeart/2005/8/layout/matrix1"/>
    <dgm:cxn modelId="{E7EF8947-D6B8-4D68-A42E-0B43FAA63D40}" type="presParOf" srcId="{2E675F65-D7A4-46EB-A872-BFFBB16C479E}" destId="{D96BC46F-2791-4DBE-B92C-C603C87FBD8B}" srcOrd="7" destOrd="0" presId="urn:microsoft.com/office/officeart/2005/8/layout/matrix1"/>
    <dgm:cxn modelId="{E904C78E-A072-4708-9DDE-043F80095EC0}" type="presParOf" srcId="{27FC3B9D-4D68-404A-8C3F-15F80739DE58}" destId="{57E639CC-3444-45B1-B443-9A430FA2CAFF}" srcOrd="1" destOrd="0" presId="urn:microsoft.com/office/officeart/2005/8/layout/matrix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45013-AE34-4C9E-A6A6-03E46FBEE6DA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3278D-D704-4C02-888A-A0A551093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3278D-D704-4C02-888A-A0A55109395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24E34-B33B-4C93-A3DA-146C5B7F7404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71C707-A2EC-4714-AFE4-CA72EF6D9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24E34-B33B-4C93-A3DA-146C5B7F7404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71C707-A2EC-4714-AFE4-CA72EF6D9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24E34-B33B-4C93-A3DA-146C5B7F7404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71C707-A2EC-4714-AFE4-CA72EF6D9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24E34-B33B-4C93-A3DA-146C5B7F7404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71C707-A2EC-4714-AFE4-CA72EF6D9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24E34-B33B-4C93-A3DA-146C5B7F7404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71C707-A2EC-4714-AFE4-CA72EF6D9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24E34-B33B-4C93-A3DA-146C5B7F7404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71C707-A2EC-4714-AFE4-CA72EF6D9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24E34-B33B-4C93-A3DA-146C5B7F7404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71C707-A2EC-4714-AFE4-CA72EF6D9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24E34-B33B-4C93-A3DA-146C5B7F7404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71C707-A2EC-4714-AFE4-CA72EF6D9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24E34-B33B-4C93-A3DA-146C5B7F7404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71C707-A2EC-4714-AFE4-CA72EF6D9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24E34-B33B-4C93-A3DA-146C5B7F7404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71C707-A2EC-4714-AFE4-CA72EF6D9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24E34-B33B-4C93-A3DA-146C5B7F7404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71C707-A2EC-4714-AFE4-CA72EF6D96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3F24E34-B33B-4C93-A3DA-146C5B7F7404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71C707-A2EC-4714-AFE4-CA72EF6D9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66800" y="1696283"/>
            <a:ext cx="7315200" cy="424731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85850" y="723900"/>
            <a:ext cx="7315200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সবাইকে শুভেচ্ছা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825" y="2044346"/>
            <a:ext cx="5731048" cy="34420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881698"/>
            <a:ext cx="2964472" cy="2052002"/>
          </a:xfrm>
          <a:prstGeom prst="rect">
            <a:avLst/>
          </a:prstGeom>
          <a:solidFill>
            <a:srgbClr val="66FF99"/>
          </a:solidFill>
          <a:ln>
            <a:solidFill>
              <a:srgbClr val="00206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3" name="Picture 2" descr="3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599" y="798193"/>
            <a:ext cx="3124201" cy="2097407"/>
          </a:xfrm>
          <a:prstGeom prst="rect">
            <a:avLst/>
          </a:prstGeom>
          <a:ln>
            <a:solidFill>
              <a:schemeClr val="accent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</p:pic>
      <p:pic>
        <p:nvPicPr>
          <p:cNvPr id="7" name="Picture 6" descr="images4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3200400"/>
            <a:ext cx="3200400" cy="2381693"/>
          </a:xfrm>
          <a:prstGeom prst="rect">
            <a:avLst/>
          </a:prstGeom>
        </p:spPr>
      </p:pic>
      <p:pic>
        <p:nvPicPr>
          <p:cNvPr id="10" name="Picture 9" descr="images (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3000" y="3200401"/>
            <a:ext cx="2971800" cy="23336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429000" y="58674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খাদ্যের প্রাপ্যতা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752600"/>
            <a:ext cx="7391400" cy="33547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BD" sz="2800" b="1" i="1" dirty="0" smtClean="0">
                <a:latin typeface="NikoshBAN" pitchFamily="2" charset="0"/>
                <a:cs typeface="NikoshBAN" pitchFamily="2" charset="0"/>
              </a:rPr>
              <a:t>১। খাদ্যের উৎপাদন</a:t>
            </a:r>
          </a:p>
          <a:p>
            <a:endParaRPr lang="bn-BD" sz="1100" b="1" i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b="1" i="1" dirty="0" smtClean="0">
                <a:latin typeface="NikoshBAN" pitchFamily="2" charset="0"/>
                <a:cs typeface="NikoshBAN" pitchFamily="2" charset="0"/>
              </a:rPr>
              <a:t>২। আবহাওয়া ও জলবায়ু</a:t>
            </a:r>
          </a:p>
          <a:p>
            <a:endParaRPr lang="bn-BD" sz="1200" b="1" i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b="1" i="1" dirty="0" smtClean="0">
                <a:latin typeface="NikoshBAN" pitchFamily="2" charset="0"/>
                <a:cs typeface="NikoshBAN" pitchFamily="2" charset="0"/>
              </a:rPr>
              <a:t>৩। জমির প্রাপ্যতা</a:t>
            </a:r>
          </a:p>
          <a:p>
            <a:endParaRPr lang="bn-BD" sz="1200" b="1" i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b="1" i="1" dirty="0" smtClean="0">
                <a:latin typeface="NikoshBAN" pitchFamily="2" charset="0"/>
                <a:cs typeface="NikoshBAN" pitchFamily="2" charset="0"/>
              </a:rPr>
              <a:t>৪। আমদানি</a:t>
            </a:r>
          </a:p>
          <a:p>
            <a:endParaRPr lang="bn-BD" sz="1200" b="1" i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b="1" i="1" dirty="0" smtClean="0">
                <a:latin typeface="NikoshBAN" pitchFamily="2" charset="0"/>
                <a:cs typeface="NikoshBAN" pitchFamily="2" charset="0"/>
              </a:rPr>
              <a:t>৫। কর ও ভূর্তুকি নীতি  </a:t>
            </a:r>
            <a:endParaRPr lang="bn-BD" sz="3600" b="1" i="1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990600"/>
            <a:ext cx="739140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খাদ্যের প্রাপ্যতা যে সব বিষয়ের উপর নির্ভর করেঃ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438400"/>
            <a:ext cx="3181521" cy="220980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7" name="Picture 6" descr="woman-buying-chickens-farmer-market-bangladesh-capital-city-dhaka-district-dhanmondi-bangladeshi-merchant-8305257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2438400"/>
            <a:ext cx="3314700" cy="2209800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1905000" y="1219200"/>
            <a:ext cx="5486400" cy="523220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  <a:effectLst>
            <a:reflection blurRad="6350" stA="50000" endA="300" endPos="5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ক্রয় যোগ্যতা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76400" y="5181600"/>
            <a:ext cx="259080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প্রয়োজনীয় অর্থ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9725" y="5155168"/>
            <a:ext cx="259080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ক্রয়ের ইচ্ছা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914400"/>
            <a:ext cx="70866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৩। সদ্ব্যবহার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0" y="18288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38225" y="2114550"/>
            <a:ext cx="7010400" cy="307776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খাদ্যের সদ্ব্যবহার যে সব বিষয়ের উপর নির্ভর করেঃ-</a:t>
            </a:r>
          </a:p>
          <a:p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 । খাদ্য সংরক্ষণ ।</a:t>
            </a:r>
          </a:p>
          <a:p>
            <a:endParaRPr lang="bn-BD" sz="105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 খাদ্য প্রস্তুত ।</a:t>
            </a:r>
          </a:p>
          <a:p>
            <a:endParaRPr lang="bn-BD" sz="1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৩। খাদ্য গ্রহণ 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838200"/>
            <a:ext cx="746760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খাদ্যের স্থিতিশীলতা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676400"/>
            <a:ext cx="7391400" cy="38472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খাদ্যের স্থিতিশীলতা যে সব বিষয়ের উপর নির্ভর করেঃ</a:t>
            </a:r>
          </a:p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 খাদ্যের প্রাপ্যতা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 আবহাওয়া ও জলবায়ু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৩। রাজনৈতিক অবস্থা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৪। অর্থনৈতিক উপাদান</a:t>
            </a:r>
          </a:p>
          <a:p>
            <a:pPr algn="ctr"/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800" dirty="0" smtClean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838200"/>
            <a:ext cx="6858000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4648200"/>
            <a:ext cx="7086600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খাদ্য নিরাপত্তার প্রধান দিক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গুলোর একটি করে লিখ এবং এর উপাদান গুলো খাতায় লিখে গ্রুপ ভিত্তিক দেখাও।   ।  </a:t>
            </a:r>
          </a:p>
        </p:txBody>
      </p:sp>
      <p:pic>
        <p:nvPicPr>
          <p:cNvPr id="6" name="Picture 5" descr="2Q==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574985"/>
            <a:ext cx="3733800" cy="24846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533400"/>
            <a:ext cx="5105400" cy="86177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মূল্যায়ন</a:t>
            </a:r>
          </a:p>
          <a:p>
            <a:endParaRPr lang="en-US" sz="12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1371601"/>
            <a:ext cx="7086600" cy="440120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খাদ্য নিরাপত্তার সবচেয়ে গ্রহন যোগ্য সংজ্ঞাটি কি ? </a:t>
            </a: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খাদ্য নিরাপত্তার প্রধান চারটি দিক কি কি ?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pPr>
              <a:buFont typeface="Wingdings" pitchFamily="2" charset="2"/>
              <a:buChar char="v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অর্থনৈতিক অবকাঠামোর উপর কোন উপাদানটি নির্ভর করে ?</a:t>
            </a: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কখন খাদ্যের স্থিতিশীলতা অর্জন হয়েছে বলে মনে করবে ? </a:t>
            </a:r>
          </a:p>
          <a:p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sz="36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1066800"/>
            <a:ext cx="708660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Shonar Bangla" pitchFamily="34" charset="0"/>
                <a:cs typeface="Shonar Bangla" pitchFamily="34" charset="0"/>
              </a:rPr>
              <a:t>বাড়ির কাজ </a:t>
            </a:r>
            <a:endParaRPr lang="en-US" sz="36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2819400"/>
            <a:ext cx="7010400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Shonar Bangla" pitchFamily="34" charset="0"/>
                <a:cs typeface="Shonar Bangla" pitchFamily="34" charset="0"/>
              </a:rPr>
              <a:t>খাদ্য  নিরাপত্তার দিক সমুহ বাংলাদেশের প্রেক্ষিতে কতটুকু কার্যকর তোমার নিজের ভাষায় বর্ণনা দাও ।    </a:t>
            </a:r>
            <a:endParaRPr lang="en-US" sz="32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190940"/>
            <a:ext cx="6007100" cy="33752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0" y="990600"/>
            <a:ext cx="5943600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Shonar Bangla" pitchFamily="34" charset="0"/>
                <a:cs typeface="Shonar Bangla" pitchFamily="34" charset="0"/>
              </a:rPr>
              <a:t>সবাই কে ধন্যবাদ</a:t>
            </a:r>
            <a:endParaRPr lang="en-US" sz="40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66FF99">
                  <a:tint val="66000"/>
                  <a:satMod val="160000"/>
                </a:srgbClr>
              </a:gs>
              <a:gs pos="50000">
                <a:srgbClr val="66FF99">
                  <a:tint val="44500"/>
                  <a:satMod val="160000"/>
                </a:srgbClr>
              </a:gs>
              <a:gs pos="100000">
                <a:srgbClr val="66FF99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90000"/>
          </a:bodyPr>
          <a:lstStyle/>
          <a:p>
            <a:r>
              <a:rPr lang="bn-BD" dirty="0" smtClean="0">
                <a:latin typeface="Shonar Bangla" pitchFamily="34" charset="0"/>
                <a:cs typeface="Shonar Bangla" pitchFamily="34" charset="0"/>
              </a:rPr>
              <a:t/>
            </a:r>
            <a:br>
              <a:rPr lang="bn-BD" dirty="0" smtClean="0">
                <a:latin typeface="Shonar Bangla" pitchFamily="34" charset="0"/>
                <a:cs typeface="Shonar Bangla" pitchFamily="34" charset="0"/>
              </a:rPr>
            </a:br>
            <a:r>
              <a:rPr lang="bn-BD" dirty="0" smtClean="0">
                <a:latin typeface="Shonar Bangla" pitchFamily="34" charset="0"/>
                <a:cs typeface="Shonar Bangla" pitchFamily="34" charset="0"/>
              </a:rPr>
              <a:t>পরিচিতি</a:t>
            </a:r>
            <a:br>
              <a:rPr lang="bn-BD" dirty="0" smtClean="0">
                <a:latin typeface="Shonar Bangla" pitchFamily="34" charset="0"/>
                <a:cs typeface="Shonar Bangla" pitchFamily="34" charset="0"/>
              </a:rPr>
            </a:b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55875"/>
            <a:ext cx="4040188" cy="2930525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bn-BD" dirty="0" smtClean="0">
              <a:latin typeface="Shonar Bangla" pitchFamily="34" charset="0"/>
              <a:cs typeface="Shonar Bangla" pitchFamily="34" charset="0"/>
            </a:endParaRPr>
          </a:p>
          <a:p>
            <a:pPr algn="ctr">
              <a:buNone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নাম-মাহমুদুল হাসান</a:t>
            </a:r>
          </a:p>
          <a:p>
            <a:pPr algn="ctr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প্রভাষক (অর্থনীতি)</a:t>
            </a:r>
          </a:p>
          <a:p>
            <a:pPr algn="ctr">
              <a:buNone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পুমবাইল এফ.ইউ.ফাজিল মাদরাসা</a:t>
            </a:r>
          </a:p>
          <a:p>
            <a:pPr algn="ctr">
              <a:buNone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গৌরীপুর, ময়মনসিংহ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1900" dirty="0" smtClean="0">
                <a:latin typeface="Shonar Bangla" pitchFamily="34" charset="0"/>
                <a:cs typeface="Shonar Bangla" pitchFamily="34" charset="0"/>
              </a:rPr>
              <a:t>Email:mahmudulhassan2280@gmail.com</a:t>
            </a:r>
            <a:endParaRPr lang="en-US" sz="19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563240"/>
            <a:ext cx="3965575" cy="28956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endParaRPr lang="bn-BD" sz="1050" dirty="0" smtClean="0">
              <a:latin typeface="Shonar Bangla" pitchFamily="34" charset="0"/>
              <a:cs typeface="Shonar Bangla" pitchFamily="34" charset="0"/>
            </a:endParaRPr>
          </a:p>
          <a:p>
            <a:pPr algn="ctr">
              <a:buNone/>
            </a:pPr>
            <a:endParaRPr lang="bn-BD" sz="200" dirty="0">
              <a:latin typeface="Shonar Bangla" pitchFamily="34" charset="0"/>
              <a:cs typeface="Shonar Bangla" pitchFamily="34" charset="0"/>
            </a:endParaRPr>
          </a:p>
          <a:p>
            <a:pPr algn="ctr"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বিষয়-অর্থনীতি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2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য় পত্র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শ্রেণী-দ্বাদশ</a:t>
            </a:r>
            <a:endParaRPr lang="bn-BD" sz="4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অধ্যায়-পঞ্চম</a:t>
            </a:r>
          </a:p>
          <a:p>
            <a:pPr algn="ctr"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সময়-৫০ মিনিট </a:t>
            </a:r>
          </a:p>
          <a:p>
            <a:pPr algn="ctr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তারিখ-০৫/০৮/১৭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124200" y="533400"/>
            <a:ext cx="2895600" cy="1524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foo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599" y="1143000"/>
            <a:ext cx="3505201" cy="2156417"/>
          </a:xfrm>
          <a:prstGeom prst="rect">
            <a:avLst/>
          </a:prstGeom>
        </p:spPr>
      </p:pic>
      <p:pic>
        <p:nvPicPr>
          <p:cNvPr id="3" name="Picture 2" descr="images88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5561" y="1183333"/>
            <a:ext cx="3612639" cy="2083742"/>
          </a:xfrm>
          <a:prstGeom prst="rect">
            <a:avLst/>
          </a:prstGeom>
        </p:spPr>
      </p:pic>
      <p:pic>
        <p:nvPicPr>
          <p:cNvPr id="4" name="Picture 3" descr="images33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3505200"/>
            <a:ext cx="3505200" cy="22404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4400" y="504825"/>
            <a:ext cx="75438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খাদ্য নিরাপত্তা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6000344"/>
            <a:ext cx="7553528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 descr="images4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48225" y="3532186"/>
            <a:ext cx="3581400" cy="21637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343275" y="561975"/>
            <a:ext cx="2514600" cy="8191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438400" y="1524000"/>
            <a:ext cx="4343400" cy="8382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এই পাঠ শেষে শিক্ষার্থীরা...</a:t>
            </a:r>
            <a:endParaRPr lang="en-US" sz="2400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295400" y="1371600"/>
          <a:ext cx="6553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09600"/>
            <a:ext cx="7391400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7030A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just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যে খাদ্য খেয়ে জনগণ প্রয়োজনীয় পুষ্টি এবং ক্যালরী পাবে, সুস্থভাবে জীবনযাপন করতে পারে এবং কাজ করার শক্তি পায় । পুষ্টি বিজ্ঞানীদের মতে খাদ্য নিরাপত্তার অর্থ হচ্ছে সুষম খাদ্য এর নিশ্চয়তা বিধান এর মধ্যে শর্করা, প্রোটিন, আমিষ, স্নেহ, ভিটামিন ও খনিজ লবণ ও বিশুদ্ধ পানি থাকবে  । </a:t>
            </a:r>
          </a:p>
        </p:txBody>
      </p:sp>
      <p:pic>
        <p:nvPicPr>
          <p:cNvPr id="4" name="Picture 3" descr="images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399" y="2819400"/>
            <a:ext cx="3560583" cy="2667000"/>
          </a:xfrm>
          <a:prstGeom prst="rect">
            <a:avLst/>
          </a:prstGeom>
        </p:spPr>
      </p:pic>
      <p:pic>
        <p:nvPicPr>
          <p:cNvPr id="5" name="Picture 4" descr="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2565" y="2819400"/>
            <a:ext cx="3653235" cy="2667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86200" y="5762625"/>
            <a:ext cx="1981200" cy="369332"/>
          </a:xfrm>
          <a:prstGeom prst="rect">
            <a:avLst/>
          </a:prstGeom>
          <a:solidFill>
            <a:schemeClr val="accent1"/>
          </a:solidFill>
          <a:ln>
            <a:solidFill>
              <a:srgbClr val="00B050"/>
            </a:solidFill>
          </a:ln>
          <a:effectLst>
            <a:reflection blurRad="6350" stA="50000" endA="300" endPos="550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শর্করা জাতীয় খাবার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572165"/>
            <a:ext cx="2819400" cy="2294860"/>
          </a:xfrm>
          <a:prstGeom prst="rect">
            <a:avLst/>
          </a:prstGeom>
          <a:solidFill>
            <a:schemeClr val="bg2"/>
          </a:solidFill>
          <a:ln>
            <a:solidFill>
              <a:srgbClr val="00B050"/>
            </a:solidFill>
          </a:ln>
        </p:spPr>
      </p:pic>
      <p:pic>
        <p:nvPicPr>
          <p:cNvPr id="4" name="Picture 3" descr="th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400" y="3505200"/>
            <a:ext cx="2895600" cy="2266334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0041" y="3514725"/>
            <a:ext cx="3064759" cy="2295611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5638800" y="28956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76400" y="29718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আমিষ  ও প্রোটিন ও অন্যান্য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38800" y="2895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Shonar Bangla" pitchFamily="34" charset="0"/>
                <a:cs typeface="Shonar Bangla" pitchFamily="34" charset="0"/>
              </a:rPr>
              <a:t>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ফর্মালিন মুক্ত খাবার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52600" y="59436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ভিটামিন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86400" y="59436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Shonar Bangla" pitchFamily="34" charset="0"/>
                <a:cs typeface="Shonar Bangla" pitchFamily="34" charset="0"/>
              </a:rPr>
              <a:t>   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নিরাপদ পানি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images888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05400" y="685800"/>
            <a:ext cx="3048000" cy="2072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477500"/>
            <a:ext cx="3021818" cy="1951500"/>
          </a:xfrm>
          <a:prstGeom prst="rect">
            <a:avLst/>
          </a:prstGeom>
        </p:spPr>
      </p:pic>
      <p:pic>
        <p:nvPicPr>
          <p:cNvPr id="6" name="Picture 5" descr="download22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1512248"/>
            <a:ext cx="2971801" cy="199295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81200" y="685800"/>
            <a:ext cx="487680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অনিরাপদ খাদ্য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ও এর প্রতিক্রিয়া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5000" y="3593068"/>
            <a:ext cx="17526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ফরমালিন</a:t>
            </a:r>
            <a:r>
              <a:rPr lang="bn-BD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যুক্ত ফল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76400" y="3505200"/>
            <a:ext cx="21336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Shonar Bangla" pitchFamily="34" charset="0"/>
                <a:cs typeface="Shonar Bangla" pitchFamily="34" charset="0"/>
              </a:rPr>
              <a:t>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আর্সেনিক যুক্ত পানি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index... - Cop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4114800"/>
            <a:ext cx="2414954" cy="1556188"/>
          </a:xfrm>
          <a:prstGeom prst="rect">
            <a:avLst/>
          </a:prstGeom>
        </p:spPr>
      </p:pic>
      <p:pic>
        <p:nvPicPr>
          <p:cNvPr id="8" name="Picture 7" descr="index..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038600"/>
            <a:ext cx="2303318" cy="144779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181600" y="5867400"/>
            <a:ext cx="21336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    অনিরাপদ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পানি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28800" y="5638801"/>
            <a:ext cx="21336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Shonar Bangla" pitchFamily="34" charset="0"/>
                <a:cs typeface="Shonar Bangla" pitchFamily="34" charset="0"/>
              </a:rPr>
              <a:t>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আর্সেনিক যুক্ত পানি খাওয়ার প্রতিক্রিয়া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9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685800"/>
            <a:ext cx="289560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একক কাজ</a:t>
            </a:r>
          </a:p>
        </p:txBody>
      </p:sp>
      <p:pic>
        <p:nvPicPr>
          <p:cNvPr id="3" name="Picture 2" descr="1-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524000"/>
            <a:ext cx="4050850" cy="28943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0600" y="4800600"/>
            <a:ext cx="75438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পুষ্টি বিজ্ঞানীদের মতে খাদ্য নিরাপত্তার সংজ্ঞাটি কি ? খাতায় লিখে দেখাও।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524000" y="1397000"/>
          <a:ext cx="6324600" cy="424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05000" y="26670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62600" y="25146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057400" y="26670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প্রাপ্যতা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38800" y="25908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ক্রয় যোগ্যতা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38800" y="40386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স্থিতিশীলতা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57400" y="41148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সদ্ব্যবহার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680</TotalTime>
  <Words>340</Words>
  <Application>Microsoft Office PowerPoint</Application>
  <PresentationFormat>On-screen Show (4:3)</PresentationFormat>
  <Paragraphs>102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Aspect</vt:lpstr>
      <vt:lpstr>Slide 1</vt:lpstr>
      <vt:lpstr> পরিচিতি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FAWZIA HASAN</dc:creator>
  <cp:lastModifiedBy>FAWZIA HASAN</cp:lastModifiedBy>
  <cp:revision>158</cp:revision>
  <dcterms:created xsi:type="dcterms:W3CDTF">2017-08-04T15:51:42Z</dcterms:created>
  <dcterms:modified xsi:type="dcterms:W3CDTF">2018-01-28T15:28:59Z</dcterms:modified>
</cp:coreProperties>
</file>