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8" r:id="rId4"/>
    <p:sldId id="269" r:id="rId5"/>
    <p:sldId id="258" r:id="rId6"/>
    <p:sldId id="265" r:id="rId7"/>
    <p:sldId id="267" r:id="rId8"/>
    <p:sldId id="271" r:id="rId9"/>
    <p:sldId id="272" r:id="rId10"/>
    <p:sldId id="270" r:id="rId11"/>
    <p:sldId id="260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91" autoAdjust="0"/>
  </p:normalViewPr>
  <p:slideViewPr>
    <p:cSldViewPr snapToGrid="0">
      <p:cViewPr varScale="1">
        <p:scale>
          <a:sx n="46" d="100"/>
          <a:sy n="4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4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581D-556C-0448-A047-09BB6D6B31DD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586C-7D50-AB43-A230-66AE4E5F3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2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E6A9-6738-B44F-9BA5-E89A3DF23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rgbClr val="FF0000"/>
                </a:solidFill>
              </a:rPr>
              <a:t>السلام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عليكم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ورحمة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الله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0347-920B-C145-80F6-A8FDB09FC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3800" dirty="0" err="1"/>
              <a:t>مرحبا</a:t>
            </a:r>
            <a:r>
              <a:rPr lang="en-US" sz="13800" dirty="0"/>
              <a:t> </a:t>
            </a:r>
            <a:r>
              <a:rPr lang="en-US" sz="13800" dirty="0" err="1"/>
              <a:t>بكم</a:t>
            </a:r>
            <a:r>
              <a:rPr lang="en-US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7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DBCD-189B-4D13-A3EE-F64F22F3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272F-AEDD-455D-B4CC-319B01D0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FA90BA-3574-459D-82D8-2D5F1661A3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72299F-4C15-4CCC-B1CB-86F166E3A2EC}"/>
              </a:ext>
            </a:extLst>
          </p:cNvPr>
          <p:cNvSpPr txBox="1">
            <a:spLocks/>
          </p:cNvSpPr>
          <p:nvPr/>
        </p:nvSpPr>
        <p:spPr>
          <a:xfrm>
            <a:off x="3979044" y="2537246"/>
            <a:ext cx="3460354" cy="2480361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nhiZ</a:t>
            </a:r>
            <a:r>
              <a:rPr lang="en-US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Av‡qkv</a:t>
            </a:r>
            <a:r>
              <a:rPr lang="en-US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wmwÏKv</a:t>
            </a:r>
            <a:r>
              <a:rPr lang="en-US" dirty="0">
                <a:solidFill>
                  <a:srgbClr val="00B0F0"/>
                </a:solidFill>
                <a:latin typeface="AnandaMJ" pitchFamily="2" charset="0"/>
              </a:rPr>
              <a:t> (</a:t>
            </a:r>
            <a:r>
              <a:rPr lang="en-US" dirty="0" err="1">
                <a:solidFill>
                  <a:srgbClr val="00B0F0"/>
                </a:solidFill>
                <a:latin typeface="AnandaMJ" pitchFamily="2" charset="0"/>
              </a:rPr>
              <a:t>ivt</a:t>
            </a:r>
            <a:r>
              <a:rPr lang="en-US" sz="2400" dirty="0">
                <a:solidFill>
                  <a:srgbClr val="00B0F0"/>
                </a:solidFill>
                <a:latin typeface="AnandaMJ" pitchFamily="2" charset="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F901D6-267B-406D-A388-BD5159EDD460}"/>
              </a:ext>
            </a:extLst>
          </p:cNvPr>
          <p:cNvCxnSpPr>
            <a:cxnSpLocks/>
          </p:cNvCxnSpPr>
          <p:nvPr/>
        </p:nvCxnSpPr>
        <p:spPr>
          <a:xfrm flipV="1">
            <a:off x="5803641" y="1903445"/>
            <a:ext cx="0" cy="951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3EA9DA8-FAD2-4D6C-BE23-848E15C2F6EB}"/>
              </a:ext>
            </a:extLst>
          </p:cNvPr>
          <p:cNvSpPr/>
          <p:nvPr/>
        </p:nvSpPr>
        <p:spPr>
          <a:xfrm rot="10539210" flipV="1">
            <a:off x="5226865" y="117049"/>
            <a:ext cx="4857497" cy="2119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bvgt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Av‡qkv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Dcbvg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D‡¤§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Avãyjøvn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Dcvwa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wmwÏKv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mvnvMx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bvg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ûgvqiv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LZve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D¤§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ynvZzj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gyÕwgwbb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B2D09A5-B44A-4259-9906-D2C68BA0FFD2}"/>
              </a:ext>
            </a:extLst>
          </p:cNvPr>
          <p:cNvSpPr/>
          <p:nvPr/>
        </p:nvSpPr>
        <p:spPr>
          <a:xfrm>
            <a:off x="3216078" y="2319178"/>
            <a:ext cx="2090052" cy="1306286"/>
          </a:xfrm>
          <a:prstGeom prst="arc">
            <a:avLst>
              <a:gd name="adj1" fmla="val 15158760"/>
              <a:gd name="adj2" fmla="val 6908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1D8055-CE41-4606-8AD6-44322F1D9C2F}"/>
              </a:ext>
            </a:extLst>
          </p:cNvPr>
          <p:cNvSpPr/>
          <p:nvPr/>
        </p:nvSpPr>
        <p:spPr>
          <a:xfrm>
            <a:off x="1239141" y="530943"/>
            <a:ext cx="3416890" cy="23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wcZvi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bvgt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Avey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eKi</a:t>
            </a:r>
            <a:endParaRPr lang="en-US" sz="24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gvZvi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bvg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t D‡¤§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iægvb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Rb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¥ t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beyq‡Zi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wØZxq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eQi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gZvšÍ‡i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3q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ev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4_©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2BEAF7-B2D8-4AE0-A74C-32965D994F2E}"/>
              </a:ext>
            </a:extLst>
          </p:cNvPr>
          <p:cNvSpPr/>
          <p:nvPr/>
        </p:nvSpPr>
        <p:spPr>
          <a:xfrm rot="20098354" flipH="1" flipV="1">
            <a:off x="2294734" y="2700689"/>
            <a:ext cx="4385292" cy="1101093"/>
          </a:xfrm>
          <a:prstGeom prst="arc">
            <a:avLst>
              <a:gd name="adj1" fmla="val 16200000"/>
              <a:gd name="adj2" fmla="val 215579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1CAA5A-FE23-44FE-8434-43E467F22A28}"/>
              </a:ext>
            </a:extLst>
          </p:cNvPr>
          <p:cNvSpPr/>
          <p:nvPr/>
        </p:nvSpPr>
        <p:spPr>
          <a:xfrm rot="10497210" flipH="1" flipV="1">
            <a:off x="768186" y="3365067"/>
            <a:ext cx="2675121" cy="197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¸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bvejx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: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KziAvb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,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nvw`m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wdK&amp;n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Zvdwmi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kv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‡‡¯¿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i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cwÛZ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F77DF83-20AD-4DE9-AEFE-F026C4EA55C9}"/>
              </a:ext>
            </a:extLst>
          </p:cNvPr>
          <p:cNvSpPr/>
          <p:nvPr/>
        </p:nvSpPr>
        <p:spPr>
          <a:xfrm rot="10800000">
            <a:off x="4668745" y="2573388"/>
            <a:ext cx="251085" cy="246068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D7A33F-CDBB-4E69-899D-75EB6FC0EECF}"/>
              </a:ext>
            </a:extLst>
          </p:cNvPr>
          <p:cNvSpPr/>
          <p:nvPr/>
        </p:nvSpPr>
        <p:spPr>
          <a:xfrm>
            <a:off x="3934584" y="5072864"/>
            <a:ext cx="3173968" cy="1683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ewY©Z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nvw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`‡mi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msL¨v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2210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wU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|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D3B57D-9629-43F6-9AC0-457DF5D311D4}"/>
              </a:ext>
            </a:extLst>
          </p:cNvPr>
          <p:cNvCxnSpPr>
            <a:cxnSpLocks/>
          </p:cNvCxnSpPr>
          <p:nvPr/>
        </p:nvCxnSpPr>
        <p:spPr>
          <a:xfrm flipV="1">
            <a:off x="7108552" y="3429000"/>
            <a:ext cx="1524409" cy="196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641435E-07B5-460E-A218-321FEC764E1A}"/>
              </a:ext>
            </a:extLst>
          </p:cNvPr>
          <p:cNvSpPr/>
          <p:nvPr/>
        </p:nvSpPr>
        <p:spPr>
          <a:xfrm rot="10611304" flipV="1">
            <a:off x="7871489" y="3103599"/>
            <a:ext cx="2684585" cy="1897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t 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wnRix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58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mv‡j</a:t>
            </a:r>
            <a:endParaRPr lang="en-US" sz="24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17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ighvb</a:t>
            </a:r>
            <a:endParaRPr lang="en-US" sz="24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gw`bvq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B‡šÍKvj</a:t>
            </a:r>
            <a:r>
              <a:rPr lang="en-US" sz="24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nandaMJ" pitchFamily="2" charset="0"/>
              </a:rPr>
              <a:t>K‡ib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21C4-30CA-6441-8494-36CCD220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দলীয়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কাজ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5663-7093-6447-AE59-9510F0A2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প্রশ্ন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1।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হাসি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কত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প্রকার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ও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কি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কি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?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কোন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প্রকারের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হাসি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উত্তম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?</a:t>
            </a:r>
          </a:p>
          <a:p>
            <a:pPr marL="0" indent="0">
              <a:buNone/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প্রশ্ন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2।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হাঁচি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দেয়ার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সুন্নাত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পদ্ধতি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ব্যাখ্যা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কর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nanda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00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DCF94-B26F-A04D-841A-DA30A0A8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AnandaMJ" pitchFamily="2" charset="0"/>
              </a:rPr>
              <a:t>g~j¨vqb</a:t>
            </a:r>
            <a:endParaRPr lang="en-US" sz="6600" dirty="0">
              <a:solidFill>
                <a:srgbClr val="C000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D3183-66E9-7A41-9809-ADF0FD1F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1)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হাঁচির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জবাবে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কী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বলতে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AnandaMJ" pitchFamily="2" charset="0"/>
              </a:rPr>
              <a:t>হয়</a:t>
            </a:r>
            <a:r>
              <a:rPr lang="en-US" sz="4000" dirty="0">
                <a:solidFill>
                  <a:srgbClr val="92D050"/>
                </a:solidFill>
                <a:latin typeface="AnandaMJ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2)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কোন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প্রকারের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হাসি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nandaMJ" pitchFamily="2" charset="0"/>
              </a:rPr>
              <a:t>নিষিদ্ধ</a:t>
            </a:r>
            <a:r>
              <a:rPr lang="en-US" sz="4000" dirty="0">
                <a:solidFill>
                  <a:srgbClr val="FFFF00"/>
                </a:solidFill>
                <a:latin typeface="AnandaMJ" pitchFamily="2" charset="0"/>
              </a:rPr>
              <a:t> ?</a:t>
            </a:r>
          </a:p>
          <a:p>
            <a:pPr marL="0" indent="0">
              <a:buNone/>
            </a:pP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054A-2387-4F43-B910-E78DFDF6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/>
              <a:t>شكراً</a:t>
            </a:r>
            <a:r>
              <a:rPr lang="en-US" sz="8800" dirty="0"/>
              <a:t> </a:t>
            </a:r>
            <a:r>
              <a:rPr lang="en-US" sz="8800" dirty="0" err="1"/>
              <a:t>كثيرا</a:t>
            </a:r>
            <a:r>
              <a:rPr lang="en-US" sz="8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6A97C-A4B7-9F44-96AA-DC224372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000" dirty="0" err="1">
                <a:solidFill>
                  <a:srgbClr val="FFC000"/>
                </a:solidFill>
              </a:rPr>
              <a:t>بارك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الله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في</a:t>
            </a:r>
            <a:r>
              <a:rPr lang="en-US" sz="6000" dirty="0">
                <a:solidFill>
                  <a:srgbClr val="FFC000"/>
                </a:solidFill>
              </a:rPr>
              <a:t> </a:t>
            </a:r>
            <a:r>
              <a:rPr lang="en-US" sz="6000" dirty="0" err="1">
                <a:solidFill>
                  <a:srgbClr val="FFC000"/>
                </a:solidFill>
              </a:rPr>
              <a:t>علمكم</a:t>
            </a:r>
            <a:endParaRPr lang="en-US" sz="6000" dirty="0">
              <a:solidFill>
                <a:srgbClr val="FFC000"/>
              </a:solidFill>
            </a:endParaRPr>
          </a:p>
          <a:p>
            <a:pPr algn="ctr"/>
            <a:r>
              <a:rPr lang="en-US" sz="8000" dirty="0" err="1">
                <a:solidFill>
                  <a:srgbClr val="00B050"/>
                </a:solidFill>
              </a:rPr>
              <a:t>الله</a:t>
            </a:r>
            <a:r>
              <a:rPr lang="en-US" sz="8000" dirty="0">
                <a:solidFill>
                  <a:srgbClr val="00B050"/>
                </a:solidFill>
              </a:rPr>
              <a:t> </a:t>
            </a:r>
            <a:r>
              <a:rPr lang="en-US" sz="8000" dirty="0" err="1">
                <a:solidFill>
                  <a:srgbClr val="00B050"/>
                </a:solidFill>
              </a:rPr>
              <a:t>حافظ</a:t>
            </a:r>
            <a:endParaRPr lang="en-US" sz="8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B1D5-6097-4F64-8E8D-A8F3F063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C000"/>
                </a:solidFill>
                <a:latin typeface="AnandaMJ" pitchFamily="2" charset="0"/>
              </a:rPr>
              <a:t>cwiwPwZ</a:t>
            </a:r>
            <a:endParaRPr lang="en-US" sz="6600" dirty="0">
              <a:solidFill>
                <a:srgbClr val="FFC000"/>
              </a:solidFill>
              <a:latin typeface="AnandaMJ" pitchFamily="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69E3D6-7DE3-4703-A5CD-FCC3B4142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747106"/>
            <a:ext cx="3263503" cy="412870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52A5A-2C15-4BB8-B618-2EAEF335EC4C}"/>
              </a:ext>
            </a:extLst>
          </p:cNvPr>
          <p:cNvSpPr/>
          <p:nvPr/>
        </p:nvSpPr>
        <p:spPr>
          <a:xfrm>
            <a:off x="838200" y="1825625"/>
            <a:ext cx="3276600" cy="3971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wkÿK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cwiwPwZ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gynv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¤§`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RvwKi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nv‡mb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mnKvwi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gŠjfx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KvßvB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Avwgb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bywiqv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`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vwLj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`&amp;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ivmv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bZzb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evRvi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Kvc¦vB</a:t>
            </a:r>
            <a:endParaRPr lang="en-US" sz="2800" dirty="0">
              <a:solidFill>
                <a:srgbClr val="FFFF00"/>
              </a:solidFill>
              <a:latin typeface="AnandaMJ" pitchFamily="2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AnandaMJ" pitchFamily="2" charset="0"/>
              </a:rPr>
              <a:t>gvev</a:t>
            </a:r>
            <a:r>
              <a:rPr lang="en-US" sz="2800" dirty="0">
                <a:solidFill>
                  <a:srgbClr val="FFFF00"/>
                </a:solidFill>
                <a:latin typeface="AnandaMJ" pitchFamily="2" charset="0"/>
              </a:rPr>
              <a:t> t 01845764968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733947-553E-4F27-9934-96637F22BE6A}"/>
              </a:ext>
            </a:extLst>
          </p:cNvPr>
          <p:cNvSpPr/>
          <p:nvPr/>
        </p:nvSpPr>
        <p:spPr>
          <a:xfrm>
            <a:off x="7955280" y="2048256"/>
            <a:ext cx="3276600" cy="3749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cvV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cwiwPwZ</a:t>
            </a:r>
            <a:endParaRPr lang="en-US" sz="4000" dirty="0">
              <a:latin typeface="AnandaMJ" pitchFamily="2" charset="0"/>
            </a:endParaRPr>
          </a:p>
          <a:p>
            <a:pPr algn="ctr"/>
            <a:r>
              <a:rPr lang="en-US" sz="4000" dirty="0" err="1">
                <a:latin typeface="AnandaMJ" pitchFamily="2" charset="0"/>
              </a:rPr>
              <a:t>welq</a:t>
            </a:r>
            <a:r>
              <a:rPr lang="en-US" sz="4000" dirty="0">
                <a:latin typeface="AnandaMJ" pitchFamily="2" charset="0"/>
              </a:rPr>
              <a:t> t </a:t>
            </a:r>
            <a:r>
              <a:rPr lang="en-US" sz="4000" dirty="0" err="1">
                <a:latin typeface="AnandaMJ" pitchFamily="2" charset="0"/>
              </a:rPr>
              <a:t>nvw`m</a:t>
            </a:r>
            <a:r>
              <a:rPr lang="en-US" sz="4000" dirty="0">
                <a:latin typeface="AnandaMJ" pitchFamily="2" charset="0"/>
              </a:rPr>
              <a:t> </a:t>
            </a:r>
            <a:r>
              <a:rPr lang="en-US" sz="4000" dirty="0" err="1">
                <a:latin typeface="AnandaMJ" pitchFamily="2" charset="0"/>
              </a:rPr>
              <a:t>kixd</a:t>
            </a:r>
            <a:endParaRPr lang="en-US" sz="4000" dirty="0">
              <a:latin typeface="AnandaMJ" pitchFamily="2" charset="0"/>
            </a:endParaRPr>
          </a:p>
          <a:p>
            <a:pPr algn="ctr"/>
            <a:r>
              <a:rPr lang="en-US" sz="4000" dirty="0" err="1">
                <a:latin typeface="AnandaMJ" pitchFamily="2" charset="0"/>
              </a:rPr>
              <a:t>Aa¨vq</a:t>
            </a:r>
            <a:r>
              <a:rPr lang="en-US" sz="4000" dirty="0">
                <a:latin typeface="AnandaMJ" pitchFamily="2" charset="0"/>
              </a:rPr>
              <a:t> t 3q I 4_©</a:t>
            </a:r>
          </a:p>
          <a:p>
            <a:pPr algn="ctr"/>
            <a:r>
              <a:rPr lang="en-US" sz="4000" dirty="0" err="1">
                <a:latin typeface="AnandaMJ" pitchFamily="2" charset="0"/>
              </a:rPr>
              <a:t>mgq</a:t>
            </a:r>
            <a:r>
              <a:rPr lang="en-US" sz="4000" dirty="0">
                <a:latin typeface="AnandaMJ" pitchFamily="2" charset="0"/>
              </a:rPr>
              <a:t> t 50 </a:t>
            </a:r>
            <a:r>
              <a:rPr lang="en-US" sz="4000" dirty="0" err="1">
                <a:latin typeface="AnandaMJ" pitchFamily="2" charset="0"/>
              </a:rPr>
              <a:t>wgwbU</a:t>
            </a:r>
            <a:endParaRPr lang="en-US" sz="4000" dirty="0">
              <a:latin typeface="AnandaMJ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9DE7-F5A0-4779-A48E-C528D80D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AnandaMJ" pitchFamily="2" charset="0"/>
              </a:rPr>
              <a:t>wkLbdj</a:t>
            </a:r>
            <a:endParaRPr lang="en-US" sz="72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9019-CD9E-481A-8F57-A206C197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658724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GB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cvV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k‡l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wkÿv_x©ivÑ</a:t>
            </a:r>
            <a:endParaRPr lang="en-US" sz="3600" dirty="0">
              <a:solidFill>
                <a:srgbClr val="FF0000"/>
              </a:solidFill>
              <a:latin typeface="AnandaMJ" pitchFamily="2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Av‡jvP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¨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nvw`m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mgy‡ni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A_© I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gg©v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_©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ej‡Z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wjL‡Z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|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nvw`mvs‡ki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e¨vL¨v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kãmgy‡ni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ZvnKxK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Ki‡Z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|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nvwuP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nvB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Ges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nvwmi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kixqZ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m¤§Z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weavb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Rvb‡Z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|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nvw`m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eY©bv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Kvixi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cwiPq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I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nvw`m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eY©bvi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cÖÿvcU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Rvb‡Z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33441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79D2-C82C-44D0-AE41-1D1B8F87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6625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Avgv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‡`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i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AvR‡Ki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cv‡Vi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welq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-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nvuwP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,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nvB</a:t>
            </a:r>
            <a:r>
              <a:rPr lang="en-US" sz="6600" dirty="0">
                <a:solidFill>
                  <a:srgbClr val="FFFF00"/>
                </a:solidFill>
                <a:latin typeface="AnandaMJ" pitchFamily="2" charset="0"/>
              </a:rPr>
              <a:t> I </a:t>
            </a:r>
            <a:r>
              <a:rPr lang="en-US" sz="6600" dirty="0" err="1">
                <a:solidFill>
                  <a:srgbClr val="FFFF00"/>
                </a:solidFill>
                <a:latin typeface="AnandaMJ" pitchFamily="2" charset="0"/>
              </a:rPr>
              <a:t>nvwm</a:t>
            </a:r>
            <a:endParaRPr lang="en-US" sz="66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72A6-E9A4-431B-920F-CFA6BCE8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349"/>
            <a:ext cx="10515600" cy="3376613"/>
          </a:xfrm>
        </p:spPr>
        <p:txBody>
          <a:bodyPr/>
          <a:lstStyle/>
          <a:p>
            <a:r>
              <a:rPr lang="en-US" sz="4400" dirty="0" err="1">
                <a:latin typeface="AnandaMJ" pitchFamily="2" charset="0"/>
              </a:rPr>
              <a:t>gvbyl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hLb</a:t>
            </a:r>
            <a:r>
              <a:rPr lang="en-US" sz="4400" dirty="0">
                <a:latin typeface="AnandaMJ" pitchFamily="2" charset="0"/>
              </a:rPr>
              <a:t> †</a:t>
            </a:r>
            <a:r>
              <a:rPr lang="en-US" sz="4400" dirty="0" err="1">
                <a:latin typeface="AnandaMJ" pitchFamily="2" charset="0"/>
              </a:rPr>
              <a:t>Kv‡bv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Lywki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msev</a:t>
            </a:r>
            <a:r>
              <a:rPr lang="en-US" sz="4400" dirty="0">
                <a:latin typeface="AnandaMJ" pitchFamily="2" charset="0"/>
              </a:rPr>
              <a:t>` </a:t>
            </a:r>
            <a:r>
              <a:rPr lang="en-US" sz="4400" dirty="0" err="1">
                <a:latin typeface="AnandaMJ" pitchFamily="2" charset="0"/>
              </a:rPr>
              <a:t>ky‡b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ZLb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Zvi</a:t>
            </a:r>
            <a:r>
              <a:rPr lang="en-US" sz="4400" dirty="0">
                <a:latin typeface="AnandaMJ" pitchFamily="2" charset="0"/>
              </a:rPr>
              <a:t> †</a:t>
            </a:r>
            <a:r>
              <a:rPr lang="en-US" sz="4400" dirty="0" err="1">
                <a:latin typeface="AnandaMJ" pitchFamily="2" charset="0"/>
              </a:rPr>
              <a:t>P‡nivq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Kx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dz‡U</a:t>
            </a:r>
            <a:r>
              <a:rPr lang="en-US" sz="4400" dirty="0">
                <a:latin typeface="AnandaMJ" pitchFamily="2" charset="0"/>
              </a:rPr>
              <a:t> I‡V|</a:t>
            </a:r>
          </a:p>
          <a:p>
            <a:r>
              <a:rPr lang="en-US" sz="4400" dirty="0" err="1">
                <a:latin typeface="AnandaMJ" pitchFamily="2" charset="0"/>
              </a:rPr>
              <a:t>nvuwPi</a:t>
            </a:r>
            <a:r>
              <a:rPr lang="en-US" sz="4400" dirty="0">
                <a:latin typeface="AnandaMJ" pitchFamily="2" charset="0"/>
              </a:rPr>
              <a:t> I </a:t>
            </a:r>
            <a:r>
              <a:rPr lang="en-US" sz="4400" dirty="0" err="1">
                <a:latin typeface="AnandaMJ" pitchFamily="2" charset="0"/>
              </a:rPr>
              <a:t>nvB</a:t>
            </a:r>
            <a:r>
              <a:rPr lang="en-US" sz="4400" dirty="0">
                <a:latin typeface="AnandaMJ" pitchFamily="2" charset="0"/>
              </a:rPr>
              <a:t> †</a:t>
            </a:r>
            <a:r>
              <a:rPr lang="en-US" sz="4400" dirty="0" err="1">
                <a:latin typeface="AnandaMJ" pitchFamily="2" charset="0"/>
              </a:rPr>
              <a:t>Zvjvi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mgq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KiYxq</a:t>
            </a:r>
            <a:r>
              <a:rPr lang="en-US" sz="4400" dirty="0">
                <a:latin typeface="AnandaMJ" pitchFamily="2" charset="0"/>
              </a:rPr>
              <a:t> </a:t>
            </a:r>
            <a:r>
              <a:rPr lang="en-US" sz="4400" dirty="0" err="1">
                <a:latin typeface="AnandaMJ" pitchFamily="2" charset="0"/>
              </a:rPr>
              <a:t>Kx</a:t>
            </a:r>
            <a:r>
              <a:rPr lang="en-US" sz="4400" dirty="0">
                <a:latin typeface="AnandaMJ" pitchFamily="2" charset="0"/>
              </a:rPr>
              <a:t> ?</a:t>
            </a:r>
          </a:p>
          <a:p>
            <a:endParaRPr lang="en-US" sz="4400" dirty="0">
              <a:latin typeface="Ananda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E3409-FDCA-4D63-A606-5472925D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127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g‡bv‡hvM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mn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Av‡jvPbv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†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kv‡bv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Ges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cÖ‡qvRbxq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Z_¨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vw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`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wj‡L</a:t>
            </a:r>
            <a:r>
              <a:rPr lang="en-US" sz="32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nandaMJ" pitchFamily="2" charset="0"/>
              </a:rPr>
              <a:t>ivL</a:t>
            </a:r>
            <a:r>
              <a:rPr lang="en-US" sz="3200" dirty="0">
                <a:latin typeface="AnandaMJ" pitchFamily="2" charset="0"/>
              </a:rPr>
              <a:t>|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F07C38-8F75-470E-9771-BF341381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7691"/>
            <a:ext cx="9677400" cy="509584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B72523-A297-4DEA-A1FD-9BC822D63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5220"/>
            <a:ext cx="9531927" cy="5152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89538-4DD3-4429-8C91-20ABF19DC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7691"/>
            <a:ext cx="9628910" cy="5095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1BCE16-E52D-44C1-A86C-38EF98810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4" y="1195387"/>
            <a:ext cx="9818538" cy="50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74D7-3451-44B6-9DDC-40580093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-150523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567ACB-3514-4D99-85AF-DAB9941FA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" y="426027"/>
            <a:ext cx="11112802" cy="600594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7EF82-65C0-44DF-B659-0A863395C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" y="581891"/>
            <a:ext cx="10794147" cy="5850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A0004B-C727-4E71-9DA5-4F08C51B5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727364"/>
            <a:ext cx="9843654" cy="55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8554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16E3EF-DD00-4F68-A709-C9A62279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latin typeface="ae_AlMohanad" panose="02060603050605020204" pitchFamily="18" charset="-78"/>
                <a:cs typeface="ae_AlMohanad" panose="02060603050605020204" pitchFamily="18" charset="-78"/>
              </a:rPr>
              <a:t>تحقيق</a:t>
            </a:r>
            <a:endParaRPr lang="en-US" sz="60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5A99A8-7EDF-4F4D-9FA1-93691063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SA" sz="4800" dirty="0">
                <a:latin typeface="ae_AlMohanad" panose="02060603050605020204" pitchFamily="18" charset="-78"/>
                <a:cs typeface="ae_AlMohanad" panose="02060603050605020204" pitchFamily="18" charset="-78"/>
              </a:rPr>
              <a:t>يحب</a:t>
            </a: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صيغة - واحد مذكر غائب</a:t>
            </a: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بحث - اثبات فعل مضاع معروف</a:t>
            </a: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مصدر - احباب</a:t>
            </a: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باب - افعال </a:t>
            </a: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مادة - ح,ب,ب</a:t>
            </a: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جنس - مضاعف ثلاثي</a:t>
            </a:r>
            <a:endParaRPr lang="en-US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marL="0" indent="0" algn="r">
              <a:buNone/>
            </a:pPr>
            <a:r>
              <a:rPr lang="ar-SA" dirty="0">
                <a:latin typeface="ae_AlMohanad" panose="02060603050605020204" pitchFamily="18" charset="-78"/>
                <a:cs typeface="ae_AlMohanad" panose="02060603050605020204" pitchFamily="18" charset="-78"/>
              </a:rPr>
              <a:t>معني - </a:t>
            </a:r>
            <a:r>
              <a:rPr lang="en-US" dirty="0">
                <a:latin typeface="ae_AlMohanad" panose="02060603050605020204" pitchFamily="18" charset="-78"/>
                <a:cs typeface="ae_AlMohanad" panose="02060603050605020204" pitchFamily="18" charset="-78"/>
              </a:rPr>
              <a:t>      </a:t>
            </a:r>
            <a:r>
              <a:rPr lang="en-US" dirty="0">
                <a:latin typeface="AnandaMJ" pitchFamily="2" charset="0"/>
              </a:rPr>
              <a:t>‡m </a:t>
            </a:r>
            <a:r>
              <a:rPr lang="en-US" dirty="0" err="1">
                <a:latin typeface="AnandaMJ" pitchFamily="2" charset="0"/>
              </a:rPr>
              <a:t>fvjev‡m</a:t>
            </a:r>
            <a:r>
              <a:rPr lang="en-US" dirty="0">
                <a:latin typeface="AnandaMJ" pitchFamily="2" charset="0"/>
              </a:rPr>
              <a:t> I </a:t>
            </a:r>
            <a:r>
              <a:rPr lang="en-US" dirty="0" err="1">
                <a:latin typeface="AnandaMJ" pitchFamily="2" charset="0"/>
              </a:rPr>
              <a:t>cQ</a:t>
            </a:r>
            <a:r>
              <a:rPr lang="en-US" dirty="0">
                <a:latin typeface="AnandaMJ" pitchFamily="2" charset="0"/>
              </a:rPr>
              <a:t>›` </a:t>
            </a:r>
            <a:r>
              <a:rPr lang="en-US" dirty="0" err="1">
                <a:latin typeface="AnandaMJ" pitchFamily="2" charset="0"/>
              </a:rPr>
              <a:t>K‡i</a:t>
            </a:r>
            <a:endParaRPr lang="en-US" dirty="0">
              <a:latin typeface="AnandaMJ" pitchFamily="2" charset="0"/>
            </a:endParaRPr>
          </a:p>
          <a:p>
            <a:pPr marL="0" indent="0" algn="r">
              <a:buNone/>
            </a:pPr>
            <a:endParaRPr lang="en-US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marL="0" indent="0" algn="r">
              <a:buNone/>
            </a:pPr>
            <a:r>
              <a:rPr lang="en-US" dirty="0">
                <a:latin typeface="ae_AlMohanad" panose="02060603050605020204" pitchFamily="18" charset="-78"/>
                <a:cs typeface="ae_AlMohanad" panose="02060603050605020204" pitchFamily="18" charset="-78"/>
              </a:rPr>
              <a:t>                                                                          </a:t>
            </a:r>
            <a:endParaRPr lang="ar-SA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83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0360-EBF3-4D12-B99A-F3167CD9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28600"/>
            <a:ext cx="10515600" cy="1365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ADD13D-FFCF-47D8-A158-E40689E59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352316"/>
              </p:ext>
            </p:extLst>
          </p:nvPr>
        </p:nvGraphicFramePr>
        <p:xfrm>
          <a:off x="1018308" y="955964"/>
          <a:ext cx="10335492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7746">
                  <a:extLst>
                    <a:ext uri="{9D8B030D-6E8A-4147-A177-3AD203B41FA5}">
                      <a16:colId xmlns:a16="http://schemas.microsoft.com/office/drawing/2014/main" val="2001622652"/>
                    </a:ext>
                  </a:extLst>
                </a:gridCol>
                <a:gridCol w="5167746">
                  <a:extLst>
                    <a:ext uri="{9D8B030D-6E8A-4147-A177-3AD203B41FA5}">
                      <a16:colId xmlns:a16="http://schemas.microsoft.com/office/drawing/2014/main" val="3960490960"/>
                    </a:ext>
                  </a:extLst>
                </a:gridCol>
              </a:tblGrid>
              <a:tr h="2609713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مسلم </a:t>
                      </a:r>
                      <a:endParaRPr lang="ar-SA" sz="3200" dirty="0"/>
                    </a:p>
                    <a:p>
                      <a:pPr algn="r"/>
                      <a:r>
                        <a:rPr lang="ar-SA" sz="2000" b="0" dirty="0"/>
                        <a:t>صيغة - واحد مذكر</a:t>
                      </a:r>
                    </a:p>
                    <a:p>
                      <a:pPr algn="r"/>
                      <a:r>
                        <a:rPr lang="ar-SA" sz="2000" b="0" dirty="0"/>
                        <a:t>بحث- اسم فائل</a:t>
                      </a:r>
                    </a:p>
                    <a:p>
                      <a:pPr algn="r"/>
                      <a:r>
                        <a:rPr lang="ar-SA" sz="2000" b="0" dirty="0"/>
                        <a:t>باب - افعال</a:t>
                      </a:r>
                    </a:p>
                    <a:p>
                      <a:pPr algn="r"/>
                      <a:r>
                        <a:rPr lang="ar-SA" sz="2000" b="0" dirty="0"/>
                        <a:t>مصدر - الاسلام</a:t>
                      </a:r>
                    </a:p>
                    <a:p>
                      <a:pPr algn="r"/>
                      <a:r>
                        <a:rPr lang="ar-SA" sz="2000" b="0" dirty="0"/>
                        <a:t>مادة - س,ل,م</a:t>
                      </a:r>
                    </a:p>
                    <a:p>
                      <a:pPr algn="r"/>
                      <a:r>
                        <a:rPr lang="ar-SA" sz="2000" b="0" dirty="0"/>
                        <a:t>جنس - صحيح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 </a:t>
                      </a:r>
                      <a:r>
                        <a:rPr lang="ar-SA" sz="2000" b="0" dirty="0"/>
                        <a:t>معنى </a:t>
                      </a:r>
                      <a:r>
                        <a:rPr lang="ar-SA" sz="2000" dirty="0"/>
                        <a:t>- </a:t>
                      </a:r>
                      <a:r>
                        <a:rPr lang="en-US" sz="2000" dirty="0"/>
                        <a:t>    : </a:t>
                      </a:r>
                      <a:r>
                        <a:rPr lang="en-US" sz="2000" dirty="0" err="1">
                          <a:latin typeface="AnandaMJ" pitchFamily="2" charset="0"/>
                        </a:rPr>
                        <a:t>gymjgvb</a:t>
                      </a:r>
                      <a:r>
                        <a:rPr lang="en-US" sz="2000" dirty="0">
                          <a:latin typeface="AnandaMJ" pitchFamily="2" charset="0"/>
                        </a:rPr>
                        <a:t> </a:t>
                      </a:r>
                    </a:p>
                    <a:p>
                      <a:pPr algn="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>
                          <a:latin typeface="ae_AlMohanad" panose="02060603050605020204" pitchFamily="18" charset="-78"/>
                          <a:cs typeface="ae_AlMohanad" panose="02060603050605020204" pitchFamily="18" charset="-78"/>
                        </a:rPr>
                        <a:t>عطس</a:t>
                      </a:r>
                      <a:r>
                        <a:rPr lang="ar-SA" dirty="0">
                          <a:latin typeface="ae_AlMohanad" panose="02060603050605020204" pitchFamily="18" charset="-78"/>
                          <a:cs typeface="ae_AlMohanad" panose="02060603050605020204" pitchFamily="18" charset="-78"/>
                        </a:rPr>
                        <a:t> </a:t>
                      </a:r>
                    </a:p>
                    <a:p>
                      <a:pPr algn="r"/>
                      <a:r>
                        <a:rPr lang="ar-SA" sz="1800" b="0" dirty="0"/>
                        <a:t>صيغة - واحد مذكر </a:t>
                      </a:r>
                      <a:r>
                        <a:rPr lang="ar-SA" sz="1600" b="0" dirty="0"/>
                        <a:t>غائب</a:t>
                      </a:r>
                      <a:endParaRPr lang="ar-SA" sz="1800" b="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بحث- </a:t>
                      </a:r>
                      <a:r>
                        <a:rPr lang="ar-SA" b="0" dirty="0">
                          <a:latin typeface="ae_AlMohanad" panose="02060603050605020204" pitchFamily="18" charset="-78"/>
                          <a:cs typeface="ae_AlMohanad" panose="02060603050605020204" pitchFamily="18" charset="-78"/>
                        </a:rPr>
                        <a:t>اثبات فعل ماضي معروف</a:t>
                      </a:r>
                      <a:endParaRPr lang="ar-SA" sz="1800" b="0" dirty="0"/>
                    </a:p>
                    <a:p>
                      <a:pPr algn="r"/>
                      <a:r>
                        <a:rPr lang="ar-SA" sz="1800" b="0" dirty="0"/>
                        <a:t>باب - ضرب يضرب</a:t>
                      </a:r>
                    </a:p>
                    <a:p>
                      <a:pPr algn="r"/>
                      <a:r>
                        <a:rPr lang="ar-SA" sz="1800" b="0" dirty="0"/>
                        <a:t>مصدر - العطاس</a:t>
                      </a:r>
                    </a:p>
                    <a:p>
                      <a:pPr algn="r"/>
                      <a:r>
                        <a:rPr lang="ar-SA" sz="1800" b="0" dirty="0"/>
                        <a:t>مادة - ع . ط . س</a:t>
                      </a:r>
                    </a:p>
                    <a:p>
                      <a:pPr algn="r"/>
                      <a:r>
                        <a:rPr lang="ar-SA" sz="1800" b="0" dirty="0"/>
                        <a:t>جنس - صحيح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/>
                        <a:t>معنى</a:t>
                      </a:r>
                      <a:r>
                        <a:rPr lang="en-US" sz="1800" b="0" dirty="0"/>
                        <a:t> : </a:t>
                      </a:r>
                      <a:r>
                        <a:rPr lang="en-US" dirty="0">
                          <a:latin typeface="AnandaMJ" pitchFamily="2" charset="0"/>
                        </a:rPr>
                        <a:t>‡m </a:t>
                      </a:r>
                      <a:r>
                        <a:rPr lang="en-US" dirty="0" err="1">
                          <a:latin typeface="AnandaMJ" pitchFamily="2" charset="0"/>
                        </a:rPr>
                        <a:t>nvuwP</a:t>
                      </a:r>
                      <a:r>
                        <a:rPr lang="en-US" dirty="0">
                          <a:latin typeface="AnandaMJ" pitchFamily="2" charset="0"/>
                        </a:rPr>
                        <a:t> </a:t>
                      </a:r>
                      <a:r>
                        <a:rPr lang="en-US" dirty="0" err="1">
                          <a:latin typeface="AnandaMJ" pitchFamily="2" charset="0"/>
                        </a:rPr>
                        <a:t>w`j</a:t>
                      </a:r>
                      <a:endParaRPr lang="en-US" dirty="0">
                        <a:latin typeface="AnandaMJ" pitchFamily="2" charset="0"/>
                      </a:endParaRPr>
                    </a:p>
                    <a:p>
                      <a:pPr algn="r"/>
                      <a:r>
                        <a:rPr lang="en-US" sz="1800" b="0" dirty="0"/>
                        <a:t>   </a:t>
                      </a:r>
                      <a:endParaRPr lang="en-US" b="0" dirty="0">
                        <a:latin typeface="ae_AlMohanad" panose="02060603050605020204" pitchFamily="18" charset="-78"/>
                        <a:cs typeface="ae_AlMohanad" panose="020606030506050202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917651"/>
                  </a:ext>
                </a:extLst>
              </a:tr>
              <a:tr h="268965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 </a:t>
                      </a:r>
                      <a:r>
                        <a:rPr lang="ar-SA" sz="3200" dirty="0"/>
                        <a:t>لم تحمد</a:t>
                      </a:r>
                      <a:endParaRPr lang="ar-SA" sz="2400" dirty="0"/>
                    </a:p>
                    <a:p>
                      <a:pPr algn="r"/>
                      <a:r>
                        <a:rPr lang="ar-SA" sz="1800" dirty="0"/>
                        <a:t>صيغة - واحد مذكر </a:t>
                      </a:r>
                      <a:r>
                        <a:rPr lang="ar-SA" sz="1600" dirty="0"/>
                        <a:t>حاضر </a:t>
                      </a:r>
                      <a:endParaRPr lang="ar-SA" sz="18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بحث- </a:t>
                      </a:r>
                      <a:r>
                        <a:rPr lang="ar-SA" dirty="0">
                          <a:latin typeface="ae_AlMohanad" panose="02060603050605020204" pitchFamily="18" charset="-78"/>
                          <a:cs typeface="ae_AlMohanad" panose="02060603050605020204" pitchFamily="18" charset="-78"/>
                        </a:rPr>
                        <a:t>نفي خحد بلم در فعل مستقبل معروف</a:t>
                      </a:r>
                      <a:endParaRPr lang="ar-SA" sz="1800" dirty="0"/>
                    </a:p>
                    <a:p>
                      <a:pPr algn="r"/>
                      <a:r>
                        <a:rPr lang="ar-SA" sz="1800" dirty="0"/>
                        <a:t>باب - سمع يسمع</a:t>
                      </a:r>
                    </a:p>
                    <a:p>
                      <a:pPr algn="r"/>
                      <a:r>
                        <a:rPr lang="ar-SA" sz="1800" dirty="0"/>
                        <a:t>مصدر - الحمد</a:t>
                      </a:r>
                    </a:p>
                    <a:p>
                      <a:pPr algn="r"/>
                      <a:r>
                        <a:rPr lang="ar-SA" sz="1800" dirty="0"/>
                        <a:t>مادة - ح . م . د</a:t>
                      </a:r>
                    </a:p>
                    <a:p>
                      <a:pPr algn="r"/>
                      <a:r>
                        <a:rPr lang="ar-SA" sz="1800" dirty="0"/>
                        <a:t>جنس - صحيح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معنى</a:t>
                      </a:r>
                      <a:r>
                        <a:rPr lang="en-US" sz="1800" dirty="0"/>
                        <a:t> : </a:t>
                      </a:r>
                      <a:r>
                        <a:rPr lang="en-US" dirty="0" err="1">
                          <a:latin typeface="AnandaMJ" pitchFamily="2" charset="0"/>
                        </a:rPr>
                        <a:t>Zzwg</a:t>
                      </a:r>
                      <a:r>
                        <a:rPr lang="en-US" dirty="0">
                          <a:latin typeface="AnandaMJ" pitchFamily="2" charset="0"/>
                        </a:rPr>
                        <a:t> </a:t>
                      </a:r>
                      <a:r>
                        <a:rPr lang="en-US" dirty="0" err="1">
                          <a:latin typeface="AnandaMJ" pitchFamily="2" charset="0"/>
                        </a:rPr>
                        <a:t>cÖmskv</a:t>
                      </a:r>
                      <a:r>
                        <a:rPr lang="en-US" dirty="0">
                          <a:latin typeface="AnandaMJ" pitchFamily="2" charset="0"/>
                        </a:rPr>
                        <a:t> Ki </a:t>
                      </a:r>
                      <a:r>
                        <a:rPr lang="en-US" dirty="0" err="1">
                          <a:latin typeface="AnandaMJ" pitchFamily="2" charset="0"/>
                        </a:rPr>
                        <a:t>wb</a:t>
                      </a:r>
                      <a:endParaRPr lang="en-US" dirty="0">
                        <a:latin typeface="AnandaMJ" pitchFamily="2" charset="0"/>
                      </a:endParaRPr>
                    </a:p>
                    <a:p>
                      <a:pPr algn="r"/>
                      <a:r>
                        <a:rPr lang="en-US" sz="1800" dirty="0"/>
                        <a:t> </a:t>
                      </a:r>
                      <a:endParaRPr lang="en-US" dirty="0">
                        <a:latin typeface="ae_AlMohanad" panose="02060603050605020204" pitchFamily="18" charset="-78"/>
                        <a:cs typeface="ae_AlMohanad" panose="02060603050605020204" pitchFamily="18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dirty="0"/>
                        <a:t> </a:t>
                      </a:r>
                      <a:r>
                        <a:rPr lang="ar-SA" sz="2800" dirty="0"/>
                        <a:t>يتبسم</a:t>
                      </a:r>
                      <a:endParaRPr lang="ar-SA" sz="1800" dirty="0"/>
                    </a:p>
                    <a:p>
                      <a:pPr algn="r"/>
                      <a:r>
                        <a:rPr lang="ar-SA" sz="1800" dirty="0"/>
                        <a:t>صيغة - واحد مذكر </a:t>
                      </a:r>
                      <a:r>
                        <a:rPr lang="ar-SA" sz="1600" dirty="0"/>
                        <a:t>غائب</a:t>
                      </a:r>
                      <a:endParaRPr lang="ar-SA" sz="18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بحث- </a:t>
                      </a:r>
                      <a:r>
                        <a:rPr lang="ar-SA" dirty="0">
                          <a:latin typeface="ae_AlMohanad" panose="02060603050605020204" pitchFamily="18" charset="-78"/>
                          <a:cs typeface="ae_AlMohanad" panose="02060603050605020204" pitchFamily="18" charset="-78"/>
                        </a:rPr>
                        <a:t>اثبات فعل مضارع معروف</a:t>
                      </a:r>
                      <a:endParaRPr lang="ar-SA" sz="1800" dirty="0"/>
                    </a:p>
                    <a:p>
                      <a:pPr algn="r"/>
                      <a:r>
                        <a:rPr lang="ar-SA" sz="1800" dirty="0"/>
                        <a:t>باب - تفعل</a:t>
                      </a:r>
                    </a:p>
                    <a:p>
                      <a:pPr algn="r"/>
                      <a:r>
                        <a:rPr lang="ar-SA" sz="1800" dirty="0"/>
                        <a:t>مصدر - التبسم</a:t>
                      </a:r>
                    </a:p>
                    <a:p>
                      <a:pPr algn="r"/>
                      <a:r>
                        <a:rPr lang="ar-SA" sz="1800" dirty="0"/>
                        <a:t>مادة - ب  . س . م</a:t>
                      </a:r>
                    </a:p>
                    <a:p>
                      <a:pPr algn="r"/>
                      <a:r>
                        <a:rPr lang="ar-SA" sz="1800" dirty="0"/>
                        <a:t>جنس - صحيح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معنى</a:t>
                      </a:r>
                      <a:r>
                        <a:rPr lang="en-US" sz="1800" dirty="0"/>
                        <a:t> : </a:t>
                      </a:r>
                      <a:r>
                        <a:rPr lang="en-US" dirty="0" err="1">
                          <a:latin typeface="AnandaMJ" pitchFamily="2" charset="0"/>
                        </a:rPr>
                        <a:t>wZwb</a:t>
                      </a:r>
                      <a:r>
                        <a:rPr lang="en-US" dirty="0">
                          <a:latin typeface="AnandaMJ" pitchFamily="2" charset="0"/>
                        </a:rPr>
                        <a:t> </a:t>
                      </a:r>
                      <a:r>
                        <a:rPr lang="en-US" dirty="0" err="1">
                          <a:latin typeface="AnandaMJ" pitchFamily="2" charset="0"/>
                        </a:rPr>
                        <a:t>gyPwK</a:t>
                      </a:r>
                      <a:r>
                        <a:rPr lang="en-US" dirty="0">
                          <a:latin typeface="AnandaMJ" pitchFamily="2" charset="0"/>
                        </a:rPr>
                        <a:t> </a:t>
                      </a:r>
                      <a:r>
                        <a:rPr lang="en-US" dirty="0" err="1">
                          <a:latin typeface="AnandaMJ" pitchFamily="2" charset="0"/>
                        </a:rPr>
                        <a:t>nvum‡Qb</a:t>
                      </a:r>
                      <a:endParaRPr lang="en-US" dirty="0">
                        <a:latin typeface="AnandaMJ" pitchFamily="2" charset="0"/>
                      </a:endParaRPr>
                    </a:p>
                    <a:p>
                      <a:pPr algn="r"/>
                      <a:r>
                        <a:rPr lang="en-US" sz="1800" dirty="0"/>
                        <a:t> </a:t>
                      </a:r>
                      <a:endParaRPr lang="en-US" dirty="0">
                        <a:latin typeface="ae_AlMohanad" panose="02060603050605020204" pitchFamily="18" charset="-78"/>
                        <a:cs typeface="ae_AlMohanad" panose="02060603050605020204" pitchFamily="18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7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9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E3FC-722D-4D3A-B013-4CD90551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SA" sz="6000" dirty="0">
                <a:solidFill>
                  <a:srgbClr val="00B0F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ان الله يحب العطاس</a:t>
            </a:r>
            <a:r>
              <a:rPr lang="en-US" sz="6000" dirty="0">
                <a:solidFill>
                  <a:srgbClr val="00B0F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6000" dirty="0">
                <a:solidFill>
                  <a:srgbClr val="00B0F0"/>
                </a:solidFill>
                <a:latin typeface="AnandaMJ" pitchFamily="2" charset="0"/>
              </a:rPr>
              <a:t>Gi </a:t>
            </a:r>
            <a:r>
              <a:rPr lang="en-US" sz="6000" dirty="0" err="1">
                <a:solidFill>
                  <a:srgbClr val="00B0F0"/>
                </a:solidFill>
                <a:latin typeface="AnandaMJ" pitchFamily="2" charset="0"/>
              </a:rPr>
              <a:t>ZviKxe</a:t>
            </a:r>
            <a:r>
              <a:rPr lang="en-US" sz="6000" dirty="0">
                <a:solidFill>
                  <a:srgbClr val="00B0F0"/>
                </a:solidFill>
                <a:latin typeface="AnandaMJ" pitchFamily="2" charset="0"/>
              </a:rPr>
              <a:t> t </a:t>
            </a:r>
            <a:endParaRPr lang="en-US" sz="6000" dirty="0">
              <a:solidFill>
                <a:srgbClr val="00B0F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3EA5-0BD5-4FA8-BB88-CD2DA0EA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9968345" cy="405245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5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ان الله يحب العطاس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Gi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ZviKxe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t 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ان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: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حرف مشبه بالفعل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Avi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الله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kãwU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n‡jv</a:t>
            </a:r>
            <a:r>
              <a:rPr lang="ar-SA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 ان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اسم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;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يحب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kãwU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فعل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Avi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هو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-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ضمير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-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فاعل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Avi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عطاس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n‡jv</a:t>
            </a:r>
            <a:r>
              <a:rPr lang="ar-SA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مفعول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; </a:t>
            </a:r>
            <a:r>
              <a:rPr lang="ar-SA" sz="3600" dirty="0">
                <a:solidFill>
                  <a:srgbClr val="FFFF00"/>
                </a:solidFill>
                <a:latin typeface="AnandaMJ" pitchFamily="2" charset="0"/>
                <a:cs typeface="ae_AlMohanad" panose="02060603050605020204" pitchFamily="18" charset="-78"/>
              </a:rPr>
              <a:t>فعل</a:t>
            </a:r>
            <a:endParaRPr lang="en-US" sz="3600" dirty="0">
              <a:solidFill>
                <a:srgbClr val="FFFF00"/>
              </a:solidFill>
              <a:latin typeface="AnandaMJ" pitchFamily="2" charset="0"/>
              <a:cs typeface="ae_AlMohanad" panose="02060603050605020204" pitchFamily="18" charset="-78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Zvi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فاعل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I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مفعول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wg‡j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جملة فعلية 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n‡q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خبر ان 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n‡q‡Q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|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cwi‡k‡l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ان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Zvi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اسم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I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خبر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wg‡j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جملة اسمية</a:t>
            </a:r>
            <a:r>
              <a:rPr lang="en-US" sz="3600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nandaMJ" pitchFamily="2" charset="0"/>
              </a:rPr>
              <a:t>n‡q‡Q</a:t>
            </a:r>
            <a:r>
              <a:rPr lang="en-US" sz="3600" dirty="0">
                <a:solidFill>
                  <a:srgbClr val="FFFF00"/>
                </a:solidFill>
                <a:latin typeface="AnandaMJ" pitchFamily="2" charset="0"/>
              </a:rPr>
              <a:t> |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>
              <a:solidFill>
                <a:srgbClr val="FFFF00"/>
              </a:solidFill>
              <a:latin typeface="AnandaMJ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solidFill>
                  <a:srgbClr val="FFFF0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endParaRPr lang="ar-SA" dirty="0">
              <a:solidFill>
                <a:srgbClr val="FFFF00"/>
              </a:solidFill>
              <a:latin typeface="AnandaMJ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US" dirty="0">
              <a:solidFill>
                <a:srgbClr val="FFFF0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684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ae_AlMohanad</vt:lpstr>
      <vt:lpstr>AnandaMJ</vt:lpstr>
      <vt:lpstr>Arial</vt:lpstr>
      <vt:lpstr>Calibri</vt:lpstr>
      <vt:lpstr>Calibri Light</vt:lpstr>
      <vt:lpstr>Office Theme</vt:lpstr>
      <vt:lpstr>السلام عليكم ورحمة الله </vt:lpstr>
      <vt:lpstr>cwiwPwZ</vt:lpstr>
      <vt:lpstr>wkLbdj</vt:lpstr>
      <vt:lpstr>Avgv‡`i AvR‡Ki cv‡Vi welq- nvuwP , nvB I nvwm</vt:lpstr>
      <vt:lpstr>g‡bv‡hvM mn Av‡jvPbv †kv‡bv Ges cÖ‡qvRbxq Z_¨vw` wj‡L ivL|</vt:lpstr>
      <vt:lpstr>PowerPoint Presentation</vt:lpstr>
      <vt:lpstr>تحقيق</vt:lpstr>
      <vt:lpstr>PowerPoint Presentation</vt:lpstr>
      <vt:lpstr> ان الله يحب العطاس Gi ZviKxe t </vt:lpstr>
      <vt:lpstr>PowerPoint Presentation</vt:lpstr>
      <vt:lpstr>দলীয় কাজ </vt:lpstr>
      <vt:lpstr>g~j¨vqb</vt:lpstr>
      <vt:lpstr>شكراً كثيرا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</dc:title>
  <dc:creator>8801980322876</dc:creator>
  <cp:lastModifiedBy> </cp:lastModifiedBy>
  <cp:revision>59</cp:revision>
  <dcterms:created xsi:type="dcterms:W3CDTF">2019-07-25T01:17:44Z</dcterms:created>
  <dcterms:modified xsi:type="dcterms:W3CDTF">2019-09-09T13:50:11Z</dcterms:modified>
</cp:coreProperties>
</file>