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0"/>
  </p:notesMasterIdLst>
  <p:sldIdLst>
    <p:sldId id="256" r:id="rId2"/>
    <p:sldId id="257" r:id="rId3"/>
    <p:sldId id="258" r:id="rId4"/>
    <p:sldId id="259" r:id="rId5"/>
    <p:sldId id="260" r:id="rId6"/>
    <p:sldId id="261" r:id="rId7"/>
    <p:sldId id="266" r:id="rId8"/>
    <p:sldId id="262" r:id="rId9"/>
    <p:sldId id="263" r:id="rId10"/>
    <p:sldId id="264" r:id="rId11"/>
    <p:sldId id="265" r:id="rId12"/>
    <p:sldId id="267" r:id="rId13"/>
    <p:sldId id="274" r:id="rId14"/>
    <p:sldId id="269" r:id="rId15"/>
    <p:sldId id="271" r:id="rId16"/>
    <p:sldId id="270" r:id="rId17"/>
    <p:sldId id="273" r:id="rId18"/>
    <p:sldId id="272" r:id="rId1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775666CC-909F-426A-A936-579D6DF5C2E4}">
          <p14:sldIdLst>
            <p14:sldId id="256"/>
            <p14:sldId id="257"/>
            <p14:sldId id="258"/>
            <p14:sldId id="259"/>
            <p14:sldId id="260"/>
            <p14:sldId id="261"/>
            <p14:sldId id="266"/>
            <p14:sldId id="262"/>
            <p14:sldId id="263"/>
            <p14:sldId id="264"/>
            <p14:sldId id="265"/>
            <p14:sldId id="267"/>
            <p14:sldId id="274"/>
            <p14:sldId id="269"/>
            <p14:sldId id="271"/>
            <p14:sldId id="270"/>
            <p14:sldId id="273"/>
            <p14:sldId id="272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5"/>
    <a:srgbClr val="EAEFF3"/>
    <a:srgbClr val="5C33F1"/>
    <a:srgbClr val="FFFFFF"/>
    <a:srgbClr val="74A9C0"/>
    <a:srgbClr val="73ACB7"/>
    <a:srgbClr val="72A6BC"/>
    <a:srgbClr val="77AC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144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fld id="{8C50124C-3AA0-446D-8D80-8B054B088038}" type="datetimeFigureOut">
              <a:rPr lang="ar-SA" smtClean="0"/>
              <a:t>19/02/1441</a:t>
            </a:fld>
            <a:endParaRPr lang="ar-S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ar-S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fld id="{7F638960-CB28-4E90-A5B3-200174035A3F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4803214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638960-CB28-4E90-A5B3-200174035A3F}" type="slidenum">
              <a:rPr lang="ar-SA" smtClean="0"/>
              <a:t>1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6585270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638960-CB28-4E90-A5B3-200174035A3F}" type="slidenum">
              <a:rPr lang="ar-SA" smtClean="0"/>
              <a:t>4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00044059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638960-CB28-4E90-A5B3-200174035A3F}" type="slidenum">
              <a:rPr lang="ar-SA" smtClean="0"/>
              <a:t>11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82894783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638960-CB28-4E90-A5B3-200174035A3F}" type="slidenum">
              <a:rPr lang="ar-SA" smtClean="0"/>
              <a:t>16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26772363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638960-CB28-4E90-A5B3-200174035A3F}" type="slidenum">
              <a:rPr lang="ar-SA" smtClean="0"/>
              <a:t>18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4283352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8AC408-8B08-4EDD-BCC0-F37BDF9BD253}" type="datetimeFigureOut">
              <a:rPr lang="ar-SA" smtClean="0"/>
              <a:t>19/02/1441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ABDFD-FA61-4036-A41D-5BCF182CA11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1100868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8AC408-8B08-4EDD-BCC0-F37BDF9BD253}" type="datetimeFigureOut">
              <a:rPr lang="ar-SA" smtClean="0"/>
              <a:t>19/02/1441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ABDFD-FA61-4036-A41D-5BCF182CA11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0635301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8AC408-8B08-4EDD-BCC0-F37BDF9BD253}" type="datetimeFigureOut">
              <a:rPr lang="ar-SA" smtClean="0"/>
              <a:t>19/02/1441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ABDFD-FA61-4036-A41D-5BCF182CA11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1001181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8AC408-8B08-4EDD-BCC0-F37BDF9BD253}" type="datetimeFigureOut">
              <a:rPr lang="ar-SA" smtClean="0"/>
              <a:t>19/02/1441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ABDFD-FA61-4036-A41D-5BCF182CA11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1305152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8AC408-8B08-4EDD-BCC0-F37BDF9BD253}" type="datetimeFigureOut">
              <a:rPr lang="ar-SA" smtClean="0"/>
              <a:t>19/02/1441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ABDFD-FA61-4036-A41D-5BCF182CA11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4120770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8AC408-8B08-4EDD-BCC0-F37BDF9BD253}" type="datetimeFigureOut">
              <a:rPr lang="ar-SA" smtClean="0"/>
              <a:t>19/02/1441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ABDFD-FA61-4036-A41D-5BCF182CA11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6287904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8AC408-8B08-4EDD-BCC0-F37BDF9BD253}" type="datetimeFigureOut">
              <a:rPr lang="ar-SA" smtClean="0"/>
              <a:t>19/02/1441</a:t>
            </a:fld>
            <a:endParaRPr lang="ar-S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ABDFD-FA61-4036-A41D-5BCF182CA11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5937368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8AC408-8B08-4EDD-BCC0-F37BDF9BD253}" type="datetimeFigureOut">
              <a:rPr lang="ar-SA" smtClean="0"/>
              <a:t>19/02/1441</a:t>
            </a:fld>
            <a:endParaRPr lang="ar-S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ABDFD-FA61-4036-A41D-5BCF182CA11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6222015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8AC408-8B08-4EDD-BCC0-F37BDF9BD253}" type="datetimeFigureOut">
              <a:rPr lang="ar-SA" smtClean="0"/>
              <a:t>19/02/1441</a:t>
            </a:fld>
            <a:endParaRPr lang="ar-S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ABDFD-FA61-4036-A41D-5BCF182CA11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0108634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8AC408-8B08-4EDD-BCC0-F37BDF9BD253}" type="datetimeFigureOut">
              <a:rPr lang="ar-SA" smtClean="0"/>
              <a:t>19/02/1441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ABDFD-FA61-4036-A41D-5BCF182CA11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2053683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8AC408-8B08-4EDD-BCC0-F37BDF9BD253}" type="datetimeFigureOut">
              <a:rPr lang="ar-SA" smtClean="0"/>
              <a:t>19/02/1441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ABDFD-FA61-4036-A41D-5BCF182CA11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6328992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8AC408-8B08-4EDD-BCC0-F37BDF9BD253}" type="datetimeFigureOut">
              <a:rPr lang="ar-SA" smtClean="0"/>
              <a:t>19/02/1441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5ABDFD-FA61-4036-A41D-5BCF182CA11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6632915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g"/><Relationship Id="rId3" Type="http://schemas.openxmlformats.org/officeDocument/2006/relationships/image" Target="../media/image18.png"/><Relationship Id="rId7" Type="http://schemas.openxmlformats.org/officeDocument/2006/relationships/image" Target="../media/image22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jpg"/><Relationship Id="rId5" Type="http://schemas.openxmlformats.org/officeDocument/2006/relationships/image" Target="../media/image20.jpg"/><Relationship Id="rId4" Type="http://schemas.openxmlformats.org/officeDocument/2006/relationships/image" Target="../media/image19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7.jpg"/><Relationship Id="rId4" Type="http://schemas.openxmlformats.org/officeDocument/2006/relationships/image" Target="../media/image26.jp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jpg"/><Relationship Id="rId5" Type="http://schemas.openxmlformats.org/officeDocument/2006/relationships/image" Target="../media/image31.jpg"/><Relationship Id="rId4" Type="http://schemas.openxmlformats.org/officeDocument/2006/relationships/image" Target="../media/image30.jp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mailto:rahimatgps@gmail.com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j2e3Nqh5PYQ" TargetMode="Externa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g"/><Relationship Id="rId5" Type="http://schemas.openxmlformats.org/officeDocument/2006/relationships/image" Target="../media/image6.jpg"/><Relationship Id="rId4" Type="http://schemas.openxmlformats.org/officeDocument/2006/relationships/image" Target="../media/image5.jp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7" Type="http://schemas.openxmlformats.org/officeDocument/2006/relationships/image" Target="../media/image12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g"/><Relationship Id="rId5" Type="http://schemas.openxmlformats.org/officeDocument/2006/relationships/image" Target="../media/image10.jpg"/><Relationship Id="rId4" Type="http://schemas.openxmlformats.org/officeDocument/2006/relationships/image" Target="../media/image9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7" Type="http://schemas.openxmlformats.org/officeDocument/2006/relationships/image" Target="../media/image17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jpg"/><Relationship Id="rId5" Type="http://schemas.openxmlformats.org/officeDocument/2006/relationships/image" Target="../media/image6.jpg"/><Relationship Id="rId4" Type="http://schemas.openxmlformats.org/officeDocument/2006/relationships/image" Target="../media/image15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FF3E675-18F7-4E48-8F9A-9E55636B565C}"/>
              </a:ext>
            </a:extLst>
          </p:cNvPr>
          <p:cNvSpPr txBox="1"/>
          <p:nvPr/>
        </p:nvSpPr>
        <p:spPr>
          <a:xfrm>
            <a:off x="2134844" y="36635"/>
            <a:ext cx="5223643" cy="92333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en-US" sz="5400" b="1" kern="0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আজকের </a:t>
            </a:r>
            <a:r>
              <a:rPr lang="bn-BD" sz="54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পাঠে</a:t>
            </a:r>
            <a:r>
              <a:rPr lang="en-US" sz="5400" b="1" kern="0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bn-BD" sz="5400" b="1" kern="0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সবাইকে</a:t>
            </a:r>
            <a:endParaRPr lang="en-US" sz="5400" b="1" kern="0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Calibri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4C09CB3-AF27-4048-A870-10373D35095B}"/>
              </a:ext>
            </a:extLst>
          </p:cNvPr>
          <p:cNvSpPr txBox="1"/>
          <p:nvPr/>
        </p:nvSpPr>
        <p:spPr>
          <a:xfrm>
            <a:off x="2798916" y="5176430"/>
            <a:ext cx="3113203" cy="16850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10350" b="1" dirty="0">
                <a:ln w="76200">
                  <a:noFill/>
                  <a:prstDash val="solid"/>
                </a:ln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শুভেচ্ছা </a:t>
            </a:r>
            <a:r>
              <a:rPr lang="bn-BD" sz="3300" b="1" dirty="0">
                <a:ln w="76200">
                  <a:noFill/>
                  <a:prstDash val="solid"/>
                </a:ln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endParaRPr lang="en-US" sz="3300" b="1" dirty="0">
              <a:ln w="76200">
                <a:noFill/>
                <a:prstDash val="solid"/>
              </a:ln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E6AB972-AC5D-4D2E-AE66-13A1395DDFD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4450" y="1067631"/>
            <a:ext cx="6425037" cy="428335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864883279"/>
      </p:ext>
    </p:extLst>
  </p:cSld>
  <p:clrMapOvr>
    <a:masterClrMapping/>
  </p:clrMapOvr>
  <p:transition spd="slow">
    <p:wip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6A05054-AD99-43D3-A214-835CB9E962AD}"/>
              </a:ext>
            </a:extLst>
          </p:cNvPr>
          <p:cNvSpPr/>
          <p:nvPr/>
        </p:nvSpPr>
        <p:spPr>
          <a:xfrm>
            <a:off x="3342626" y="475482"/>
            <a:ext cx="1972974" cy="600164"/>
          </a:xfrm>
          <a:custGeom>
            <a:avLst/>
            <a:gdLst>
              <a:gd name="connsiteX0" fmla="*/ 0 w 2572815"/>
              <a:gd name="connsiteY0" fmla="*/ 0 h 769441"/>
              <a:gd name="connsiteX1" fmla="*/ 2572815 w 2572815"/>
              <a:gd name="connsiteY1" fmla="*/ 0 h 769441"/>
              <a:gd name="connsiteX2" fmla="*/ 2572815 w 2572815"/>
              <a:gd name="connsiteY2" fmla="*/ 769441 h 769441"/>
              <a:gd name="connsiteX3" fmla="*/ 0 w 2572815"/>
              <a:gd name="connsiteY3" fmla="*/ 769441 h 769441"/>
              <a:gd name="connsiteX4" fmla="*/ 0 w 2572815"/>
              <a:gd name="connsiteY4" fmla="*/ 0 h 769441"/>
              <a:gd name="connsiteX0" fmla="*/ 0 w 2649015"/>
              <a:gd name="connsiteY0" fmla="*/ 0 h 769441"/>
              <a:gd name="connsiteX1" fmla="*/ 2572815 w 2649015"/>
              <a:gd name="connsiteY1" fmla="*/ 0 h 769441"/>
              <a:gd name="connsiteX2" fmla="*/ 2649015 w 2649015"/>
              <a:gd name="connsiteY2" fmla="*/ 750391 h 769441"/>
              <a:gd name="connsiteX3" fmla="*/ 0 w 2649015"/>
              <a:gd name="connsiteY3" fmla="*/ 769441 h 769441"/>
              <a:gd name="connsiteX4" fmla="*/ 0 w 2649015"/>
              <a:gd name="connsiteY4" fmla="*/ 0 h 769441"/>
              <a:gd name="connsiteX0" fmla="*/ 184685 w 2833700"/>
              <a:gd name="connsiteY0" fmla="*/ 0 h 750391"/>
              <a:gd name="connsiteX1" fmla="*/ 2757500 w 2833700"/>
              <a:gd name="connsiteY1" fmla="*/ 0 h 750391"/>
              <a:gd name="connsiteX2" fmla="*/ 2833700 w 2833700"/>
              <a:gd name="connsiteY2" fmla="*/ 750391 h 750391"/>
              <a:gd name="connsiteX3" fmla="*/ 0 w 2833700"/>
              <a:gd name="connsiteY3" fmla="*/ 731179 h 750391"/>
              <a:gd name="connsiteX4" fmla="*/ 184685 w 2833700"/>
              <a:gd name="connsiteY4" fmla="*/ 0 h 7503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33700" h="750391">
                <a:moveTo>
                  <a:pt x="184685" y="0"/>
                </a:moveTo>
                <a:lnTo>
                  <a:pt x="2757500" y="0"/>
                </a:lnTo>
                <a:lnTo>
                  <a:pt x="2833700" y="750391"/>
                </a:lnTo>
                <a:lnTo>
                  <a:pt x="0" y="731179"/>
                </a:lnTo>
                <a:lnTo>
                  <a:pt x="184685" y="0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bn-BD" sz="3300" dirty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একক কাজ </a:t>
            </a:r>
            <a:endParaRPr lang="en-US" sz="3300" dirty="0">
              <a:ln w="18415" cmpd="sng">
                <a:solidFill>
                  <a:sysClr val="windowText" lastClr="000000"/>
                </a:solidFill>
                <a:prstDash val="solid"/>
              </a:ln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  <p:graphicFrame>
        <p:nvGraphicFramePr>
          <p:cNvPr id="25" name="Table 24">
            <a:extLst>
              <a:ext uri="{FF2B5EF4-FFF2-40B4-BE49-F238E27FC236}">
                <a16:creationId xmlns:a16="http://schemas.microsoft.com/office/drawing/2014/main" id="{DB1252D5-B063-448B-B73B-400ADBB6209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55104516"/>
              </p:ext>
            </p:extLst>
          </p:nvPr>
        </p:nvGraphicFramePr>
        <p:xfrm>
          <a:off x="1281113" y="2708910"/>
          <a:ext cx="6096000" cy="2956560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6096000">
                  <a:extLst>
                    <a:ext uri="{9D8B030D-6E8A-4147-A177-3AD203B41FA5}">
                      <a16:colId xmlns:a16="http://schemas.microsoft.com/office/drawing/2014/main" val="2100225041"/>
                    </a:ext>
                  </a:extLst>
                </a:gridCol>
              </a:tblGrid>
              <a:tr h="480060">
                <a:tc>
                  <a:txBody>
                    <a:bodyPr/>
                    <a:lstStyle/>
                    <a:p>
                      <a:pPr algn="ctr" rtl="1"/>
                      <a:r>
                        <a:rPr lang="bn-IN" sz="3200" b="1" spc="-15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কৃষি কাজে ব্যবহ্নত প্রযুক্তির নাম </a:t>
                      </a:r>
                      <a:endParaRPr lang="ar-SA" sz="3200" b="1" spc="-15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NikoshBAN" panose="02000000000000000000" pitchFamily="2" charset="0"/>
                      </a:endParaRPr>
                    </a:p>
                  </a:txBody>
                  <a:tcPr marL="34290" marR="34290" marT="34290" marB="34290" anchor="ctr"/>
                </a:tc>
                <a:extLst>
                  <a:ext uri="{0D108BD9-81ED-4DB2-BD59-A6C34878D82A}">
                    <a16:rowId xmlns:a16="http://schemas.microsoft.com/office/drawing/2014/main" val="3400152812"/>
                  </a:ext>
                </a:extLst>
              </a:tr>
              <a:tr h="480060">
                <a:tc>
                  <a:txBody>
                    <a:bodyPr/>
                    <a:lstStyle/>
                    <a:p>
                      <a:pPr algn="ctr" rtl="1"/>
                      <a:endParaRPr lang="ar-SA" sz="2700" b="1" spc="-15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34290" marR="34290" marT="34290" marB="34290" anchor="ctr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864741913"/>
                  </a:ext>
                </a:extLst>
              </a:tr>
              <a:tr h="480060">
                <a:tc>
                  <a:txBody>
                    <a:bodyPr/>
                    <a:lstStyle/>
                    <a:p>
                      <a:pPr rtl="1"/>
                      <a:endParaRPr lang="ar-SA" sz="2700" b="1" spc="-15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34290" marR="34290" marT="34290" marB="34290" anchor="ctr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3868700032"/>
                  </a:ext>
                </a:extLst>
              </a:tr>
              <a:tr h="480060">
                <a:tc>
                  <a:txBody>
                    <a:bodyPr/>
                    <a:lstStyle/>
                    <a:p>
                      <a:pPr rtl="1"/>
                      <a:endParaRPr lang="ar-SA" sz="2700" b="1" spc="-15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34290" marR="34290" marT="34290" marB="34290" anchor="ctr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62058316"/>
                  </a:ext>
                </a:extLst>
              </a:tr>
              <a:tr h="480060">
                <a:tc>
                  <a:txBody>
                    <a:bodyPr/>
                    <a:lstStyle/>
                    <a:p>
                      <a:pPr rtl="1"/>
                      <a:endParaRPr lang="ar-SA" sz="2700" b="1" spc="-15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34290" marR="34290" marT="34290" marB="34290" anchor="ctr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432378129"/>
                  </a:ext>
                </a:extLst>
              </a:tr>
              <a:tr h="480060">
                <a:tc>
                  <a:txBody>
                    <a:bodyPr/>
                    <a:lstStyle/>
                    <a:p>
                      <a:pPr rtl="1"/>
                      <a:endParaRPr lang="ar-SA" sz="2700" b="1" spc="-15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34290" marR="34290" marT="34290" marB="34290" anchor="ctr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4013017"/>
                  </a:ext>
                </a:extLst>
              </a:tr>
            </a:tbl>
          </a:graphicData>
        </a:graphic>
      </p:graphicFrame>
      <p:sp>
        <p:nvSpPr>
          <p:cNvPr id="26" name="TextBox 25">
            <a:extLst>
              <a:ext uri="{FF2B5EF4-FFF2-40B4-BE49-F238E27FC236}">
                <a16:creationId xmlns:a16="http://schemas.microsoft.com/office/drawing/2014/main" id="{7EE120F8-7AE9-43C8-AF25-0DBA396E6F32}"/>
              </a:ext>
            </a:extLst>
          </p:cNvPr>
          <p:cNvSpPr txBox="1"/>
          <p:nvPr/>
        </p:nvSpPr>
        <p:spPr>
          <a:xfrm>
            <a:off x="126609" y="1800225"/>
            <a:ext cx="8918678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bn-IN" sz="3200" b="1" spc="-113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কৃষি কাজে যে সব প্রযুক্তি ব্যবহার করা হয় তা একটি ছক আকারে লেখ। </a:t>
            </a:r>
            <a:endParaRPr lang="ar-SA" sz="3200" b="1" spc="-113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9061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8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1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13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00EFC6B5-1F7D-4AB2-A12E-2261965F6DBA}"/>
              </a:ext>
            </a:extLst>
          </p:cNvPr>
          <p:cNvSpPr txBox="1"/>
          <p:nvPr/>
        </p:nvSpPr>
        <p:spPr>
          <a:xfrm>
            <a:off x="2872988" y="67671"/>
            <a:ext cx="2994962" cy="646331"/>
          </a:xfrm>
          <a:prstGeom prst="rect">
            <a:avLst/>
          </a:prstGeom>
          <a:ln w="381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রাসায়নিক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প্রযুক্তি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36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5A18625C-0E5F-48AA-920D-EB3CCBD38777}"/>
              </a:ext>
            </a:extLst>
          </p:cNvPr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47" y="859133"/>
            <a:ext cx="2880000" cy="1800000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4B08153A-6F3D-4E4A-A574-C41AB7D8AFAF}"/>
              </a:ext>
            </a:extLst>
          </p:cNvPr>
          <p:cNvPicPr>
            <a:picLocks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621"/>
          <a:stretch/>
        </p:blipFill>
        <p:spPr>
          <a:xfrm>
            <a:off x="3104692" y="875257"/>
            <a:ext cx="2880000" cy="1800000"/>
          </a:xfrm>
          <a:prstGeom prst="rect">
            <a:avLst/>
          </a:prstGeom>
          <a:ln w="28575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F2434D96-B602-45DF-BE3B-7BC63997F6FA}"/>
              </a:ext>
            </a:extLst>
          </p:cNvPr>
          <p:cNvSpPr txBox="1"/>
          <p:nvPr/>
        </p:nvSpPr>
        <p:spPr>
          <a:xfrm>
            <a:off x="0" y="4954236"/>
            <a:ext cx="9098524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bn-IN" sz="2800" b="1" spc="-113" dirty="0">
                <a:latin typeface="NikoshBAN" panose="02000000000000000000" pitchFamily="2" charset="0"/>
                <a:cs typeface="NikoshBAN" panose="02000000000000000000" pitchFamily="2" charset="0"/>
              </a:rPr>
              <a:t>বাড়তি উৎপাদনের জন্য অনেক ফসলে রাসায়নিক সার ও কীটনাশক ব্যবহার করা হয় । </a:t>
            </a:r>
            <a:endParaRPr lang="ar-SA" sz="2800" b="1" spc="-113" dirty="0">
              <a:latin typeface="NikoshBAN" panose="02000000000000000000" pitchFamily="2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035D61E-9B57-4FB7-92C2-9D01F28C465F}"/>
              </a:ext>
            </a:extLst>
          </p:cNvPr>
          <p:cNvSpPr txBox="1"/>
          <p:nvPr/>
        </p:nvSpPr>
        <p:spPr>
          <a:xfrm>
            <a:off x="42862" y="5462214"/>
            <a:ext cx="9043988" cy="107721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bn-IN" sz="3200" b="1" spc="-113" dirty="0">
                <a:latin typeface="NikoshBAN" panose="02000000000000000000" pitchFamily="2" charset="0"/>
                <a:cs typeface="NikoshBAN" panose="02000000000000000000" pitchFamily="2" charset="0"/>
              </a:rPr>
              <a:t>রাসায়নিক পদার্থ ফসলের ক্ষতিকারক পোকা ও আগাছা দমন করে অধিক খাদ্য  উৎপাদনে ভূমিকা রাখছে।</a:t>
            </a:r>
            <a:endParaRPr lang="ar-SA" sz="3200" b="1" spc="-113" dirty="0">
              <a:latin typeface="NikoshBAN" panose="02000000000000000000" pitchFamily="2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718AC59-01DB-4B30-A84A-096983A898F3}"/>
              </a:ext>
            </a:extLst>
          </p:cNvPr>
          <p:cNvPicPr>
            <a:picLocks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10" y="2856085"/>
            <a:ext cx="2880000" cy="1800000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6EF53621-ABA6-4AA2-9F5C-F667897DABBA}"/>
              </a:ext>
            </a:extLst>
          </p:cNvPr>
          <p:cNvPicPr>
            <a:picLocks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2141" y="2882355"/>
            <a:ext cx="2880000" cy="1800000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F4EC8E79-B50D-4DDE-BD58-B8C8194B3C19}"/>
              </a:ext>
            </a:extLst>
          </p:cNvPr>
          <p:cNvPicPr>
            <a:picLocks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8524" y="865573"/>
            <a:ext cx="2880000" cy="1800000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7B5432D0-6B10-43E9-93E4-B68A6A32A025}"/>
              </a:ext>
            </a:extLst>
          </p:cNvPr>
          <p:cNvPicPr>
            <a:picLocks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4453" y="2903870"/>
            <a:ext cx="2880000" cy="1800000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7172073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000"/>
                            </p:stCondLst>
                            <p:childTnLst>
                              <p:par>
                                <p:cTn id="2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4000"/>
                            </p:stCondLst>
                            <p:childTnLst>
                              <p:par>
                                <p:cTn id="35" presetID="53" presetClass="entr" presetSubtype="16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6" grpId="0"/>
      <p:bldP spid="1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73E895F-2C0E-4976-BCA0-ED9A183D77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1353" y="907194"/>
            <a:ext cx="3810000" cy="1857616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2C8B5EB-9AAD-4552-ABC2-0263A14646E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1353" y="3029599"/>
            <a:ext cx="3810000" cy="1776412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54F48EC-F0DF-4974-90F7-AC7CB2967DE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599" y="933872"/>
            <a:ext cx="3810000" cy="177641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2FB958A-A7DE-44E4-93E4-71CF3D8B8AE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599" y="3071017"/>
            <a:ext cx="3810000" cy="1776413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D0569540-1A73-418E-A3E6-16CA8EE49D38}"/>
              </a:ext>
            </a:extLst>
          </p:cNvPr>
          <p:cNvSpPr txBox="1"/>
          <p:nvPr/>
        </p:nvSpPr>
        <p:spPr>
          <a:xfrm>
            <a:off x="879" y="5151891"/>
            <a:ext cx="8608549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bn-IN" sz="3200" b="1" spc="-113" dirty="0">
                <a:latin typeface="NikoshBAN" panose="02000000000000000000" pitchFamily="2" charset="0"/>
                <a:cs typeface="NikoshBAN" panose="02000000000000000000" pitchFamily="2" charset="0"/>
              </a:rPr>
              <a:t>জৈব প্রযুক্তির মাধ্যমে বিশেষ বৈশিষ্ট্য সম্পন্ন উদ্ভিদ সৃষ্টি করা হচ্ছে । </a:t>
            </a:r>
            <a:endParaRPr lang="ar-SA" sz="3200" b="1" spc="-113" dirty="0">
              <a:latin typeface="NikoshBAN" panose="02000000000000000000" pitchFamily="2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920CDA4-CA92-45AF-90B3-68E168FA686F}"/>
              </a:ext>
            </a:extLst>
          </p:cNvPr>
          <p:cNvSpPr txBox="1"/>
          <p:nvPr/>
        </p:nvSpPr>
        <p:spPr>
          <a:xfrm>
            <a:off x="57151" y="5722074"/>
            <a:ext cx="8872538" cy="107721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bn-IN" sz="3200" b="1" spc="-113" dirty="0">
                <a:latin typeface="NikoshBAN" panose="02000000000000000000" pitchFamily="2" charset="0"/>
                <a:cs typeface="NikoshBAN" panose="02000000000000000000" pitchFamily="2" charset="0"/>
              </a:rPr>
              <a:t>এই প্রযুক্তি মানুষকে অধিক পুষ্টি সমৃদ্ধ, পোকামাকড় প্রতিরোধী এবং অধিক ফলনশীল  উদ্ভিদ উৎপাদনে সহয়তা করছে। </a:t>
            </a:r>
            <a:endParaRPr lang="ar-SA" sz="3200" b="1" spc="-113" dirty="0">
              <a:latin typeface="NikoshBAN" panose="02000000000000000000" pitchFamily="2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30A0B77-D22F-4412-9482-111E6773C9FC}"/>
              </a:ext>
            </a:extLst>
          </p:cNvPr>
          <p:cNvSpPr txBox="1"/>
          <p:nvPr/>
        </p:nvSpPr>
        <p:spPr>
          <a:xfrm>
            <a:off x="3181061" y="28120"/>
            <a:ext cx="2628899" cy="769441"/>
          </a:xfrm>
          <a:prstGeom prst="rect">
            <a:avLst/>
          </a:prstGeom>
          <a:ln w="381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4400" b="1" dirty="0">
                <a:latin typeface="NikoshBAN" panose="02000000000000000000" pitchFamily="2" charset="0"/>
                <a:cs typeface="NikoshBAN" panose="02000000000000000000" pitchFamily="2" charset="0"/>
              </a:rPr>
              <a:t> জৈব </a:t>
            </a:r>
            <a:r>
              <a:rPr lang="en-US" sz="4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প্রযুক্তি</a:t>
            </a:r>
            <a:r>
              <a:rPr lang="en-US" sz="4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4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44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27891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4000"/>
                            </p:stCondLst>
                            <p:childTnLst>
                              <p:par>
                                <p:cTn id="15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2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8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600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8000"/>
                            </p:stCondLst>
                            <p:childTnLst>
                              <p:par>
                                <p:cTn id="2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0"/>
                            </p:stCondLst>
                            <p:childTnLst>
                              <p:par>
                                <p:cTn id="30" presetID="53" presetClass="entr" presetSubtype="16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rrow: Right 1">
            <a:extLst>
              <a:ext uri="{FF2B5EF4-FFF2-40B4-BE49-F238E27FC236}">
                <a16:creationId xmlns:a16="http://schemas.microsoft.com/office/drawing/2014/main" id="{12C2B042-E259-40F2-A7F1-2981B8E18D7B}"/>
              </a:ext>
            </a:extLst>
          </p:cNvPr>
          <p:cNvSpPr/>
          <p:nvPr/>
        </p:nvSpPr>
        <p:spPr>
          <a:xfrm>
            <a:off x="24616" y="1927263"/>
            <a:ext cx="2071468" cy="1094644"/>
          </a:xfrm>
          <a:prstGeom prst="rightArrow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36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সবুজ </a:t>
            </a:r>
            <a:r>
              <a:rPr lang="bn-BD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দ</a:t>
            </a:r>
            <a:r>
              <a:rPr lang="en-US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ল </a:t>
            </a:r>
            <a:endParaRPr lang="ar-SA" sz="36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</a:endParaRPr>
          </a:p>
        </p:txBody>
      </p:sp>
      <p:sp>
        <p:nvSpPr>
          <p:cNvPr id="3" name="Arrow: Right 2">
            <a:extLst>
              <a:ext uri="{FF2B5EF4-FFF2-40B4-BE49-F238E27FC236}">
                <a16:creationId xmlns:a16="http://schemas.microsoft.com/office/drawing/2014/main" id="{792D7630-A989-487E-A8D9-F7C788613BCF}"/>
              </a:ext>
            </a:extLst>
          </p:cNvPr>
          <p:cNvSpPr/>
          <p:nvPr/>
        </p:nvSpPr>
        <p:spPr>
          <a:xfrm>
            <a:off x="10552" y="3278648"/>
            <a:ext cx="2071468" cy="1094644"/>
          </a:xfrm>
          <a:prstGeom prst="rightArrow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36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ন</a:t>
            </a:r>
            <a:r>
              <a:rPr lang="bn-BD" sz="36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ী</a:t>
            </a:r>
            <a:r>
              <a:rPr lang="en-US" sz="36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ল </a:t>
            </a:r>
            <a:r>
              <a:rPr lang="bn-BD" sz="36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দ</a:t>
            </a:r>
            <a:r>
              <a:rPr lang="en-US" sz="36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ল </a:t>
            </a:r>
            <a:endParaRPr lang="ar-SA" sz="36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</a:endParaRPr>
          </a:p>
        </p:txBody>
      </p:sp>
      <p:sp>
        <p:nvSpPr>
          <p:cNvPr id="4" name="Arrow: Right 3">
            <a:extLst>
              <a:ext uri="{FF2B5EF4-FFF2-40B4-BE49-F238E27FC236}">
                <a16:creationId xmlns:a16="http://schemas.microsoft.com/office/drawing/2014/main" id="{FB7D1F08-5D1A-4F5D-9CEA-4C3E53B70673}"/>
              </a:ext>
            </a:extLst>
          </p:cNvPr>
          <p:cNvSpPr/>
          <p:nvPr/>
        </p:nvSpPr>
        <p:spPr>
          <a:xfrm>
            <a:off x="10552" y="4613765"/>
            <a:ext cx="2071468" cy="1094644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হ</a:t>
            </a:r>
            <a:r>
              <a:rPr lang="bn-BD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ল</a:t>
            </a:r>
            <a:r>
              <a:rPr lang="en-US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ু</a:t>
            </a:r>
            <a:r>
              <a:rPr lang="bn-BD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দ</a:t>
            </a:r>
            <a:r>
              <a:rPr lang="en-US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দ</a:t>
            </a:r>
            <a:r>
              <a:rPr lang="en-US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ল </a:t>
            </a:r>
            <a:endParaRPr lang="ar-SA" sz="36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</a:endParaRPr>
          </a:p>
        </p:txBody>
      </p:sp>
      <p:graphicFrame>
        <p:nvGraphicFramePr>
          <p:cNvPr id="10" name="Table 10">
            <a:extLst>
              <a:ext uri="{FF2B5EF4-FFF2-40B4-BE49-F238E27FC236}">
                <a16:creationId xmlns:a16="http://schemas.microsoft.com/office/drawing/2014/main" id="{35D11110-BD45-4ADF-9C1A-9AECE74263B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64120151"/>
              </p:ext>
            </p:extLst>
          </p:nvPr>
        </p:nvGraphicFramePr>
        <p:xfrm>
          <a:off x="2096075" y="1043419"/>
          <a:ext cx="7009236" cy="4580583"/>
        </p:xfrm>
        <a:graphic>
          <a:graphicData uri="http://schemas.openxmlformats.org/drawingml/2006/table">
            <a:tbl>
              <a:tblPr rtl="1" firstRow="1" bandRow="1">
                <a:tableStyleId>{616DA210-FB5B-4158-B5E0-FEB733F419BA}</a:tableStyleId>
              </a:tblPr>
              <a:tblGrid>
                <a:gridCol w="4870932">
                  <a:extLst>
                    <a:ext uri="{9D8B030D-6E8A-4147-A177-3AD203B41FA5}">
                      <a16:colId xmlns:a16="http://schemas.microsoft.com/office/drawing/2014/main" val="1579761599"/>
                    </a:ext>
                  </a:extLst>
                </a:gridCol>
                <a:gridCol w="2138304">
                  <a:extLst>
                    <a:ext uri="{9D8B030D-6E8A-4147-A177-3AD203B41FA5}">
                      <a16:colId xmlns:a16="http://schemas.microsoft.com/office/drawing/2014/main" val="1545496042"/>
                    </a:ext>
                  </a:extLst>
                </a:gridCol>
              </a:tblGrid>
              <a:tr h="1141515">
                <a:tc>
                  <a:txBody>
                    <a:bodyPr/>
                    <a:lstStyle/>
                    <a:p>
                      <a:pPr algn="ctr" rtl="1"/>
                      <a:r>
                        <a:rPr lang="en-US" sz="32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কীভাবে</a:t>
                      </a:r>
                      <a:r>
                        <a:rPr lang="en-US" sz="32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32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খা</a:t>
                      </a:r>
                      <a:r>
                        <a:rPr lang="bn-BD" sz="32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দ</a:t>
                      </a:r>
                      <a:r>
                        <a:rPr lang="en-US" sz="32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্</a:t>
                      </a:r>
                      <a:r>
                        <a:rPr lang="bn-BD" sz="32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য</a:t>
                      </a:r>
                      <a:r>
                        <a:rPr lang="en-US" sz="32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bn-BD" sz="32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উ</a:t>
                      </a:r>
                      <a:r>
                        <a:rPr lang="bn-IN" sz="32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ৎ</a:t>
                      </a:r>
                      <a:r>
                        <a:rPr lang="bn-BD" sz="32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পাদনে সাহায্য করে?</a:t>
                      </a:r>
                      <a:endParaRPr lang="ar-SA" sz="3200" dirty="0">
                        <a:latin typeface="NikoshBAN" panose="02000000000000000000" pitchFamily="2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bn-IN" sz="32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কৃষিতে প্রযুক্তি</a:t>
                      </a:r>
                      <a:endParaRPr lang="ar-SA" sz="3200" dirty="0">
                        <a:latin typeface="NikoshBAN" panose="02000000000000000000" pitchFamily="2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549463091"/>
                  </a:ext>
                </a:extLst>
              </a:tr>
              <a:tr h="1146356"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bn-IN" sz="3200" b="1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যান্ত্রিক প্রযুক্তি </a:t>
                      </a:r>
                      <a:endParaRPr lang="ar-SA" sz="3200" b="1" dirty="0">
                        <a:latin typeface="NikoshBAN" panose="02000000000000000000" pitchFamily="2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812714925"/>
                  </a:ext>
                </a:extLst>
              </a:tr>
              <a:tr h="1146356"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n-IN" sz="3200" b="1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যান্ত্রিক প্রযুক্তি </a:t>
                      </a:r>
                      <a:endParaRPr lang="ar-SA" sz="3200" b="1" dirty="0">
                        <a:latin typeface="NikoshBAN" panose="02000000000000000000" pitchFamily="2" charset="0"/>
                      </a:endParaRPr>
                    </a:p>
                    <a:p>
                      <a:pPr rtl="1"/>
                      <a:endParaRPr lang="ar-SA" dirty="0">
                        <a:latin typeface="NikoshBAN" panose="02000000000000000000" pitchFamily="2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773710145"/>
                  </a:ext>
                </a:extLst>
              </a:tr>
              <a:tr h="1146356"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n-IN" sz="3200" b="1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যান্ত্রিক প্রযুক্তি </a:t>
                      </a:r>
                      <a:endParaRPr lang="ar-SA" sz="3200" b="1" dirty="0">
                        <a:latin typeface="NikoshBAN" panose="02000000000000000000" pitchFamily="2" charset="0"/>
                      </a:endParaRPr>
                    </a:p>
                    <a:p>
                      <a:pPr rtl="1"/>
                      <a:endParaRPr lang="ar-SA" sz="700" dirty="0">
                        <a:latin typeface="NikoshBAN" panose="02000000000000000000" pitchFamily="2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577123948"/>
                  </a:ext>
                </a:extLst>
              </a:tr>
            </a:tbl>
          </a:graphicData>
        </a:graphic>
      </p:graphicFrame>
      <p:sp>
        <p:nvSpPr>
          <p:cNvPr id="12" name="Rectangle 1">
            <a:extLst>
              <a:ext uri="{FF2B5EF4-FFF2-40B4-BE49-F238E27FC236}">
                <a16:creationId xmlns:a16="http://schemas.microsoft.com/office/drawing/2014/main" id="{82ABD2FA-4804-45D7-A783-387D7A420239}"/>
              </a:ext>
            </a:extLst>
          </p:cNvPr>
          <p:cNvSpPr/>
          <p:nvPr/>
        </p:nvSpPr>
        <p:spPr>
          <a:xfrm>
            <a:off x="6597748" y="70340"/>
            <a:ext cx="2465360" cy="600164"/>
          </a:xfrm>
          <a:custGeom>
            <a:avLst/>
            <a:gdLst>
              <a:gd name="connsiteX0" fmla="*/ 0 w 2572815"/>
              <a:gd name="connsiteY0" fmla="*/ 0 h 769441"/>
              <a:gd name="connsiteX1" fmla="*/ 2572815 w 2572815"/>
              <a:gd name="connsiteY1" fmla="*/ 0 h 769441"/>
              <a:gd name="connsiteX2" fmla="*/ 2572815 w 2572815"/>
              <a:gd name="connsiteY2" fmla="*/ 769441 h 769441"/>
              <a:gd name="connsiteX3" fmla="*/ 0 w 2572815"/>
              <a:gd name="connsiteY3" fmla="*/ 769441 h 769441"/>
              <a:gd name="connsiteX4" fmla="*/ 0 w 2572815"/>
              <a:gd name="connsiteY4" fmla="*/ 0 h 769441"/>
              <a:gd name="connsiteX0" fmla="*/ 0 w 2649015"/>
              <a:gd name="connsiteY0" fmla="*/ 0 h 769441"/>
              <a:gd name="connsiteX1" fmla="*/ 2572815 w 2649015"/>
              <a:gd name="connsiteY1" fmla="*/ 0 h 769441"/>
              <a:gd name="connsiteX2" fmla="*/ 2649015 w 2649015"/>
              <a:gd name="connsiteY2" fmla="*/ 750391 h 769441"/>
              <a:gd name="connsiteX3" fmla="*/ 0 w 2649015"/>
              <a:gd name="connsiteY3" fmla="*/ 769441 h 769441"/>
              <a:gd name="connsiteX4" fmla="*/ 0 w 2649015"/>
              <a:gd name="connsiteY4" fmla="*/ 0 h 769441"/>
              <a:gd name="connsiteX0" fmla="*/ 184685 w 2833700"/>
              <a:gd name="connsiteY0" fmla="*/ 0 h 750391"/>
              <a:gd name="connsiteX1" fmla="*/ 2757500 w 2833700"/>
              <a:gd name="connsiteY1" fmla="*/ 0 h 750391"/>
              <a:gd name="connsiteX2" fmla="*/ 2833700 w 2833700"/>
              <a:gd name="connsiteY2" fmla="*/ 750391 h 750391"/>
              <a:gd name="connsiteX3" fmla="*/ 0 w 2833700"/>
              <a:gd name="connsiteY3" fmla="*/ 731179 h 750391"/>
              <a:gd name="connsiteX4" fmla="*/ 184685 w 2833700"/>
              <a:gd name="connsiteY4" fmla="*/ 0 h 7503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33700" h="750391">
                <a:moveTo>
                  <a:pt x="184685" y="0"/>
                </a:moveTo>
                <a:lnTo>
                  <a:pt x="2757500" y="0"/>
                </a:lnTo>
                <a:lnTo>
                  <a:pt x="2833700" y="750391"/>
                </a:lnTo>
                <a:lnTo>
                  <a:pt x="0" y="731179"/>
                </a:lnTo>
                <a:lnTo>
                  <a:pt x="184685" y="0"/>
                </a:lnTo>
                <a:close/>
              </a:path>
            </a:pathLst>
          </a:cu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3300" dirty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দলগত</a:t>
            </a:r>
            <a:r>
              <a:rPr lang="bn-BD" sz="3300" dirty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কাজ </a:t>
            </a:r>
            <a:endParaRPr lang="en-US" sz="3300" dirty="0">
              <a:ln w="18415" cmpd="sng">
                <a:solidFill>
                  <a:sysClr val="windowText" lastClr="000000"/>
                </a:solidFill>
                <a:prstDash val="solid"/>
              </a:ln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78160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4000"/>
                            </p:stCondLst>
                            <p:childTnLst>
                              <p:par>
                                <p:cTn id="14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2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6000"/>
                            </p:stCondLst>
                            <p:childTnLst>
                              <p:par>
                                <p:cTn id="19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4912F28-4DC3-4EF4-8C88-CF9E5F1E5807}"/>
              </a:ext>
            </a:extLst>
          </p:cNvPr>
          <p:cNvSpPr txBox="1"/>
          <p:nvPr/>
        </p:nvSpPr>
        <p:spPr>
          <a:xfrm>
            <a:off x="1943233" y="5446798"/>
            <a:ext cx="4607909" cy="55399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sz="3000" kern="0" spc="-113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bn-BD" sz="3000" kern="0" spc="-113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পাঠ্য বইয়ের</a:t>
            </a:r>
            <a:r>
              <a:rPr lang="en-US" sz="3000" kern="0" spc="-113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000" spc="-113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৬৫ </a:t>
            </a:r>
            <a:r>
              <a:rPr lang="en-US" sz="3000" spc="-113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নং</a:t>
            </a:r>
            <a:r>
              <a:rPr lang="en-US" sz="3000" spc="-113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000" kern="0" spc="-113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পৃষ্ঠা</a:t>
            </a:r>
            <a:r>
              <a:rPr lang="en-US" sz="3000" kern="0" spc="-113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000" kern="0" spc="-113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খুলে</a:t>
            </a:r>
            <a:r>
              <a:rPr lang="en-US" sz="3000" kern="0" spc="-113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000" kern="0" spc="-113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পড়ি</a:t>
            </a:r>
            <a:r>
              <a:rPr lang="en-US" sz="3000" kern="0" spc="-113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।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ADB4E3A-CA67-4EAC-9E2C-6FD1A00FB46D}"/>
              </a:ext>
            </a:extLst>
          </p:cNvPr>
          <p:cNvSpPr/>
          <p:nvPr/>
        </p:nvSpPr>
        <p:spPr>
          <a:xfrm>
            <a:off x="2323238" y="1049063"/>
            <a:ext cx="3429144" cy="553998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en-US" sz="3000" b="1" dirty="0">
                <a:ln w="11430">
                  <a:solidFill>
                    <a:sysClr val="windowText" lastClr="000000"/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বইয়ের সাথে সংযোগ স্থাপন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DC5CBEC-B428-4E78-AC06-16A65904D4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92938" y="1579978"/>
            <a:ext cx="3508499" cy="36980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33736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19BCA88-6870-424F-886C-FDD88781D128}"/>
              </a:ext>
            </a:extLst>
          </p:cNvPr>
          <p:cNvSpPr txBox="1"/>
          <p:nvPr/>
        </p:nvSpPr>
        <p:spPr>
          <a:xfrm>
            <a:off x="0" y="3747561"/>
            <a:ext cx="8969829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bn-IN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খ। কেন কৃষি জমিতে রাসায়নিক সার ও কীটনাশক ব্যবহার করা হয়?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5E6117B-CBD2-48B6-A3F0-EA214504CE58}"/>
              </a:ext>
            </a:extLst>
          </p:cNvPr>
          <p:cNvSpPr txBox="1"/>
          <p:nvPr/>
        </p:nvSpPr>
        <p:spPr>
          <a:xfrm>
            <a:off x="0" y="2478187"/>
            <a:ext cx="8969829" cy="107721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bn-IN" sz="3200" b="1" spc="-113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 । অল্প সময়ে অধিক ফসল ঊথপাদনের জন্য কৃষি জমিতে ব্যবহার করা হয় </a:t>
            </a:r>
          </a:p>
          <a:p>
            <a:r>
              <a:rPr lang="bn-IN" sz="3200" b="1" spc="-113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    এমন ৫টি যন্ত্রের নাম লেখ ।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E3612F5-C95B-4FB4-9CBA-EA7D9BF08B98}"/>
              </a:ext>
            </a:extLst>
          </p:cNvPr>
          <p:cNvSpPr txBox="1"/>
          <p:nvPr/>
        </p:nvSpPr>
        <p:spPr>
          <a:xfrm>
            <a:off x="1" y="4564593"/>
            <a:ext cx="7593806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bn-IN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গ। জৈব প্রযুক্তি মানুষকে কীভাবে সাহায্য করছে?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09C3212-5170-4A05-BDA3-44E47CAA7C30}"/>
              </a:ext>
            </a:extLst>
          </p:cNvPr>
          <p:cNvSpPr txBox="1"/>
          <p:nvPr/>
        </p:nvSpPr>
        <p:spPr>
          <a:xfrm>
            <a:off x="1839188" y="1488383"/>
            <a:ext cx="4688223" cy="584775"/>
          </a:xfrm>
          <a:prstGeom prst="rect">
            <a:avLst/>
          </a:prstGeom>
          <a:noFill/>
        </p:spPr>
        <p:txBody>
          <a:bodyPr wrap="square" rtlCol="1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bn-IN" sz="3200" b="1" dirty="0">
                <a:ln/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নিচের প্রশ্ন গুলোর উত্তর খাতায় লেখ </a:t>
            </a:r>
            <a:endParaRPr lang="ar-SA" sz="3200" b="1" dirty="0">
              <a:ln/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22B01E3F-D60D-45FD-AE02-B085BC2192B3}"/>
              </a:ext>
            </a:extLst>
          </p:cNvPr>
          <p:cNvSpPr/>
          <p:nvPr/>
        </p:nvSpPr>
        <p:spPr>
          <a:xfrm>
            <a:off x="2999935" y="85505"/>
            <a:ext cx="3260188" cy="985838"/>
          </a:xfrm>
          <a:prstGeom prst="ellipse">
            <a:avLst/>
          </a:prstGeom>
          <a:gradFill flip="none" rotWithShape="1">
            <a:gsLst>
              <a:gs pos="0">
                <a:schemeClr val="accent2">
                  <a:lumMod val="60000"/>
                  <a:lumOff val="40000"/>
                  <a:tint val="66000"/>
                  <a:satMod val="160000"/>
                </a:schemeClr>
              </a:gs>
              <a:gs pos="5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path path="circle">
              <a:fillToRect l="100000" b="100000"/>
            </a:path>
            <a:tileRect t="-100000" r="-10000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bn-IN" sz="4000" b="1" dirty="0">
                <a:ln/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জোড়ায় কাজ </a:t>
            </a:r>
            <a:endParaRPr lang="ar-SA" sz="4000" b="1" dirty="0">
              <a:ln/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8607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4000"/>
                            </p:stCondLst>
                            <p:childTnLst>
                              <p:par>
                                <p:cTn id="27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6000"/>
                            </p:stCondLst>
                            <p:childTnLst>
                              <p:par>
                                <p:cTn id="44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162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>
            <a:extLst>
              <a:ext uri="{FF2B5EF4-FFF2-40B4-BE49-F238E27FC236}">
                <a16:creationId xmlns:a16="http://schemas.microsoft.com/office/drawing/2014/main" id="{585B3E16-618E-474B-8F44-3C30BCAC90C8}"/>
              </a:ext>
            </a:extLst>
          </p:cNvPr>
          <p:cNvSpPr/>
          <p:nvPr/>
        </p:nvSpPr>
        <p:spPr>
          <a:xfrm>
            <a:off x="6505855" y="83860"/>
            <a:ext cx="2500313" cy="828675"/>
          </a:xfrm>
          <a:prstGeom prst="ellipse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62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bn-IN" sz="4050" dirty="0">
                <a:ln>
                  <a:solidFill>
                    <a:sysClr val="windowText" lastClr="000000"/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মূল্যায়ন </a:t>
            </a:r>
            <a:endParaRPr lang="ar-SA" sz="4050" dirty="0">
              <a:ln>
                <a:solidFill>
                  <a:sysClr val="windowText" lastClr="000000"/>
                </a:solidFill>
              </a:ln>
              <a:solidFill>
                <a:schemeClr val="tx1">
                  <a:lumMod val="95000"/>
                  <a:lumOff val="5000"/>
                </a:schemeClr>
              </a:solidFill>
              <a:latin typeface="NikoshBAN" panose="02000000000000000000" pitchFamily="2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74EAFE1-4855-4CF9-A13E-F0628E56ACD4}"/>
              </a:ext>
            </a:extLst>
          </p:cNvPr>
          <p:cNvSpPr txBox="1"/>
          <p:nvPr/>
        </p:nvSpPr>
        <p:spPr>
          <a:xfrm>
            <a:off x="1014412" y="884722"/>
            <a:ext cx="3900488" cy="646331"/>
          </a:xfrm>
          <a:prstGeom prst="rect">
            <a:avLst/>
          </a:prstGeom>
          <a:noFill/>
        </p:spPr>
        <p:txBody>
          <a:bodyPr wrap="square" rtlCol="1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bn-IN" sz="3600" b="1" spc="-113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সঠিক উত্তর কোনটি বল   </a:t>
            </a:r>
            <a:endParaRPr lang="ar-SA" sz="3600" b="1" spc="-113" dirty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3D76902-D923-4A8D-A56B-6C13957E4848}"/>
              </a:ext>
            </a:extLst>
          </p:cNvPr>
          <p:cNvSpPr txBox="1"/>
          <p:nvPr/>
        </p:nvSpPr>
        <p:spPr>
          <a:xfrm>
            <a:off x="47480" y="1582485"/>
            <a:ext cx="6747216" cy="600164"/>
          </a:xfrm>
          <a:prstGeom prst="rect">
            <a:avLst/>
          </a:prstGeom>
          <a:noFill/>
        </p:spPr>
        <p:txBody>
          <a:bodyPr wrap="square" rtlCol="1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n-IN" sz="3300" b="1" spc="-113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১। কৃষিতে প্রযুক্তির ব্যবহারকে কয়ভাগে ভাগ করা যায়?   </a:t>
            </a:r>
            <a:endParaRPr lang="ar-SA" sz="3300" b="1" spc="-113" dirty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2DDE003-E580-4B67-A607-2280B5D26257}"/>
              </a:ext>
            </a:extLst>
          </p:cNvPr>
          <p:cNvSpPr txBox="1"/>
          <p:nvPr/>
        </p:nvSpPr>
        <p:spPr>
          <a:xfrm>
            <a:off x="419009" y="2136364"/>
            <a:ext cx="1142505" cy="55399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bn-IN" sz="3000" b="1" dirty="0">
                <a:latin typeface="NikoshBAN" panose="02000000000000000000" pitchFamily="2" charset="0"/>
                <a:cs typeface="NikoshBAN" panose="02000000000000000000" pitchFamily="2" charset="0"/>
              </a:rPr>
              <a:t>ক. ৩  </a:t>
            </a:r>
            <a:endParaRPr lang="ar-SA" sz="3000" b="1" dirty="0">
              <a:latin typeface="NikoshBAN" panose="02000000000000000000" pitchFamily="2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C040601-EDC2-44B4-8647-2025CBF6251B}"/>
              </a:ext>
            </a:extLst>
          </p:cNvPr>
          <p:cNvSpPr txBox="1"/>
          <p:nvPr/>
        </p:nvSpPr>
        <p:spPr>
          <a:xfrm>
            <a:off x="1921669" y="2137387"/>
            <a:ext cx="1200150" cy="55399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bn-IN" sz="3000" b="1" dirty="0">
                <a:latin typeface="NikoshBAN" panose="02000000000000000000" pitchFamily="2" charset="0"/>
                <a:cs typeface="NikoshBAN" panose="02000000000000000000" pitchFamily="2" charset="0"/>
              </a:rPr>
              <a:t>খ. ১ </a:t>
            </a:r>
            <a:endParaRPr lang="ar-SA" sz="3000" b="1" dirty="0">
              <a:latin typeface="NikoshBAN" panose="02000000000000000000" pitchFamily="2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6587974-4359-4D4B-AA87-650D896B3EE4}"/>
              </a:ext>
            </a:extLst>
          </p:cNvPr>
          <p:cNvSpPr txBox="1"/>
          <p:nvPr/>
        </p:nvSpPr>
        <p:spPr>
          <a:xfrm>
            <a:off x="3429000" y="2154246"/>
            <a:ext cx="1200150" cy="55399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bn-IN" sz="3000" b="1" dirty="0">
                <a:latin typeface="NikoshBAN" panose="02000000000000000000" pitchFamily="2" charset="0"/>
                <a:cs typeface="NikoshBAN" panose="02000000000000000000" pitchFamily="2" charset="0"/>
              </a:rPr>
              <a:t>গ. ৪  </a:t>
            </a:r>
            <a:endParaRPr lang="ar-SA" sz="3000" b="1" dirty="0">
              <a:latin typeface="NikoshBAN" panose="02000000000000000000" pitchFamily="2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77C7E72-0B57-414F-A78F-1D0FAD224D57}"/>
              </a:ext>
            </a:extLst>
          </p:cNvPr>
          <p:cNvSpPr txBox="1"/>
          <p:nvPr/>
        </p:nvSpPr>
        <p:spPr>
          <a:xfrm>
            <a:off x="4872038" y="2165606"/>
            <a:ext cx="1200150" cy="55399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bn-IN" sz="3000" b="1" dirty="0">
                <a:latin typeface="NikoshBAN" panose="02000000000000000000" pitchFamily="2" charset="0"/>
                <a:cs typeface="NikoshBAN" panose="02000000000000000000" pitchFamily="2" charset="0"/>
              </a:rPr>
              <a:t>ঘ. ২  </a:t>
            </a:r>
            <a:endParaRPr lang="ar-SA" sz="3000" b="1" dirty="0">
              <a:latin typeface="NikoshBAN" panose="02000000000000000000" pitchFamily="2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044B84D-1859-4835-8F02-8C322065B742}"/>
              </a:ext>
            </a:extLst>
          </p:cNvPr>
          <p:cNvSpPr txBox="1"/>
          <p:nvPr/>
        </p:nvSpPr>
        <p:spPr>
          <a:xfrm>
            <a:off x="28805" y="2722718"/>
            <a:ext cx="4190996" cy="600164"/>
          </a:xfrm>
          <a:prstGeom prst="rect">
            <a:avLst/>
          </a:prstGeom>
          <a:noFill/>
        </p:spPr>
        <p:txBody>
          <a:bodyPr wrap="square" rtlCol="1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n-IN" sz="3300" b="1" spc="-113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২। কোনটি রাসায়নিক প্রযুক্তি?   </a:t>
            </a:r>
            <a:endParaRPr lang="ar-SA" sz="3300" b="1" spc="-113" dirty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821AFBA-2C41-4C2F-A572-A7909FA82EF6}"/>
              </a:ext>
            </a:extLst>
          </p:cNvPr>
          <p:cNvSpPr txBox="1"/>
          <p:nvPr/>
        </p:nvSpPr>
        <p:spPr>
          <a:xfrm>
            <a:off x="535139" y="3324248"/>
            <a:ext cx="1200150" cy="55399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bn-IN" sz="3000" b="1" dirty="0">
                <a:latin typeface="NikoshBAN" panose="02000000000000000000" pitchFamily="2" charset="0"/>
                <a:cs typeface="NikoshBAN" panose="02000000000000000000" pitchFamily="2" charset="0"/>
              </a:rPr>
              <a:t>ক.সার  </a:t>
            </a:r>
            <a:endParaRPr lang="ar-SA" sz="3000" b="1" dirty="0">
              <a:latin typeface="NikoshBAN" panose="02000000000000000000" pitchFamily="2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B2EC307-51D3-42D9-982A-BDE15E1A9672}"/>
              </a:ext>
            </a:extLst>
          </p:cNvPr>
          <p:cNvSpPr txBox="1"/>
          <p:nvPr/>
        </p:nvSpPr>
        <p:spPr>
          <a:xfrm>
            <a:off x="1913883" y="3333064"/>
            <a:ext cx="1200150" cy="55399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bn-IN" sz="3000" b="1" dirty="0">
                <a:latin typeface="NikoshBAN" panose="02000000000000000000" pitchFamily="2" charset="0"/>
                <a:cs typeface="NikoshBAN" panose="02000000000000000000" pitchFamily="2" charset="0"/>
              </a:rPr>
              <a:t>খ. ট্রাক্ট্রর </a:t>
            </a:r>
            <a:endParaRPr lang="ar-SA" sz="3000" b="1" dirty="0">
              <a:latin typeface="NikoshBAN" panose="02000000000000000000" pitchFamily="2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64DB68B-8119-46E1-A977-6B4619FBC5C1}"/>
              </a:ext>
            </a:extLst>
          </p:cNvPr>
          <p:cNvSpPr txBox="1"/>
          <p:nvPr/>
        </p:nvSpPr>
        <p:spPr>
          <a:xfrm>
            <a:off x="3292627" y="3311568"/>
            <a:ext cx="2879952" cy="55399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bn-IN" sz="3000" b="1" dirty="0">
                <a:latin typeface="NikoshBAN" panose="02000000000000000000" pitchFamily="2" charset="0"/>
                <a:cs typeface="NikoshBAN" panose="02000000000000000000" pitchFamily="2" charset="0"/>
              </a:rPr>
              <a:t>গ. উচ্চফলনশীল উদ্ভিদ  </a:t>
            </a:r>
            <a:endParaRPr lang="ar-SA" sz="3000" b="1" dirty="0">
              <a:latin typeface="NikoshBAN" panose="02000000000000000000" pitchFamily="2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ACB8781-8A2A-40B8-8A2E-D0CFD25036DD}"/>
              </a:ext>
            </a:extLst>
          </p:cNvPr>
          <p:cNvSpPr txBox="1"/>
          <p:nvPr/>
        </p:nvSpPr>
        <p:spPr>
          <a:xfrm>
            <a:off x="6301166" y="3390041"/>
            <a:ext cx="1849891" cy="55399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bn-IN" sz="3000" b="1" dirty="0">
                <a:latin typeface="NikoshBAN" panose="02000000000000000000" pitchFamily="2" charset="0"/>
                <a:cs typeface="NikoshBAN" panose="02000000000000000000" pitchFamily="2" charset="0"/>
              </a:rPr>
              <a:t>ঘ. সেচ পাম্প  </a:t>
            </a:r>
            <a:endParaRPr lang="ar-SA" sz="3000" b="1" dirty="0">
              <a:latin typeface="NikoshBAN" panose="02000000000000000000" pitchFamily="2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E7DCF60-2C02-4335-88BE-921CA29F647B}"/>
              </a:ext>
            </a:extLst>
          </p:cNvPr>
          <p:cNvSpPr txBox="1"/>
          <p:nvPr/>
        </p:nvSpPr>
        <p:spPr>
          <a:xfrm>
            <a:off x="195945" y="3999027"/>
            <a:ext cx="8665027" cy="600164"/>
          </a:xfrm>
          <a:prstGeom prst="rect">
            <a:avLst/>
          </a:prstGeom>
          <a:noFill/>
        </p:spPr>
        <p:txBody>
          <a:bodyPr wrap="square" rtlCol="1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n-IN" sz="3300" b="1" spc="-113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৩। নিচের কোন যন্ত্রটি স্বল্প সময়ে অধিক ফসল উৎপাদনে সাহায্য করে ?   </a:t>
            </a:r>
            <a:endParaRPr lang="ar-SA" sz="3300" b="1" spc="-113" dirty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7FD703D-F113-4BE3-ADE2-94D3D4DF0B9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46" t="13076" r="33023" b="20521"/>
          <a:stretch/>
        </p:blipFill>
        <p:spPr>
          <a:xfrm>
            <a:off x="574449" y="4778609"/>
            <a:ext cx="1644082" cy="10800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0B943338-1124-49FE-8FE0-688001B1CA5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3799" y="4766025"/>
            <a:ext cx="1643928" cy="10800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E204CBE7-1151-4B48-816D-1E0C6DED9EC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4144" y="4853561"/>
            <a:ext cx="1672752" cy="10800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5E31CBC5-8BD6-4F82-9BC4-7B9A92947CA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0599" y="4853561"/>
            <a:ext cx="1643928" cy="1118329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E9C7B00A-050A-482A-9447-EE5CBF609AA6}"/>
              </a:ext>
            </a:extLst>
          </p:cNvPr>
          <p:cNvSpPr txBox="1"/>
          <p:nvPr/>
        </p:nvSpPr>
        <p:spPr>
          <a:xfrm>
            <a:off x="195945" y="4478086"/>
            <a:ext cx="446128" cy="55399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bn-IN" sz="3000" b="1" dirty="0">
                <a:latin typeface="NikoshBAN" panose="02000000000000000000" pitchFamily="2" charset="0"/>
                <a:cs typeface="NikoshBAN" panose="02000000000000000000" pitchFamily="2" charset="0"/>
              </a:rPr>
              <a:t>ক </a:t>
            </a:r>
            <a:endParaRPr lang="ar-SA" sz="3000" b="1" dirty="0">
              <a:latin typeface="NikoshBAN" panose="02000000000000000000" pitchFamily="2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34974C6-19D9-4A90-A4C5-84F5B046D90A}"/>
              </a:ext>
            </a:extLst>
          </p:cNvPr>
          <p:cNvSpPr txBox="1"/>
          <p:nvPr/>
        </p:nvSpPr>
        <p:spPr>
          <a:xfrm>
            <a:off x="2313790" y="4091359"/>
            <a:ext cx="446128" cy="101566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bn-IN" sz="3000" b="1" dirty="0">
                <a:latin typeface="NikoshBAN" panose="02000000000000000000" pitchFamily="2" charset="0"/>
                <a:cs typeface="NikoshBAN" panose="02000000000000000000" pitchFamily="2" charset="0"/>
              </a:rPr>
              <a:t> খ</a:t>
            </a:r>
            <a:endParaRPr lang="ar-SA" sz="3000" b="1" dirty="0">
              <a:latin typeface="NikoshBAN" panose="02000000000000000000" pitchFamily="2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13A3BE6B-1341-4C81-829E-7D1AF7C644AA}"/>
              </a:ext>
            </a:extLst>
          </p:cNvPr>
          <p:cNvSpPr txBox="1"/>
          <p:nvPr/>
        </p:nvSpPr>
        <p:spPr>
          <a:xfrm>
            <a:off x="4438572" y="4454416"/>
            <a:ext cx="476328" cy="55399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bn-IN" sz="3000" b="1" dirty="0">
                <a:latin typeface="NikoshBAN" panose="02000000000000000000" pitchFamily="2" charset="0"/>
                <a:cs typeface="NikoshBAN" panose="02000000000000000000" pitchFamily="2" charset="0"/>
              </a:rPr>
              <a:t> গ </a:t>
            </a:r>
            <a:endParaRPr lang="ar-SA" sz="3000" b="1" dirty="0">
              <a:latin typeface="NikoshBAN" panose="02000000000000000000" pitchFamily="2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DC496063-10A7-4A8A-8E27-7EE1E21CDF32}"/>
              </a:ext>
            </a:extLst>
          </p:cNvPr>
          <p:cNvSpPr txBox="1"/>
          <p:nvPr/>
        </p:nvSpPr>
        <p:spPr>
          <a:xfrm>
            <a:off x="6666099" y="4051682"/>
            <a:ext cx="446128" cy="1015663"/>
          </a:xfrm>
          <a:prstGeom prst="rect">
            <a:avLst/>
          </a:prstGeom>
          <a:noFill/>
          <a:ln>
            <a:solidFill>
              <a:schemeClr val="accent2">
                <a:lumMod val="75000"/>
              </a:schemeClr>
            </a:solidFill>
          </a:ln>
        </p:spPr>
        <p:txBody>
          <a:bodyPr wrap="square" rtlCol="1">
            <a:spAutoFit/>
          </a:bodyPr>
          <a:lstStyle/>
          <a:p>
            <a:r>
              <a:rPr lang="bn-IN" sz="3000" b="1" dirty="0">
                <a:latin typeface="NikoshBAN" panose="02000000000000000000" pitchFamily="2" charset="0"/>
                <a:cs typeface="NikoshBAN" panose="02000000000000000000" pitchFamily="2" charset="0"/>
              </a:rPr>
              <a:t> ঘ</a:t>
            </a:r>
            <a:endParaRPr lang="ar-SA" sz="3000" b="1" dirty="0">
              <a:latin typeface="NikoshBAN" panose="02000000000000000000" pitchFamily="2" charset="0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C6F90DD0-92EF-4749-BA1A-C636A5F7BC29}"/>
              </a:ext>
            </a:extLst>
          </p:cNvPr>
          <p:cNvSpPr/>
          <p:nvPr/>
        </p:nvSpPr>
        <p:spPr>
          <a:xfrm>
            <a:off x="3242620" y="3322882"/>
            <a:ext cx="387588" cy="525595"/>
          </a:xfrm>
          <a:prstGeom prst="ellipse">
            <a:avLst/>
          </a:prstGeom>
          <a:noFill/>
          <a:ln w="5715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0553ED44-0638-4051-BFA8-C19591C61EFA}"/>
              </a:ext>
            </a:extLst>
          </p:cNvPr>
          <p:cNvSpPr/>
          <p:nvPr/>
        </p:nvSpPr>
        <p:spPr>
          <a:xfrm>
            <a:off x="6724639" y="4541750"/>
            <a:ext cx="387588" cy="525595"/>
          </a:xfrm>
          <a:prstGeom prst="ellipse">
            <a:avLst/>
          </a:prstGeom>
          <a:noFill/>
          <a:ln w="5715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19BF52E7-6CAD-4374-9F2D-8A04812C6AF7}"/>
              </a:ext>
            </a:extLst>
          </p:cNvPr>
          <p:cNvSpPr/>
          <p:nvPr/>
        </p:nvSpPr>
        <p:spPr>
          <a:xfrm>
            <a:off x="4893799" y="2182649"/>
            <a:ext cx="387588" cy="525595"/>
          </a:xfrm>
          <a:prstGeom prst="ellipse">
            <a:avLst/>
          </a:prstGeom>
          <a:noFill/>
          <a:ln w="5715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339572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4000"/>
                            </p:stCondLst>
                            <p:childTnLst>
                              <p:par>
                                <p:cTn id="15" presetID="53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7000"/>
                            </p:stCondLst>
                            <p:childTnLst>
                              <p:par>
                                <p:cTn id="2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9000"/>
                            </p:stCondLst>
                            <p:childTnLst>
                              <p:par>
                                <p:cTn id="27" presetID="53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2000"/>
                            </p:stCondLst>
                            <p:childTnLst>
                              <p:par>
                                <p:cTn id="33" presetID="53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5000"/>
                            </p:stCondLst>
                            <p:childTnLst>
                              <p:par>
                                <p:cTn id="3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7000"/>
                            </p:stCondLst>
                            <p:childTnLst>
                              <p:par>
                                <p:cTn id="45" presetID="53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20000"/>
                            </p:stCondLst>
                            <p:childTnLst>
                              <p:par>
                                <p:cTn id="51" presetID="53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3000"/>
                            </p:stCondLst>
                            <p:childTnLst>
                              <p:par>
                                <p:cTn id="57" presetID="53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26000"/>
                            </p:stCondLst>
                            <p:childTnLst>
                              <p:par>
                                <p:cTn id="63" presetID="53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29000"/>
                            </p:stCondLst>
                            <p:childTnLst>
                              <p:par>
                                <p:cTn id="69" presetID="53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32000"/>
                            </p:stCondLst>
                            <p:childTnLst>
                              <p:par>
                                <p:cTn id="75" presetID="53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35000"/>
                            </p:stCondLst>
                            <p:childTnLst>
                              <p:par>
                                <p:cTn id="81" presetID="53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38000"/>
                            </p:stCondLst>
                            <p:childTnLst>
                              <p:par>
                                <p:cTn id="8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40000"/>
                            </p:stCondLst>
                            <p:childTnLst>
                              <p:par>
                                <p:cTn id="93" presetID="53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43000"/>
                            </p:stCondLst>
                            <p:childTnLst>
                              <p:par>
                                <p:cTn id="9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3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45000"/>
                            </p:stCondLst>
                            <p:childTnLst>
                              <p:par>
                                <p:cTn id="105" presetID="53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9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48000"/>
                            </p:stCondLst>
                            <p:childTnLst>
                              <p:par>
                                <p:cTn id="1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5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50000"/>
                            </p:stCondLst>
                            <p:childTnLst>
                              <p:par>
                                <p:cTn id="117" presetID="53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1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53000"/>
                            </p:stCondLst>
                            <p:childTnLst>
                              <p:par>
                                <p:cTn id="12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5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7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4" grpId="0"/>
      <p:bldP spid="5" grpId="0"/>
      <p:bldP spid="6" grpId="0"/>
      <p:bldP spid="7" grpId="0"/>
      <p:bldP spid="8" grpId="0"/>
      <p:bldP spid="9" grpId="0"/>
      <p:bldP spid="14" grpId="0"/>
      <p:bldP spid="15" grpId="0"/>
      <p:bldP spid="16" grpId="0"/>
      <p:bldP spid="17" grpId="0"/>
      <p:bldP spid="18" grpId="0"/>
      <p:bldP spid="23" grpId="0"/>
      <p:bldP spid="24" grpId="0"/>
      <p:bldP spid="25" grpId="0"/>
      <p:bldP spid="26" grpId="0"/>
      <p:bldP spid="10" grpId="0" animBg="1"/>
      <p:bldP spid="27" grpId="0" animBg="1"/>
      <p:bldP spid="28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094566D-9A23-4536-8ADF-B7DD76CB331F}"/>
              </a:ext>
            </a:extLst>
          </p:cNvPr>
          <p:cNvSpPr txBox="1"/>
          <p:nvPr/>
        </p:nvSpPr>
        <p:spPr>
          <a:xfrm>
            <a:off x="2615784" y="1318198"/>
            <a:ext cx="3912433" cy="110799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bn-IN" sz="6600" dirty="0">
                <a:latin typeface="NikoshBAN" panose="02000000000000000000" pitchFamily="2" charset="0"/>
                <a:cs typeface="NikoshBAN" panose="02000000000000000000" pitchFamily="2" charset="0"/>
              </a:rPr>
              <a:t>বাড়ির কাজ </a:t>
            </a:r>
            <a:endParaRPr lang="ar-SA" sz="6600" dirty="0">
              <a:latin typeface="NikoshBAN" panose="02000000000000000000" pitchFamily="2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9CB3AAF-5CB9-44E0-ADDB-683FF1FA1547}"/>
              </a:ext>
            </a:extLst>
          </p:cNvPr>
          <p:cNvSpPr txBox="1"/>
          <p:nvPr/>
        </p:nvSpPr>
        <p:spPr>
          <a:xfrm>
            <a:off x="112544" y="2882795"/>
            <a:ext cx="8834511" cy="133882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bn-IN" sz="405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***তিন ধরনের প্রযুক্তি কীভাবে খাদ্য উৎপাদনে সাহায্য করে ছকে তার একটি তালিকা তৈরি করে আনবে ।   </a:t>
            </a:r>
            <a:endParaRPr lang="ar-SA" sz="4050" b="1" dirty="0">
              <a:solidFill>
                <a:srgbClr val="002060"/>
              </a:solidFill>
              <a:latin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477055"/>
      </p:ext>
    </p:extLst>
  </p:cSld>
  <p:clrMapOvr>
    <a:masterClrMapping/>
  </p:clrMapOvr>
  <p:transition spd="slow">
    <p:wip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D489F20-26F3-4B6F-94DF-F50E220C1D95}"/>
              </a:ext>
            </a:extLst>
          </p:cNvPr>
          <p:cNvSpPr txBox="1"/>
          <p:nvPr/>
        </p:nvSpPr>
        <p:spPr>
          <a:xfrm>
            <a:off x="844062" y="1026062"/>
            <a:ext cx="8299939" cy="30008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bn-IN" sz="1350" dirty="0"/>
              <a:t> </a:t>
            </a:r>
            <a:endParaRPr lang="ar-SA" sz="135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44A0F90-1CC0-41C1-945E-377EC1326D3A}"/>
              </a:ext>
            </a:extLst>
          </p:cNvPr>
          <p:cNvSpPr txBox="1"/>
          <p:nvPr/>
        </p:nvSpPr>
        <p:spPr>
          <a:xfrm>
            <a:off x="1779269" y="68386"/>
            <a:ext cx="5018651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bn-IN" sz="7200" b="1" dirty="0">
                <a:latin typeface="NikoshBAN" panose="02000000000000000000" pitchFamily="2" charset="0"/>
                <a:cs typeface="NikoshBAN" panose="02000000000000000000" pitchFamily="2" charset="0"/>
              </a:rPr>
              <a:t>সবাইকে ধন্যবাদ </a:t>
            </a:r>
            <a:endParaRPr lang="ar-SA" sz="7200" b="1" dirty="0">
              <a:latin typeface="NikoshBAN" panose="02000000000000000000" pitchFamily="2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CBC1E91-A699-4398-99EF-60135D350F0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6350" y="1268715"/>
            <a:ext cx="6591300" cy="4943475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632538815"/>
      </p:ext>
    </p:extLst>
  </p:cSld>
  <p:clrMapOvr>
    <a:masterClrMapping/>
  </p:clrMapOvr>
  <p:transition spd="slow">
    <p:wip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E5526C4-A8EB-4978-904A-029572DAC1C2}"/>
              </a:ext>
            </a:extLst>
          </p:cNvPr>
          <p:cNvSpPr txBox="1"/>
          <p:nvPr/>
        </p:nvSpPr>
        <p:spPr>
          <a:xfrm>
            <a:off x="3177915" y="1082101"/>
            <a:ext cx="2788170" cy="923330"/>
          </a:xfrm>
          <a:prstGeom prst="rect">
            <a:avLst/>
          </a:prstGeom>
          <a:noFill/>
        </p:spPr>
        <p:txBody>
          <a:bodyPr wrap="square" rtlCol="1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bn-IN" sz="5400" b="1" dirty="0">
                <a:ln>
                  <a:solidFill>
                    <a:srgbClr val="000066"/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পরিচিতি </a:t>
            </a:r>
            <a:endParaRPr lang="ar-SA" sz="5400" b="1" dirty="0">
              <a:ln>
                <a:solidFill>
                  <a:srgbClr val="000066"/>
                </a:solidFill>
              </a:ln>
              <a:solidFill>
                <a:schemeClr val="tx1">
                  <a:lumMod val="95000"/>
                  <a:lumOff val="5000"/>
                </a:schemeClr>
              </a:solidFill>
              <a:latin typeface="NikoshBAN" panose="02000000000000000000" pitchFamily="2" charset="0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801A8C37-64E5-4F71-8492-EB6E2628D0D3}"/>
              </a:ext>
            </a:extLst>
          </p:cNvPr>
          <p:cNvGrpSpPr/>
          <p:nvPr/>
        </p:nvGrpSpPr>
        <p:grpSpPr>
          <a:xfrm>
            <a:off x="91328" y="2671709"/>
            <a:ext cx="4373540" cy="2677656"/>
            <a:chOff x="-129606" y="505723"/>
            <a:chExt cx="7465948" cy="2379349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E9B9EC55-66FE-4C7A-AF06-51219C97C479}"/>
                </a:ext>
              </a:extLst>
            </p:cNvPr>
            <p:cNvSpPr txBox="1"/>
            <p:nvPr/>
          </p:nvSpPr>
          <p:spPr>
            <a:xfrm>
              <a:off x="-129606" y="505723"/>
              <a:ext cx="7465948" cy="2379349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endParaRPr lang="bn-IN" sz="2100" dirty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endParaRPr>
            </a:p>
            <a:p>
              <a:pPr algn="ctr"/>
              <a:endParaRPr lang="bn-IN" sz="2100" dirty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endParaRPr>
            </a:p>
            <a:p>
              <a:pPr algn="ctr"/>
              <a:r>
                <a:rPr lang="bn-IN" sz="2100" dirty="0">
                  <a:ln>
                    <a:solidFill>
                      <a:schemeClr val="tx1">
                        <a:lumMod val="95000"/>
                        <a:lumOff val="5000"/>
                      </a:schemeClr>
                    </a:solidFill>
                  </a:ln>
                  <a:solidFill>
                    <a:schemeClr val="tx1">
                      <a:lumMod val="95000"/>
                      <a:lumOff val="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 আবদুর রহিম</a:t>
              </a:r>
            </a:p>
            <a:p>
              <a:pPr algn="ctr"/>
              <a:r>
                <a:rPr lang="bn-IN" sz="2100" dirty="0">
                  <a:ln>
                    <a:solidFill>
                      <a:schemeClr val="tx1">
                        <a:lumMod val="95000"/>
                        <a:lumOff val="5000"/>
                      </a:schemeClr>
                    </a:solidFill>
                  </a:ln>
                  <a:solidFill>
                    <a:schemeClr val="tx1">
                      <a:lumMod val="95000"/>
                      <a:lumOff val="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সহকারী শিক্ষক </a:t>
              </a:r>
            </a:p>
            <a:p>
              <a:pPr algn="ctr"/>
              <a:r>
                <a:rPr lang="bn-IN" sz="2100" dirty="0">
                  <a:ln>
                    <a:solidFill>
                      <a:schemeClr val="tx1">
                        <a:lumMod val="95000"/>
                        <a:lumOff val="5000"/>
                      </a:schemeClr>
                    </a:solidFill>
                  </a:ln>
                  <a:solidFill>
                    <a:schemeClr val="tx1">
                      <a:lumMod val="95000"/>
                      <a:lumOff val="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রূপকানিয়া মডেল সরকারি প্রাথমিক বিদ্যালয় </a:t>
              </a:r>
            </a:p>
            <a:p>
              <a:pPr algn="ctr"/>
              <a:r>
                <a:rPr lang="bn-IN" sz="2100" dirty="0">
                  <a:ln>
                    <a:solidFill>
                      <a:schemeClr val="tx1">
                        <a:lumMod val="95000"/>
                        <a:lumOff val="5000"/>
                      </a:schemeClr>
                    </a:solidFill>
                  </a:ln>
                  <a:solidFill>
                    <a:schemeClr val="tx1">
                      <a:lumMod val="95000"/>
                      <a:lumOff val="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সাতকানিয়া, চট্টগ্রাম </a:t>
              </a:r>
            </a:p>
            <a:p>
              <a:pPr algn="ctr"/>
              <a:r>
                <a:rPr lang="bn-IN" sz="2100" dirty="0">
                  <a:ln>
                    <a:solidFill>
                      <a:schemeClr val="tx1">
                        <a:lumMod val="95000"/>
                        <a:lumOff val="5000"/>
                      </a:schemeClr>
                    </a:solidFill>
                  </a:ln>
                  <a:solidFill>
                    <a:schemeClr val="tx1">
                      <a:lumMod val="95000"/>
                      <a:lumOff val="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মেইল- </a:t>
              </a:r>
              <a:r>
                <a:rPr lang="en-US" sz="2100" dirty="0">
                  <a:ln>
                    <a:solidFill>
                      <a:schemeClr val="tx1">
                        <a:lumMod val="95000"/>
                        <a:lumOff val="5000"/>
                      </a:schemeClr>
                    </a:solidFill>
                  </a:ln>
                  <a:solidFill>
                    <a:schemeClr val="tx1">
                      <a:lumMod val="95000"/>
                      <a:lumOff val="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  <a:hlinkClick r:id="rId2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rahimatgps@gmail.com</a:t>
              </a:r>
              <a:endParaRPr lang="en-US" sz="2100" dirty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endParaRPr>
            </a:p>
            <a:p>
              <a:pPr algn="ctr"/>
              <a:r>
                <a:rPr lang="bn-IN" sz="2100" dirty="0">
                  <a:ln>
                    <a:solidFill>
                      <a:schemeClr val="tx1">
                        <a:lumMod val="95000"/>
                        <a:lumOff val="5000"/>
                      </a:schemeClr>
                    </a:solidFill>
                  </a:ln>
                  <a:solidFill>
                    <a:schemeClr val="tx1">
                      <a:lumMod val="95000"/>
                      <a:lumOff val="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মোবাইল নং- ০১৮১৮৮২৬৯৫৭ </a:t>
              </a:r>
              <a:endParaRPr lang="ar-SA" sz="2100" dirty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</a:endParaRPr>
            </a:p>
          </p:txBody>
        </p:sp>
        <p:pic>
          <p:nvPicPr>
            <p:cNvPr id="5" name="Picture 4" descr="Rahim 300.jpg">
              <a:extLst>
                <a:ext uri="{FF2B5EF4-FFF2-40B4-BE49-F238E27FC236}">
                  <a16:creationId xmlns:a16="http://schemas.microsoft.com/office/drawing/2014/main" id="{01ABAA94-B749-4068-8511-D63B8C6A8D0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177763" y="695610"/>
              <a:ext cx="1143000" cy="583930"/>
            </a:xfrm>
            <a:prstGeom prst="rect">
              <a:avLst/>
            </a:prstGeom>
          </p:spPr>
        </p:pic>
      </p:grpSp>
      <p:pic>
        <p:nvPicPr>
          <p:cNvPr id="6" name="Picture 5">
            <a:extLst>
              <a:ext uri="{FF2B5EF4-FFF2-40B4-BE49-F238E27FC236}">
                <a16:creationId xmlns:a16="http://schemas.microsoft.com/office/drawing/2014/main" id="{3FD115D6-7342-4372-961C-C7934E14120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6639" y="2375778"/>
            <a:ext cx="912676" cy="358276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AD25712-32C5-40DB-8E24-9A1B8F563976}"/>
              </a:ext>
            </a:extLst>
          </p:cNvPr>
          <p:cNvSpPr txBox="1"/>
          <p:nvPr/>
        </p:nvSpPr>
        <p:spPr>
          <a:xfrm>
            <a:off x="5268686" y="2914372"/>
            <a:ext cx="3783986" cy="2585323"/>
          </a:xfrm>
          <a:prstGeom prst="rect">
            <a:avLst/>
          </a:prstGeom>
          <a:noFill/>
        </p:spPr>
        <p:txBody>
          <a:bodyPr wrap="square" rtlCol="1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endParaRPr lang="bn-IN" sz="2700" b="1" dirty="0">
              <a:ln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lvl="0" algn="ctr"/>
            <a:r>
              <a:rPr lang="bn-IN" sz="2700" b="1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700" b="1" dirty="0" err="1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বিষয়ঃ</a:t>
            </a:r>
            <a:r>
              <a:rPr lang="en-US" sz="2700" b="1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700" b="1" dirty="0" err="1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প্রাথমিক</a:t>
            </a:r>
            <a:r>
              <a:rPr lang="en-US" sz="2700" b="1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700" b="1" dirty="0" err="1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বিজ্ঞান</a:t>
            </a:r>
            <a:endParaRPr lang="en-US" sz="2700" b="1" dirty="0">
              <a:ln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  <a:latin typeface="NikoshBAN" pitchFamily="2" charset="0"/>
              <a:cs typeface="NikoshBAN" pitchFamily="2" charset="0"/>
            </a:endParaRPr>
          </a:p>
          <a:p>
            <a:pPr lvl="0" algn="ctr"/>
            <a:r>
              <a:rPr lang="en-US" sz="2700" b="1" dirty="0" err="1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শ্রেণি</a:t>
            </a:r>
            <a:r>
              <a:rPr lang="en-US" sz="2700" b="1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: </a:t>
            </a:r>
            <a:r>
              <a:rPr lang="bn-IN" sz="2700" b="1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পঞ্চম </a:t>
            </a:r>
            <a:endParaRPr lang="en-US" sz="2700" b="1" dirty="0">
              <a:ln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bn-BD" altLang="en-US" sz="2700" b="1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অধ্যায়</a:t>
            </a:r>
            <a:r>
              <a:rPr lang="en-US" altLang="en-US" sz="2700" b="1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: </a:t>
            </a:r>
            <a:r>
              <a:rPr lang="bn-IN" altLang="en-US" sz="2700" b="1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৯</a:t>
            </a:r>
            <a:r>
              <a:rPr lang="as-IN" altLang="en-US" sz="2700" b="1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as-IN" altLang="en-US" sz="2400" b="1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(</a:t>
            </a:r>
            <a:r>
              <a:rPr lang="bn-IN" altLang="en-US" sz="2400" b="1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আমাদের </a:t>
            </a:r>
            <a:r>
              <a:rPr lang="as-IN" altLang="en-US" sz="2400" b="1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জীবনে</a:t>
            </a:r>
            <a:r>
              <a:rPr lang="bn-IN" altLang="en-US" sz="2400" b="1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প্রযুক্তি</a:t>
            </a:r>
            <a:r>
              <a:rPr lang="as-IN" altLang="en-US" sz="2400" b="1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)</a:t>
            </a:r>
            <a:endParaRPr lang="en-US" sz="2700" b="1" dirty="0">
              <a:ln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  <a:latin typeface="NikoshBAN" pitchFamily="2" charset="0"/>
              <a:cs typeface="NikoshBAN" pitchFamily="2" charset="0"/>
            </a:endParaRPr>
          </a:p>
          <a:p>
            <a:pPr lvl="0" algn="ctr"/>
            <a:r>
              <a:rPr lang="as-IN" sz="2700" b="1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পাঠ-</a:t>
            </a:r>
            <a:r>
              <a:rPr lang="bn-IN" sz="2700" b="1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কৃষিতে প্রযুক্তি </a:t>
            </a:r>
            <a:endParaRPr lang="as-IN" sz="2700" b="1" dirty="0">
              <a:ln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  <a:latin typeface="NikoshBAN" pitchFamily="2" charset="0"/>
              <a:cs typeface="NikoshBAN" pitchFamily="2" charset="0"/>
            </a:endParaRPr>
          </a:p>
          <a:p>
            <a:pPr lvl="0" algn="ctr"/>
            <a:r>
              <a:rPr lang="en-US" sz="2700" b="1" dirty="0" err="1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সময়</a:t>
            </a:r>
            <a:r>
              <a:rPr lang="en-US" sz="2700" b="1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: ৪৫ </a:t>
            </a:r>
            <a:r>
              <a:rPr lang="en-US" sz="2700" b="1" dirty="0" err="1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মিনিট</a:t>
            </a:r>
            <a:endParaRPr lang="bn-IN" sz="2700" b="1" dirty="0">
              <a:ln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74560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7696542-3EE0-49C4-8A91-AD956748D157}"/>
              </a:ext>
            </a:extLst>
          </p:cNvPr>
          <p:cNvSpPr/>
          <p:nvPr/>
        </p:nvSpPr>
        <p:spPr>
          <a:xfrm>
            <a:off x="1394567" y="3232793"/>
            <a:ext cx="729199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>
                <a:hlinkClick r:id="rId2"/>
              </a:rPr>
              <a:t>https://www.youtube.com/watch?v=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  <a:hlinkClick r:id="rId2"/>
              </a:rPr>
              <a:t>j2e3Nqh5PYQ</a:t>
            </a:r>
            <a:endParaRPr lang="ar-SA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D73FB6D-CB86-45F6-9973-F9B02C47F44F}"/>
              </a:ext>
            </a:extLst>
          </p:cNvPr>
          <p:cNvSpPr txBox="1"/>
          <p:nvPr/>
        </p:nvSpPr>
        <p:spPr>
          <a:xfrm>
            <a:off x="1041009" y="1354308"/>
            <a:ext cx="7118254" cy="60016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bn-IN" sz="3300" dirty="0">
                <a:ln w="0"/>
                <a:solidFill>
                  <a:srgbClr val="000066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চল ভিডিওটা দেখি................................। </a:t>
            </a:r>
            <a:endParaRPr lang="ar-SA" sz="3300" dirty="0">
              <a:ln w="0"/>
              <a:solidFill>
                <a:srgbClr val="000066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0387198"/>
      </p:ext>
    </p:extLst>
  </p:cSld>
  <p:clrMapOvr>
    <a:masterClrMapping/>
  </p:clrMapOvr>
  <p:transition spd="slow">
    <p:wip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ED31824-149B-4091-93F4-838200874CA1}"/>
              </a:ext>
            </a:extLst>
          </p:cNvPr>
          <p:cNvSpPr txBox="1"/>
          <p:nvPr/>
        </p:nvSpPr>
        <p:spPr>
          <a:xfrm>
            <a:off x="759650" y="54001"/>
            <a:ext cx="7763081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bn-IN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ছবিতে  তোমরা কি দেখতে পাচ্ছ? একটু চিন্তা করো... </a:t>
            </a:r>
            <a:endParaRPr lang="ar-SA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019C9D3-F38A-4D32-84E3-F1013A02AE35}"/>
              </a:ext>
            </a:extLst>
          </p:cNvPr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269" y="804339"/>
            <a:ext cx="3600000" cy="2160000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DA739BD-9262-4113-B2A9-3BED83BEB33C}"/>
              </a:ext>
            </a:extLst>
          </p:cNvPr>
          <p:cNvPicPr>
            <a:picLocks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9652" y="800951"/>
            <a:ext cx="3600000" cy="2160000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5CB6FD27-88B2-4642-ADE2-0CCE3E96C1C2}"/>
              </a:ext>
            </a:extLst>
          </p:cNvPr>
          <p:cNvPicPr>
            <a:picLocks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5584" y="3876012"/>
            <a:ext cx="3600000" cy="2160000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FAFD44E0-E6B3-414A-9F4A-6FA925987793}"/>
              </a:ext>
            </a:extLst>
          </p:cNvPr>
          <p:cNvSpPr txBox="1"/>
          <p:nvPr/>
        </p:nvSpPr>
        <p:spPr>
          <a:xfrm>
            <a:off x="759650" y="3030196"/>
            <a:ext cx="3284793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3200" b="1" spc="-113" dirty="0">
                <a:latin typeface="NikoshBAN" panose="02000000000000000000" pitchFamily="2" charset="0"/>
                <a:cs typeface="NikoshBAN" panose="02000000000000000000" pitchFamily="2" charset="0"/>
              </a:rPr>
              <a:t>স</a:t>
            </a:r>
            <a:r>
              <a:rPr lang="bn-BD" sz="3200" b="1" spc="-113" dirty="0">
                <a:latin typeface="NikoshBAN" panose="02000000000000000000" pitchFamily="2" charset="0"/>
                <a:cs typeface="NikoshBAN" panose="02000000000000000000" pitchFamily="2" charset="0"/>
              </a:rPr>
              <a:t>ন</a:t>
            </a:r>
            <a:r>
              <a:rPr lang="en-US" sz="3200" b="1" spc="-113" dirty="0">
                <a:latin typeface="NikoshBAN" panose="02000000000000000000" pitchFamily="2" charset="0"/>
                <a:cs typeface="NikoshBAN" panose="02000000000000000000" pitchFamily="2" charset="0"/>
              </a:rPr>
              <a:t>া</a:t>
            </a:r>
            <a:r>
              <a:rPr lang="bn-BD" sz="3200" b="1" spc="-113" dirty="0">
                <a:latin typeface="NikoshBAN" panose="02000000000000000000" pitchFamily="2" charset="0"/>
                <a:cs typeface="NikoshBAN" panose="02000000000000000000" pitchFamily="2" charset="0"/>
              </a:rPr>
              <a:t>তন পদ্ধতিতে চাষাবাদ </a:t>
            </a:r>
            <a:endParaRPr lang="ar-SA" sz="3200" b="1" spc="-113" dirty="0">
              <a:latin typeface="NikoshBAN" panose="02000000000000000000" pitchFamily="2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A8ADFF1-5C28-4146-AE5B-D5AC48EAC06F}"/>
              </a:ext>
            </a:extLst>
          </p:cNvPr>
          <p:cNvSpPr txBox="1"/>
          <p:nvPr/>
        </p:nvSpPr>
        <p:spPr>
          <a:xfrm>
            <a:off x="4880527" y="3110044"/>
            <a:ext cx="3659126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3200" b="1" spc="-113" dirty="0">
                <a:latin typeface="NikoshBAN" panose="02000000000000000000" pitchFamily="2" charset="0"/>
                <a:cs typeface="NikoshBAN" panose="02000000000000000000" pitchFamily="2" charset="0"/>
              </a:rPr>
              <a:t>স</a:t>
            </a:r>
            <a:r>
              <a:rPr lang="bn-BD" sz="3200" b="1" spc="-113" dirty="0">
                <a:latin typeface="NikoshBAN" panose="02000000000000000000" pitchFamily="2" charset="0"/>
                <a:cs typeface="NikoshBAN" panose="02000000000000000000" pitchFamily="2" charset="0"/>
              </a:rPr>
              <a:t>ন</a:t>
            </a:r>
            <a:r>
              <a:rPr lang="en-US" sz="3200" b="1" spc="-113" dirty="0">
                <a:latin typeface="NikoshBAN" panose="02000000000000000000" pitchFamily="2" charset="0"/>
                <a:cs typeface="NikoshBAN" panose="02000000000000000000" pitchFamily="2" charset="0"/>
              </a:rPr>
              <a:t>া</a:t>
            </a:r>
            <a:r>
              <a:rPr lang="bn-BD" sz="3200" b="1" spc="-113" dirty="0">
                <a:latin typeface="NikoshBAN" panose="02000000000000000000" pitchFamily="2" charset="0"/>
                <a:cs typeface="NikoshBAN" panose="02000000000000000000" pitchFamily="2" charset="0"/>
              </a:rPr>
              <a:t>তন পদ্ধতিতে  চাষাবাদ</a:t>
            </a:r>
            <a:endParaRPr lang="ar-SA" sz="3200" b="1" spc="-113" dirty="0">
              <a:latin typeface="NikoshBAN" panose="02000000000000000000" pitchFamily="2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EB8380B-37AF-4819-AD76-E42CCE62DBAA}"/>
              </a:ext>
            </a:extLst>
          </p:cNvPr>
          <p:cNvSpPr txBox="1"/>
          <p:nvPr/>
        </p:nvSpPr>
        <p:spPr>
          <a:xfrm>
            <a:off x="867965" y="6164805"/>
            <a:ext cx="2481205" cy="584775"/>
          </a:xfrm>
          <a:prstGeom prst="rect">
            <a:avLst/>
          </a:prstGeom>
          <a:noFill/>
        </p:spPr>
        <p:txBody>
          <a:bodyPr vert="horz" wrap="square" rtlCol="1">
            <a:spAutoFit/>
          </a:bodyPr>
          <a:lstStyle/>
          <a:p>
            <a:pPr algn="ctr"/>
            <a:r>
              <a:rPr lang="en-US" sz="3200" b="1" spc="-113" dirty="0">
                <a:latin typeface="NikoshBAN" panose="02000000000000000000" pitchFamily="2" charset="0"/>
                <a:cs typeface="NikoshBAN" panose="02000000000000000000" pitchFamily="2" charset="0"/>
              </a:rPr>
              <a:t>আ</a:t>
            </a:r>
            <a:r>
              <a:rPr lang="bn-BD" sz="3200" b="1" spc="-113" dirty="0">
                <a:latin typeface="NikoshBAN" panose="02000000000000000000" pitchFamily="2" charset="0"/>
                <a:cs typeface="NikoshBAN" panose="02000000000000000000" pitchFamily="2" charset="0"/>
              </a:rPr>
              <a:t>ধুনিক পদ্ধতি </a:t>
            </a:r>
            <a:endParaRPr lang="ar-SA" sz="3200" b="1" spc="-113" dirty="0">
              <a:latin typeface="NikoshBAN" panose="02000000000000000000" pitchFamily="2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3A7CA1F-F0AF-4EC5-8FB9-2600E016E8BF}"/>
              </a:ext>
            </a:extLst>
          </p:cNvPr>
          <p:cNvSpPr txBox="1"/>
          <p:nvPr/>
        </p:nvSpPr>
        <p:spPr>
          <a:xfrm>
            <a:off x="5249139" y="6170943"/>
            <a:ext cx="2372926" cy="584775"/>
          </a:xfrm>
          <a:prstGeom prst="rect">
            <a:avLst/>
          </a:prstGeom>
          <a:noFill/>
        </p:spPr>
        <p:txBody>
          <a:bodyPr vert="horz" wrap="square" rtlCol="1">
            <a:spAutoFit/>
          </a:bodyPr>
          <a:lstStyle/>
          <a:p>
            <a:pPr algn="ctr"/>
            <a:r>
              <a:rPr lang="en-US" sz="3200" b="1" spc="-113" dirty="0">
                <a:latin typeface="NikoshBAN" panose="02000000000000000000" pitchFamily="2" charset="0"/>
                <a:cs typeface="NikoshBAN" panose="02000000000000000000" pitchFamily="2" charset="0"/>
              </a:rPr>
              <a:t>আ</a:t>
            </a:r>
            <a:r>
              <a:rPr lang="bn-BD" sz="3200" b="1" spc="-113" dirty="0">
                <a:latin typeface="NikoshBAN" panose="02000000000000000000" pitchFamily="2" charset="0"/>
                <a:cs typeface="NikoshBAN" panose="02000000000000000000" pitchFamily="2" charset="0"/>
              </a:rPr>
              <a:t>ধুনিক পদ্ধতি </a:t>
            </a:r>
            <a:endParaRPr lang="ar-SA" sz="3200" b="1" spc="-113" dirty="0">
              <a:latin typeface="NikoshBAN" panose="02000000000000000000" pitchFamily="2" charset="0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548D8471-882D-479D-98C1-3294078F9731}"/>
              </a:ext>
            </a:extLst>
          </p:cNvPr>
          <p:cNvPicPr>
            <a:picLocks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269" y="3942035"/>
            <a:ext cx="3600000" cy="2160000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8369189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8000"/>
                            </p:stCondLst>
                            <p:childTnLst>
                              <p:par>
                                <p:cTn id="23" presetID="42" presetClass="entr" presetSubtype="0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4000"/>
                            </p:stCondLst>
                            <p:childTnLst>
                              <p:par>
                                <p:cTn id="2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6000"/>
                            </p:stCondLst>
                            <p:childTnLst>
                              <p:par>
                                <p:cTn id="33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8000"/>
                            </p:stCondLst>
                            <p:childTnLst>
                              <p:par>
                                <p:cTn id="37" presetID="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1000"/>
                            </p:stCondLst>
                            <p:childTnLst>
                              <p:par>
                                <p:cTn id="42" presetID="2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7" grpId="0"/>
      <p:bldP spid="1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hought Bubble: Cloud 3">
            <a:extLst>
              <a:ext uri="{FF2B5EF4-FFF2-40B4-BE49-F238E27FC236}">
                <a16:creationId xmlns:a16="http://schemas.microsoft.com/office/drawing/2014/main" id="{1E1E7845-69C1-4FD7-896E-BA6D885FDA81}"/>
              </a:ext>
            </a:extLst>
          </p:cNvPr>
          <p:cNvSpPr/>
          <p:nvPr/>
        </p:nvSpPr>
        <p:spPr>
          <a:xfrm>
            <a:off x="3302390" y="941657"/>
            <a:ext cx="4378570" cy="1783080"/>
          </a:xfrm>
          <a:prstGeom prst="cloudCallout">
            <a:avLst>
              <a:gd name="adj1" fmla="val -12697"/>
              <a:gd name="adj2" fmla="val 89128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bn-IN" sz="3300" b="1" spc="-113" dirty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আজকে আমাদের পাঠ </a:t>
            </a:r>
            <a:endParaRPr lang="ar-SA" sz="3300" b="1" spc="-113" dirty="0">
              <a:solidFill>
                <a:sysClr val="windowText" lastClr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1CDB9B8-BE3C-45A3-AD72-89A2AB025EA6}"/>
              </a:ext>
            </a:extLst>
          </p:cNvPr>
          <p:cNvSpPr txBox="1"/>
          <p:nvPr/>
        </p:nvSpPr>
        <p:spPr>
          <a:xfrm>
            <a:off x="1178906" y="3545059"/>
            <a:ext cx="5046047" cy="1200329"/>
          </a:xfrm>
          <a:prstGeom prst="rect">
            <a:avLst/>
          </a:prstGeom>
          <a:noFill/>
          <a:effectLst>
            <a:reflection blurRad="6350" stA="52000" endA="300" endPos="35000" dir="5400000" sy="-100000" algn="bl" rotWithShape="0"/>
          </a:effectLst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en-US" sz="7200" b="1" kern="0" dirty="0" err="1">
                <a:ln w="11430"/>
                <a:effectLst>
                  <a:outerShdw blurRad="60007" dist="200025" dir="15000000" sy="30000" kx="-1800000" algn="bl" rotWithShape="0">
                    <a:schemeClr val="accent1">
                      <a:lumMod val="75000"/>
                      <a:alpha val="32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কৃষিতে</a:t>
            </a:r>
            <a:r>
              <a:rPr lang="en-US" sz="7200" b="1" kern="0" dirty="0">
                <a:ln w="11430"/>
                <a:effectLst>
                  <a:outerShdw blurRad="60007" dist="200025" dir="15000000" sy="30000" kx="-1800000" algn="bl" rotWithShape="0">
                    <a:schemeClr val="accent1">
                      <a:lumMod val="75000"/>
                      <a:alpha val="32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7200" b="1" kern="0" dirty="0" err="1">
                <a:ln w="11430"/>
                <a:effectLst>
                  <a:outerShdw blurRad="60007" dist="200025" dir="15000000" sy="30000" kx="-1800000" algn="bl" rotWithShape="0">
                    <a:schemeClr val="accent1">
                      <a:lumMod val="75000"/>
                      <a:alpha val="32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প্রযুক্তি</a:t>
            </a:r>
            <a:endParaRPr lang="en-US" sz="2700" b="1" kern="0" dirty="0">
              <a:ln w="11430"/>
              <a:effectLst>
                <a:outerShdw blurRad="60007" dist="200025" dir="15000000" sy="30000" kx="-1800000" algn="bl" rotWithShape="0">
                  <a:schemeClr val="accent1">
                    <a:lumMod val="75000"/>
                    <a:alpha val="32000"/>
                  </a:schemeClr>
                </a:outerShdw>
              </a:effectLst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64420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C94793D-E5CC-4B1F-9529-BE40BD041AC1}"/>
              </a:ext>
            </a:extLst>
          </p:cNvPr>
          <p:cNvSpPr txBox="1"/>
          <p:nvPr/>
        </p:nvSpPr>
        <p:spPr>
          <a:xfrm>
            <a:off x="94957" y="2959401"/>
            <a:ext cx="877472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bn-BD" sz="3600" spc="-113" dirty="0">
                <a:ln>
                  <a:solidFill>
                    <a:schemeClr val="accent5">
                      <a:lumMod val="50000"/>
                    </a:schemeClr>
                  </a:solidFill>
                </a:ln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১০</a:t>
            </a:r>
            <a:r>
              <a:rPr lang="en-US" sz="3600" spc="-113" dirty="0">
                <a:ln>
                  <a:solidFill>
                    <a:schemeClr val="accent5">
                      <a:lumMod val="50000"/>
                    </a:schemeClr>
                  </a:solidFill>
                </a:ln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.2.1 </a:t>
            </a:r>
            <a:r>
              <a:rPr lang="bn-BD" sz="3600" spc="-113" dirty="0">
                <a:ln>
                  <a:solidFill>
                    <a:schemeClr val="accent5">
                      <a:lumMod val="50000"/>
                    </a:schemeClr>
                  </a:solidFill>
                </a:ln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প্রযুক্তির বিকাশ ও ব্যবহারের মাধ্যমে জীবনযাপনের মান উন্নয়নের বর্ণনা করতে পারবে। </a:t>
            </a:r>
            <a:r>
              <a:rPr lang="en-US" sz="3600" spc="-113" dirty="0">
                <a:ln>
                  <a:solidFill>
                    <a:schemeClr val="accent5">
                      <a:lumMod val="50000"/>
                    </a:schemeClr>
                  </a:solidFill>
                </a:ln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549B791-9455-403C-962A-BB9BA9659ABF}"/>
              </a:ext>
            </a:extLst>
          </p:cNvPr>
          <p:cNvSpPr txBox="1"/>
          <p:nvPr/>
        </p:nvSpPr>
        <p:spPr>
          <a:xfrm>
            <a:off x="3011963" y="1306772"/>
            <a:ext cx="2504809" cy="1015663"/>
          </a:xfrm>
          <a:prstGeom prst="rect">
            <a:avLst/>
          </a:prstGeom>
          <a:noFill/>
          <a:effectLst>
            <a:reflection blurRad="6350" stA="52000" endA="300" endPos="35000" dir="5400000" sy="-100000" algn="bl" rotWithShape="0"/>
          </a:effectLst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>
              <a:defRPr/>
            </a:pPr>
            <a:r>
              <a:rPr lang="en-US" sz="6000" b="1" kern="0" dirty="0">
                <a:ln w="11430"/>
                <a:effectLst>
                  <a:outerShdw blurRad="60007" dist="200025" dir="15000000" sy="30000" kx="-1800000" algn="bl" rotWithShape="0">
                    <a:schemeClr val="accent1">
                      <a:lumMod val="75000"/>
                      <a:alpha val="32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শিখনফল</a:t>
            </a:r>
            <a:endParaRPr lang="en-US" sz="2100" b="1" kern="0" dirty="0">
              <a:ln w="11430"/>
              <a:effectLst>
                <a:outerShdw blurRad="60007" dist="200025" dir="15000000" sy="30000" kx="-1800000" algn="bl" rotWithShape="0">
                  <a:schemeClr val="accent1">
                    <a:lumMod val="75000"/>
                    <a:alpha val="32000"/>
                  </a:schemeClr>
                </a:outerShdw>
              </a:effectLst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843466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1D73BC1C-7E72-4659-9BA2-5151A42E195E}"/>
              </a:ext>
            </a:extLst>
          </p:cNvPr>
          <p:cNvSpPr txBox="1"/>
          <p:nvPr/>
        </p:nvSpPr>
        <p:spPr>
          <a:xfrm>
            <a:off x="42863" y="2882727"/>
            <a:ext cx="2428875" cy="715581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1">
            <a:spAutoFit/>
          </a:bodyPr>
          <a:lstStyle/>
          <a:p>
            <a:pPr algn="ctr"/>
            <a:r>
              <a:rPr lang="bn-IN" sz="405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যান্ত্রিক প্রযুক্তি </a:t>
            </a:r>
            <a:endParaRPr lang="ar-SA" sz="405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4D9724B-CD7B-46AE-81AB-0FE612A14694}"/>
              </a:ext>
            </a:extLst>
          </p:cNvPr>
          <p:cNvSpPr txBox="1"/>
          <p:nvPr/>
        </p:nvSpPr>
        <p:spPr>
          <a:xfrm>
            <a:off x="2850357" y="4297189"/>
            <a:ext cx="3036094" cy="715581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 rtlCol="1">
            <a:spAutoFit/>
          </a:bodyPr>
          <a:lstStyle/>
          <a:p>
            <a:pPr algn="ctr"/>
            <a:r>
              <a:rPr lang="bn-IN" sz="405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রাসায়নিক প্রযুক্তি </a:t>
            </a:r>
            <a:endParaRPr lang="ar-SA" sz="405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FD28710-10C7-421D-9ED9-0E2236081D94}"/>
              </a:ext>
            </a:extLst>
          </p:cNvPr>
          <p:cNvSpPr txBox="1"/>
          <p:nvPr/>
        </p:nvSpPr>
        <p:spPr>
          <a:xfrm>
            <a:off x="6586538" y="2882727"/>
            <a:ext cx="2514600" cy="715581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1">
            <a:spAutoFit/>
          </a:bodyPr>
          <a:lstStyle/>
          <a:p>
            <a:pPr algn="ctr"/>
            <a:r>
              <a:rPr lang="bn-IN" sz="405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জৈব প্রযুক্তি </a:t>
            </a:r>
            <a:endParaRPr lang="ar-SA" sz="405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93B77D2D-F391-4F53-A7C9-B045262BDA22}"/>
              </a:ext>
            </a:extLst>
          </p:cNvPr>
          <p:cNvGrpSpPr/>
          <p:nvPr/>
        </p:nvGrpSpPr>
        <p:grpSpPr>
          <a:xfrm>
            <a:off x="2471738" y="2443163"/>
            <a:ext cx="4114799" cy="1854026"/>
            <a:chOff x="3295652" y="2133600"/>
            <a:chExt cx="5486398" cy="2472035"/>
          </a:xfrm>
        </p:grpSpPr>
        <p:sp>
          <p:nvSpPr>
            <p:cNvPr id="2" name="Oval 1">
              <a:extLst>
                <a:ext uri="{FF2B5EF4-FFF2-40B4-BE49-F238E27FC236}">
                  <a16:creationId xmlns:a16="http://schemas.microsoft.com/office/drawing/2014/main" id="{DDD83CCE-80DB-4D80-B1DE-7E32DFCD322A}"/>
                </a:ext>
              </a:extLst>
            </p:cNvPr>
            <p:cNvSpPr/>
            <p:nvPr/>
          </p:nvSpPr>
          <p:spPr>
            <a:xfrm>
              <a:off x="3800475" y="2133600"/>
              <a:ext cx="4286250" cy="2057400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en-US" sz="3600" b="1" spc="-113" dirty="0" err="1">
                  <a:solidFill>
                    <a:sysClr val="windowText" lastClr="000000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কৃষিতে</a:t>
              </a:r>
              <a:r>
                <a:rPr lang="en-US" sz="3600" b="1" spc="-113" dirty="0">
                  <a:solidFill>
                    <a:sysClr val="windowText" lastClr="000000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600" b="1" spc="-113" dirty="0" err="1">
                  <a:solidFill>
                    <a:sysClr val="windowText" lastClr="000000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প্রযুক্তি</a:t>
              </a:r>
              <a:r>
                <a:rPr lang="en-US" sz="3600" b="1" spc="-113" dirty="0">
                  <a:solidFill>
                    <a:sysClr val="windowText" lastClr="000000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endParaRPr lang="ar-SA" sz="1350" b="1" spc="-113" dirty="0">
                <a:solidFill>
                  <a:sysClr val="windowText" lastClr="000000"/>
                </a:solidFill>
                <a:latin typeface="NikoshBAN" panose="02000000000000000000" pitchFamily="2" charset="0"/>
              </a:endParaRPr>
            </a:p>
          </p:txBody>
        </p:sp>
        <p:sp>
          <p:nvSpPr>
            <p:cNvPr id="9" name="Arrow: Right 8">
              <a:extLst>
                <a:ext uri="{FF2B5EF4-FFF2-40B4-BE49-F238E27FC236}">
                  <a16:creationId xmlns:a16="http://schemas.microsoft.com/office/drawing/2014/main" id="{30136DB5-801B-49B3-96F4-1F91933C2A2F}"/>
                </a:ext>
              </a:extLst>
            </p:cNvPr>
            <p:cNvSpPr/>
            <p:nvPr/>
          </p:nvSpPr>
          <p:spPr>
            <a:xfrm>
              <a:off x="8086725" y="2781300"/>
              <a:ext cx="695325" cy="766465"/>
            </a:xfrm>
            <a:prstGeom prst="rightArrow">
              <a:avLst/>
            </a:prstGeom>
            <a:solidFill>
              <a:srgbClr val="C0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sz="1350" dirty="0">
                <a:latin typeface="NikoshBAN" panose="02000000000000000000" pitchFamily="2" charset="0"/>
              </a:endParaRPr>
            </a:p>
          </p:txBody>
        </p:sp>
        <p:sp>
          <p:nvSpPr>
            <p:cNvPr id="10" name="Arrow: Down 9">
              <a:extLst>
                <a:ext uri="{FF2B5EF4-FFF2-40B4-BE49-F238E27FC236}">
                  <a16:creationId xmlns:a16="http://schemas.microsoft.com/office/drawing/2014/main" id="{562427ED-28B8-429B-ACF9-131D4B0BA1C4}"/>
                </a:ext>
              </a:extLst>
            </p:cNvPr>
            <p:cNvSpPr/>
            <p:nvPr/>
          </p:nvSpPr>
          <p:spPr>
            <a:xfrm>
              <a:off x="5619750" y="4210050"/>
              <a:ext cx="704850" cy="395585"/>
            </a:xfrm>
            <a:prstGeom prst="downArrow">
              <a:avLst/>
            </a:prstGeom>
            <a:solidFill>
              <a:srgbClr val="C0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sz="1350">
                <a:latin typeface="NikoshBAN" panose="02000000000000000000" pitchFamily="2" charset="0"/>
              </a:endParaRPr>
            </a:p>
          </p:txBody>
        </p:sp>
        <p:sp>
          <p:nvSpPr>
            <p:cNvPr id="11" name="Arrow: Left 10">
              <a:extLst>
                <a:ext uri="{FF2B5EF4-FFF2-40B4-BE49-F238E27FC236}">
                  <a16:creationId xmlns:a16="http://schemas.microsoft.com/office/drawing/2014/main" id="{C77C4662-402C-47AD-9F1F-0E5FCFC51966}"/>
                </a:ext>
              </a:extLst>
            </p:cNvPr>
            <p:cNvSpPr/>
            <p:nvPr/>
          </p:nvSpPr>
          <p:spPr>
            <a:xfrm>
              <a:off x="3295652" y="2857500"/>
              <a:ext cx="504824" cy="571500"/>
            </a:xfrm>
            <a:prstGeom prst="leftArrow">
              <a:avLst/>
            </a:prstGeom>
            <a:solidFill>
              <a:srgbClr val="C0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sz="1350">
                <a:latin typeface="NikoshBAN" panose="02000000000000000000" pitchFamily="2" charset="0"/>
              </a:endParaRP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238F6128-6D2A-4D48-B006-52F6BE869C17}"/>
              </a:ext>
            </a:extLst>
          </p:cNvPr>
          <p:cNvSpPr txBox="1"/>
          <p:nvPr/>
        </p:nvSpPr>
        <p:spPr>
          <a:xfrm>
            <a:off x="844062" y="869852"/>
            <a:ext cx="7582486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bn-IN" sz="3600" dirty="0">
                <a:ln w="0"/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কৃষিতে প্রযুক্তির ব্যবহার কে ৩ভাগে ভাগ করা যায়  । </a:t>
            </a:r>
            <a:endParaRPr lang="ar-SA" sz="3600" dirty="0">
              <a:ln w="0"/>
              <a:effectLst>
                <a:outerShdw blurRad="50800" dist="38100" dir="13500000" algn="br" rotWithShape="0">
                  <a:prstClr val="black">
                    <a:alpha val="40000"/>
                  </a:prstClr>
                </a:outerShdw>
              </a:effectLst>
              <a:latin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15477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4000"/>
                            </p:stCondLst>
                            <p:childTnLst>
                              <p:par>
                                <p:cTn id="1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6000"/>
                            </p:stCondLst>
                            <p:childTnLst>
                              <p:par>
                                <p:cTn id="19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0FDBA4B-05C5-4E63-B89E-9EE3EEAEC4C2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6681" y="272263"/>
            <a:ext cx="2880000" cy="2160000"/>
          </a:xfrm>
          <a:prstGeom prst="rect">
            <a:avLst/>
          </a:prstGeom>
          <a:ln w="28575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3E47AAB-77CD-4193-947A-1FAA46BF3809}"/>
              </a:ext>
            </a:extLst>
          </p:cNvPr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10" y="252716"/>
            <a:ext cx="2880000" cy="2160000"/>
          </a:xfrm>
          <a:prstGeom prst="rect">
            <a:avLst/>
          </a:prstGeom>
          <a:ln w="28575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BEAA394-9722-470B-B632-AB9917394C1D}"/>
              </a:ext>
            </a:extLst>
          </p:cNvPr>
          <p:cNvPicPr>
            <a:picLocks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30" y="2801385"/>
            <a:ext cx="2880000" cy="2160000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8A9D5C4-406A-4DD6-9372-AEFE81D0B0CC}"/>
              </a:ext>
            </a:extLst>
          </p:cNvPr>
          <p:cNvPicPr>
            <a:picLocks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2723" y="2803362"/>
            <a:ext cx="2880000" cy="2160000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9600DAA-E59A-462B-A22D-E2705EF88BFA}"/>
              </a:ext>
            </a:extLst>
          </p:cNvPr>
          <p:cNvPicPr>
            <a:picLocks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460"/>
          <a:stretch/>
        </p:blipFill>
        <p:spPr>
          <a:xfrm>
            <a:off x="6190308" y="2819629"/>
            <a:ext cx="2880000" cy="2160000"/>
          </a:xfrm>
          <a:prstGeom prst="rect">
            <a:avLst/>
          </a:prstGeom>
          <a:ln w="28575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0B91851F-F77C-42E9-9028-94477DCECB03}"/>
              </a:ext>
            </a:extLst>
          </p:cNvPr>
          <p:cNvPicPr>
            <a:picLocks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05" r="1604" b="52064"/>
          <a:stretch/>
        </p:blipFill>
        <p:spPr>
          <a:xfrm>
            <a:off x="6174266" y="272267"/>
            <a:ext cx="2880000" cy="2160000"/>
          </a:xfrm>
          <a:prstGeom prst="rect">
            <a:avLst/>
          </a:prstGeom>
          <a:ln w="28575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56729A59-693F-4341-A7C3-A69AF480EC6D}"/>
              </a:ext>
            </a:extLst>
          </p:cNvPr>
          <p:cNvSpPr txBox="1"/>
          <p:nvPr/>
        </p:nvSpPr>
        <p:spPr>
          <a:xfrm>
            <a:off x="274250" y="5404955"/>
            <a:ext cx="8200463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bn-IN" sz="3600" b="1" spc="-113" dirty="0">
                <a:latin typeface="NikoshBAN" panose="02000000000000000000" pitchFamily="2" charset="0"/>
                <a:cs typeface="NikoshBAN" panose="02000000000000000000" pitchFamily="2" charset="0"/>
              </a:rPr>
              <a:t>চাষাবাদে মানুষ আগে এইসব পদ্ধতি ব্যবহার করতো।  তাই মানুষের শক্তি ও সময় বেশী লাগতো। </a:t>
            </a:r>
            <a:endParaRPr lang="ar-SA" sz="3600" b="1" spc="-113" dirty="0">
              <a:latin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62393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3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4000"/>
                            </p:stCondLst>
                            <p:childTnLst>
                              <p:par>
                                <p:cTn id="15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2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8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6000"/>
                            </p:stCondLst>
                            <p:childTnLst>
                              <p:par>
                                <p:cTn id="20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2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3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8000"/>
                            </p:stCondLst>
                            <p:childTnLst>
                              <p:par>
                                <p:cTn id="25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2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8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C25C334-6877-4D73-B417-7AB4E9FD503C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874" y="1285887"/>
            <a:ext cx="2880000" cy="1800000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113D9C2-5A86-4C19-89FC-04D27057D795}"/>
              </a:ext>
            </a:extLst>
          </p:cNvPr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6475" y="1285886"/>
            <a:ext cx="2880000" cy="1800000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E7CA319-D70B-448D-964C-577A3927FD8F}"/>
              </a:ext>
            </a:extLst>
          </p:cNvPr>
          <p:cNvPicPr>
            <a:picLocks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110" b="10746"/>
          <a:stretch/>
        </p:blipFill>
        <p:spPr>
          <a:xfrm>
            <a:off x="142874" y="3368341"/>
            <a:ext cx="2880000" cy="1800000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51E6957-0749-422B-9A59-2FD009E13162}"/>
              </a:ext>
            </a:extLst>
          </p:cNvPr>
          <p:cNvPicPr>
            <a:picLocks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4675" y="1271598"/>
            <a:ext cx="2880000" cy="1800000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D51E004A-4B85-4010-A756-62A7E249F1D3}"/>
              </a:ext>
            </a:extLst>
          </p:cNvPr>
          <p:cNvPicPr>
            <a:picLocks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4675" y="3382559"/>
            <a:ext cx="2880000" cy="1800000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090ACFCD-A25B-4E53-B91D-EC37A7941010}"/>
              </a:ext>
            </a:extLst>
          </p:cNvPr>
          <p:cNvPicPr>
            <a:picLocks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896" r="20833" b="6248"/>
          <a:stretch/>
        </p:blipFill>
        <p:spPr>
          <a:xfrm>
            <a:off x="6100764" y="3341271"/>
            <a:ext cx="2880000" cy="1800000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ADB222BA-C5B7-45B8-8C44-264AA7DD208D}"/>
              </a:ext>
            </a:extLst>
          </p:cNvPr>
          <p:cNvSpPr txBox="1"/>
          <p:nvPr/>
        </p:nvSpPr>
        <p:spPr>
          <a:xfrm>
            <a:off x="3277332" y="316230"/>
            <a:ext cx="2617031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bn-IN" sz="3600" b="1" dirty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যান্ত্রিক প্রযুক্তি </a:t>
            </a:r>
            <a:endParaRPr lang="ar-SA" sz="3600" b="1" dirty="0">
              <a:solidFill>
                <a:sysClr val="windowText" lastClr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B8DBBE0-1E1C-4648-BC1C-B2DC4AD215D1}"/>
              </a:ext>
            </a:extLst>
          </p:cNvPr>
          <p:cNvSpPr txBox="1"/>
          <p:nvPr/>
        </p:nvSpPr>
        <p:spPr>
          <a:xfrm>
            <a:off x="142875" y="5414963"/>
            <a:ext cx="9001125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bn-IN" sz="3200" b="1" spc="-113" dirty="0">
                <a:latin typeface="NikoshBAN" panose="02000000000000000000" pitchFamily="2" charset="0"/>
                <a:cs typeface="NikoshBAN" panose="02000000000000000000" pitchFamily="2" charset="0"/>
              </a:rPr>
              <a:t>এই সব যন্ত্রপাতি মানুষকে সল্প সময়ে অধিক খাদ্য উৎপাদনে সাহায্য করছে। </a:t>
            </a:r>
            <a:endParaRPr lang="ar-SA" sz="3200" b="1" spc="-113" dirty="0">
              <a:latin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45573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4000"/>
                            </p:stCondLst>
                            <p:childTnLst>
                              <p:par>
                                <p:cTn id="15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2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8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6000"/>
                            </p:stCondLst>
                            <p:childTnLst>
                              <p:par>
                                <p:cTn id="20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2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3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8000"/>
                            </p:stCondLst>
                            <p:childTnLst>
                              <p:par>
                                <p:cTn id="25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2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8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2000"/>
                            </p:stCondLst>
                            <p:childTnLst>
                              <p:par>
                                <p:cTn id="3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1305</TotalTime>
  <Words>437</Words>
  <Application>Microsoft Office PowerPoint</Application>
  <PresentationFormat>On-screen Show (4:3)</PresentationFormat>
  <Paragraphs>88</Paragraphs>
  <Slides>18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3" baseType="lpstr">
      <vt:lpstr>Arial</vt:lpstr>
      <vt:lpstr>Calibri</vt:lpstr>
      <vt:lpstr>Calibri Light</vt:lpstr>
      <vt:lpstr>NikoshBAN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Abdur Rahim</dc:creator>
  <cp:lastModifiedBy>Rahim</cp:lastModifiedBy>
  <cp:revision>109</cp:revision>
  <dcterms:created xsi:type="dcterms:W3CDTF">2019-08-23T13:36:19Z</dcterms:created>
  <dcterms:modified xsi:type="dcterms:W3CDTF">2019-10-18T04:22:17Z</dcterms:modified>
</cp:coreProperties>
</file>