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74" r:id="rId14"/>
    <p:sldId id="269" r:id="rId15"/>
    <p:sldId id="271" r:id="rId16"/>
    <p:sldId id="270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5666CC-909F-426A-A936-579D6DF5C2E4}">
          <p14:sldIdLst>
            <p14:sldId id="256"/>
            <p14:sldId id="257"/>
            <p14:sldId id="258"/>
            <p14:sldId id="259"/>
            <p14:sldId id="260"/>
            <p14:sldId id="261"/>
            <p14:sldId id="266"/>
            <p14:sldId id="262"/>
            <p14:sldId id="263"/>
            <p14:sldId id="264"/>
            <p14:sldId id="265"/>
            <p14:sldId id="267"/>
            <p14:sldId id="274"/>
            <p14:sldId id="269"/>
            <p14:sldId id="271"/>
            <p14:sldId id="270"/>
            <p14:sldId id="273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5"/>
    <a:srgbClr val="EAEFF3"/>
    <a:srgbClr val="5C33F1"/>
    <a:srgbClr val="FFFFFF"/>
    <a:srgbClr val="74A9C0"/>
    <a:srgbClr val="73ACB7"/>
    <a:srgbClr val="72A6BC"/>
    <a:srgbClr val="77A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C50124C-3AA0-446D-8D80-8B054B088038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F638960-CB28-4E90-A5B3-200174035A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032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38960-CB28-4E90-A5B3-200174035A3F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852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38960-CB28-4E90-A5B3-200174035A3F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044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38960-CB28-4E90-A5B3-200174035A3F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894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38960-CB28-4E90-A5B3-200174035A3F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772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38960-CB28-4E90-A5B3-200174035A3F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833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C408-8B08-4EDD-BCC0-F37BDF9BD253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DFD-FA61-4036-A41D-5BCF182CA1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008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C408-8B08-4EDD-BCC0-F37BDF9BD253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DFD-FA61-4036-A41D-5BCF182CA1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53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C408-8B08-4EDD-BCC0-F37BDF9BD253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DFD-FA61-4036-A41D-5BCF182CA1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011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C408-8B08-4EDD-BCC0-F37BDF9BD253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DFD-FA61-4036-A41D-5BCF182CA1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05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C408-8B08-4EDD-BCC0-F37BDF9BD253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DFD-FA61-4036-A41D-5BCF182CA1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207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C408-8B08-4EDD-BCC0-F37BDF9BD253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DFD-FA61-4036-A41D-5BCF182CA1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879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C408-8B08-4EDD-BCC0-F37BDF9BD253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DFD-FA61-4036-A41D-5BCF182CA1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373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C408-8B08-4EDD-BCC0-F37BDF9BD253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DFD-FA61-4036-A41D-5BCF182CA1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220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C408-8B08-4EDD-BCC0-F37BDF9BD253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DFD-FA61-4036-A41D-5BCF182CA1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086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C408-8B08-4EDD-BCC0-F37BDF9BD253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DFD-FA61-4036-A41D-5BCF182CA1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36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C408-8B08-4EDD-BCC0-F37BDF9BD253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BDFD-FA61-4036-A41D-5BCF182CA1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289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C408-8B08-4EDD-BCC0-F37BDF9BD253}" type="datetimeFigureOut">
              <a:rPr lang="ar-SA" smtClean="0"/>
              <a:t>19/02/1441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BDFD-FA61-4036-A41D-5BCF182CA1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329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ahimatgps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2e3Nqh5PY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3E675-18F7-4E48-8F9A-9E55636B565C}"/>
              </a:ext>
            </a:extLst>
          </p:cNvPr>
          <p:cNvSpPr txBox="1"/>
          <p:nvPr/>
        </p:nvSpPr>
        <p:spPr>
          <a:xfrm>
            <a:off x="2134844" y="36635"/>
            <a:ext cx="522364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09CB3-AF27-4048-A870-10373D35095B}"/>
              </a:ext>
            </a:extLst>
          </p:cNvPr>
          <p:cNvSpPr txBox="1"/>
          <p:nvPr/>
        </p:nvSpPr>
        <p:spPr>
          <a:xfrm>
            <a:off x="2798916" y="5176430"/>
            <a:ext cx="3113203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350" b="1" dirty="0">
                <a:ln w="76200">
                  <a:noFill/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3300" b="1" dirty="0">
                <a:ln w="76200">
                  <a:noFill/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300" b="1" dirty="0">
              <a:ln w="76200">
                <a:noFill/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6AB972-AC5D-4D2E-AE66-13A1395DD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067631"/>
            <a:ext cx="6425037" cy="4283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88327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A05054-AD99-43D3-A214-835CB9E962AD}"/>
              </a:ext>
            </a:extLst>
          </p:cNvPr>
          <p:cNvSpPr/>
          <p:nvPr/>
        </p:nvSpPr>
        <p:spPr>
          <a:xfrm>
            <a:off x="3342626" y="475482"/>
            <a:ext cx="1972974" cy="600164"/>
          </a:xfrm>
          <a:custGeom>
            <a:avLst/>
            <a:gdLst>
              <a:gd name="connsiteX0" fmla="*/ 0 w 2572815"/>
              <a:gd name="connsiteY0" fmla="*/ 0 h 769441"/>
              <a:gd name="connsiteX1" fmla="*/ 2572815 w 2572815"/>
              <a:gd name="connsiteY1" fmla="*/ 0 h 769441"/>
              <a:gd name="connsiteX2" fmla="*/ 2572815 w 2572815"/>
              <a:gd name="connsiteY2" fmla="*/ 769441 h 769441"/>
              <a:gd name="connsiteX3" fmla="*/ 0 w 2572815"/>
              <a:gd name="connsiteY3" fmla="*/ 769441 h 769441"/>
              <a:gd name="connsiteX4" fmla="*/ 0 w 2572815"/>
              <a:gd name="connsiteY4" fmla="*/ 0 h 769441"/>
              <a:gd name="connsiteX0" fmla="*/ 0 w 2649015"/>
              <a:gd name="connsiteY0" fmla="*/ 0 h 769441"/>
              <a:gd name="connsiteX1" fmla="*/ 2572815 w 2649015"/>
              <a:gd name="connsiteY1" fmla="*/ 0 h 769441"/>
              <a:gd name="connsiteX2" fmla="*/ 2649015 w 2649015"/>
              <a:gd name="connsiteY2" fmla="*/ 750391 h 769441"/>
              <a:gd name="connsiteX3" fmla="*/ 0 w 2649015"/>
              <a:gd name="connsiteY3" fmla="*/ 769441 h 769441"/>
              <a:gd name="connsiteX4" fmla="*/ 0 w 2649015"/>
              <a:gd name="connsiteY4" fmla="*/ 0 h 769441"/>
              <a:gd name="connsiteX0" fmla="*/ 184685 w 2833700"/>
              <a:gd name="connsiteY0" fmla="*/ 0 h 750391"/>
              <a:gd name="connsiteX1" fmla="*/ 2757500 w 2833700"/>
              <a:gd name="connsiteY1" fmla="*/ 0 h 750391"/>
              <a:gd name="connsiteX2" fmla="*/ 2833700 w 2833700"/>
              <a:gd name="connsiteY2" fmla="*/ 750391 h 750391"/>
              <a:gd name="connsiteX3" fmla="*/ 0 w 2833700"/>
              <a:gd name="connsiteY3" fmla="*/ 731179 h 750391"/>
              <a:gd name="connsiteX4" fmla="*/ 184685 w 2833700"/>
              <a:gd name="connsiteY4" fmla="*/ 0 h 75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00" h="750391">
                <a:moveTo>
                  <a:pt x="184685" y="0"/>
                </a:moveTo>
                <a:lnTo>
                  <a:pt x="2757500" y="0"/>
                </a:lnTo>
                <a:lnTo>
                  <a:pt x="2833700" y="750391"/>
                </a:lnTo>
                <a:lnTo>
                  <a:pt x="0" y="731179"/>
                </a:lnTo>
                <a:lnTo>
                  <a:pt x="18468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3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B1252D5-B063-448B-B73B-400ADBB62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04516"/>
              </p:ext>
            </p:extLst>
          </p:nvPr>
        </p:nvGraphicFramePr>
        <p:xfrm>
          <a:off x="1281113" y="2708910"/>
          <a:ext cx="6096000" cy="29565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10022504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 rtl="1"/>
                      <a:r>
                        <a:rPr lang="bn-IN" sz="3200" b="1" spc="-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 কাজে ব্যবহ্নত প্রযুক্তির নাম </a:t>
                      </a:r>
                      <a:endParaRPr lang="ar-SA" sz="3200" b="1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</a:endParaRP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40015281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 rtl="1"/>
                      <a:endParaRPr lang="ar-SA" sz="2700" b="1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4290" marR="34290" marT="34290" marB="3429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6474191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rtl="1"/>
                      <a:endParaRPr lang="ar-SA" sz="2700" b="1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4290" marR="34290" marT="34290" marB="3429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870003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rtl="1"/>
                      <a:endParaRPr lang="ar-SA" sz="2700" b="1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4290" marR="34290" marT="34290" marB="3429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205831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rtl="1"/>
                      <a:endParaRPr lang="ar-SA" sz="2700" b="1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4290" marR="34290" marT="34290" marB="3429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237812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rtl="1"/>
                      <a:endParaRPr lang="ar-SA" sz="2700" b="1" spc="-1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4290" marR="34290" marT="34290" marB="3429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1301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EE120F8-7AE9-43C8-AF25-0DBA396E6F32}"/>
              </a:ext>
            </a:extLst>
          </p:cNvPr>
          <p:cNvSpPr txBox="1"/>
          <p:nvPr/>
        </p:nvSpPr>
        <p:spPr>
          <a:xfrm>
            <a:off x="126609" y="1800225"/>
            <a:ext cx="89186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কাজে যে সব প্রযুক্তি ব্যবহার করা হয় তা একটি ছক আকারে লেখ। </a:t>
            </a:r>
            <a:endParaRPr lang="ar-SA" sz="3200" b="1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EFC6B5-1F7D-4AB2-A12E-2261965F6DBA}"/>
              </a:ext>
            </a:extLst>
          </p:cNvPr>
          <p:cNvSpPr txBox="1"/>
          <p:nvPr/>
        </p:nvSpPr>
        <p:spPr>
          <a:xfrm>
            <a:off x="2872988" y="67671"/>
            <a:ext cx="2994962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রাসায়নিক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18625C-0E5F-48AA-920D-EB3CCBD3877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" y="859133"/>
            <a:ext cx="288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08153A-6F3D-4E4A-A574-C41AB7D8AFA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1"/>
          <a:stretch/>
        </p:blipFill>
        <p:spPr>
          <a:xfrm>
            <a:off x="3104692" y="875257"/>
            <a:ext cx="2880000" cy="18000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434D96-B602-45DF-BE3B-7BC63997F6FA}"/>
              </a:ext>
            </a:extLst>
          </p:cNvPr>
          <p:cNvSpPr txBox="1"/>
          <p:nvPr/>
        </p:nvSpPr>
        <p:spPr>
          <a:xfrm>
            <a:off x="0" y="4954236"/>
            <a:ext cx="9098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8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বাড়তি উৎপাদনের জন্য অনেক ফসলে রাসায়নিক সার ও কীটনাশক ব্যবহার করা হয় । </a:t>
            </a:r>
            <a:endParaRPr lang="ar-SA" sz="2800" b="1" spc="-113" dirty="0">
              <a:latin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35D61E-9B57-4FB7-92C2-9D01F28C465F}"/>
              </a:ext>
            </a:extLst>
          </p:cNvPr>
          <p:cNvSpPr txBox="1"/>
          <p:nvPr/>
        </p:nvSpPr>
        <p:spPr>
          <a:xfrm>
            <a:off x="42862" y="5462214"/>
            <a:ext cx="904398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পদার্থ ফসলের ক্ষতিকারক পোকা ও আগাছা দমন করে অধিক খাদ্য  উৎপাদনে ভূমিকা রাখছে।</a:t>
            </a:r>
            <a:endParaRPr lang="ar-SA" sz="3200" b="1" spc="-113" dirty="0">
              <a:latin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18AC59-01DB-4B30-A84A-096983A898F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" y="2856085"/>
            <a:ext cx="288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F53621-ABA6-4AA2-9F5C-F667897DABB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41" y="2882355"/>
            <a:ext cx="288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EC8E79-B50D-4DDE-BD58-B8C8194B3C1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24" y="865573"/>
            <a:ext cx="288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5432D0-6B10-43E9-93E4-B68A6A32A025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53" y="2903870"/>
            <a:ext cx="288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72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E895F-2C0E-4976-BCA0-ED9A183D7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53" y="907194"/>
            <a:ext cx="3810000" cy="18576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8B5EB-9AAD-4552-ABC2-0263A1464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53" y="3029599"/>
            <a:ext cx="3810000" cy="17764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4F48EC-F0DF-4974-90F7-AC7CB2967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9" y="933872"/>
            <a:ext cx="3810000" cy="1776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FB958A-A7DE-44E4-93E4-71CF3D8B8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9" y="3071017"/>
            <a:ext cx="3810000" cy="17764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569540-1A73-418E-A3E6-16CA8EE49D38}"/>
              </a:ext>
            </a:extLst>
          </p:cNvPr>
          <p:cNvSpPr txBox="1"/>
          <p:nvPr/>
        </p:nvSpPr>
        <p:spPr>
          <a:xfrm>
            <a:off x="879" y="5151891"/>
            <a:ext cx="8608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প্রযুক্তির মাধ্যমে বিশেষ বৈশিষ্ট্য সম্পন্ন উদ্ভিদ সৃষ্টি করা হচ্ছে । </a:t>
            </a:r>
            <a:endParaRPr lang="ar-SA" sz="3200" b="1" spc="-113" dirty="0">
              <a:latin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0CDA4-CA92-45AF-90B3-68E168FA686F}"/>
              </a:ext>
            </a:extLst>
          </p:cNvPr>
          <p:cNvSpPr txBox="1"/>
          <p:nvPr/>
        </p:nvSpPr>
        <p:spPr>
          <a:xfrm>
            <a:off x="57151" y="5722074"/>
            <a:ext cx="887253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এই প্রযুক্তি মানুষকে অধিক পুষ্টি সমৃদ্ধ, পোকামাকড় প্রতিরোধী এবং অধিক ফলনশীল  উদ্ভিদ উৎপাদনে সহয়তা করছে। </a:t>
            </a:r>
            <a:endParaRPr lang="ar-SA" sz="3200" b="1" spc="-113" dirty="0">
              <a:latin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0A0B77-D22F-4412-9482-111E6773C9FC}"/>
              </a:ext>
            </a:extLst>
          </p:cNvPr>
          <p:cNvSpPr txBox="1"/>
          <p:nvPr/>
        </p:nvSpPr>
        <p:spPr>
          <a:xfrm>
            <a:off x="3181061" y="28120"/>
            <a:ext cx="2628899" cy="76944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জৈব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12C2B042-E259-40F2-A7F1-2981B8E18D7B}"/>
              </a:ext>
            </a:extLst>
          </p:cNvPr>
          <p:cNvSpPr/>
          <p:nvPr/>
        </p:nvSpPr>
        <p:spPr>
          <a:xfrm>
            <a:off x="24616" y="1927263"/>
            <a:ext cx="2071468" cy="10946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92D7630-A989-487E-A8D9-F7C788613BCF}"/>
              </a:ext>
            </a:extLst>
          </p:cNvPr>
          <p:cNvSpPr/>
          <p:nvPr/>
        </p:nvSpPr>
        <p:spPr>
          <a:xfrm>
            <a:off x="10552" y="3278648"/>
            <a:ext cx="2071468" cy="1094644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ar-SA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B7D1F08-5D1A-4F5D-9CEA-4C3E53B70673}"/>
              </a:ext>
            </a:extLst>
          </p:cNvPr>
          <p:cNvSpPr/>
          <p:nvPr/>
        </p:nvSpPr>
        <p:spPr>
          <a:xfrm>
            <a:off x="10552" y="4613765"/>
            <a:ext cx="2071468" cy="109464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ar-SA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5D11110-BD45-4ADF-9C1A-9AECE7426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120151"/>
              </p:ext>
            </p:extLst>
          </p:nvPr>
        </p:nvGraphicFramePr>
        <p:xfrm>
          <a:off x="2096075" y="1043419"/>
          <a:ext cx="7009236" cy="4580583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4870932">
                  <a:extLst>
                    <a:ext uri="{9D8B030D-6E8A-4147-A177-3AD203B41FA5}">
                      <a16:colId xmlns:a16="http://schemas.microsoft.com/office/drawing/2014/main" val="1579761599"/>
                    </a:ext>
                  </a:extLst>
                </a:gridCol>
                <a:gridCol w="2138304">
                  <a:extLst>
                    <a:ext uri="{9D8B030D-6E8A-4147-A177-3AD203B41FA5}">
                      <a16:colId xmlns:a16="http://schemas.microsoft.com/office/drawing/2014/main" val="1545496042"/>
                    </a:ext>
                  </a:extLst>
                </a:gridCol>
              </a:tblGrid>
              <a:tr h="1141515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পাদনে সাহায্য করে?</a:t>
                      </a:r>
                      <a:endParaRPr lang="ar-SA" sz="3200" dirty="0">
                        <a:latin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কৃষিতে প্রযুক্তি</a:t>
                      </a:r>
                      <a:endParaRPr lang="ar-SA" sz="3200" dirty="0">
                        <a:latin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463091"/>
                  </a:ext>
                </a:extLst>
              </a:tr>
              <a:tr h="114635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যান্ত্রিক প্রযুক্তি </a:t>
                      </a:r>
                      <a:endParaRPr lang="ar-SA" sz="3200" b="1" dirty="0">
                        <a:latin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714925"/>
                  </a:ext>
                </a:extLst>
              </a:tr>
              <a:tr h="114635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যান্ত্রিক প্রযুক্তি </a:t>
                      </a:r>
                      <a:endParaRPr lang="ar-SA" sz="3200" b="1" dirty="0">
                        <a:latin typeface="NikoshBAN" panose="02000000000000000000" pitchFamily="2" charset="0"/>
                      </a:endParaRPr>
                    </a:p>
                    <a:p>
                      <a:pPr rtl="1"/>
                      <a:endParaRPr lang="ar-SA" dirty="0">
                        <a:latin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710145"/>
                  </a:ext>
                </a:extLst>
              </a:tr>
              <a:tr h="114635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যান্ত্রিক প্রযুক্তি </a:t>
                      </a:r>
                      <a:endParaRPr lang="ar-SA" sz="3200" b="1" dirty="0">
                        <a:latin typeface="NikoshBAN" panose="02000000000000000000" pitchFamily="2" charset="0"/>
                      </a:endParaRPr>
                    </a:p>
                    <a:p>
                      <a:pPr rtl="1"/>
                      <a:endParaRPr lang="ar-SA" sz="700" dirty="0">
                        <a:latin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7123948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82ABD2FA-4804-45D7-A783-387D7A420239}"/>
              </a:ext>
            </a:extLst>
          </p:cNvPr>
          <p:cNvSpPr/>
          <p:nvPr/>
        </p:nvSpPr>
        <p:spPr>
          <a:xfrm>
            <a:off x="6597748" y="70340"/>
            <a:ext cx="2465360" cy="600164"/>
          </a:xfrm>
          <a:custGeom>
            <a:avLst/>
            <a:gdLst>
              <a:gd name="connsiteX0" fmla="*/ 0 w 2572815"/>
              <a:gd name="connsiteY0" fmla="*/ 0 h 769441"/>
              <a:gd name="connsiteX1" fmla="*/ 2572815 w 2572815"/>
              <a:gd name="connsiteY1" fmla="*/ 0 h 769441"/>
              <a:gd name="connsiteX2" fmla="*/ 2572815 w 2572815"/>
              <a:gd name="connsiteY2" fmla="*/ 769441 h 769441"/>
              <a:gd name="connsiteX3" fmla="*/ 0 w 2572815"/>
              <a:gd name="connsiteY3" fmla="*/ 769441 h 769441"/>
              <a:gd name="connsiteX4" fmla="*/ 0 w 2572815"/>
              <a:gd name="connsiteY4" fmla="*/ 0 h 769441"/>
              <a:gd name="connsiteX0" fmla="*/ 0 w 2649015"/>
              <a:gd name="connsiteY0" fmla="*/ 0 h 769441"/>
              <a:gd name="connsiteX1" fmla="*/ 2572815 w 2649015"/>
              <a:gd name="connsiteY1" fmla="*/ 0 h 769441"/>
              <a:gd name="connsiteX2" fmla="*/ 2649015 w 2649015"/>
              <a:gd name="connsiteY2" fmla="*/ 750391 h 769441"/>
              <a:gd name="connsiteX3" fmla="*/ 0 w 2649015"/>
              <a:gd name="connsiteY3" fmla="*/ 769441 h 769441"/>
              <a:gd name="connsiteX4" fmla="*/ 0 w 2649015"/>
              <a:gd name="connsiteY4" fmla="*/ 0 h 769441"/>
              <a:gd name="connsiteX0" fmla="*/ 184685 w 2833700"/>
              <a:gd name="connsiteY0" fmla="*/ 0 h 750391"/>
              <a:gd name="connsiteX1" fmla="*/ 2757500 w 2833700"/>
              <a:gd name="connsiteY1" fmla="*/ 0 h 750391"/>
              <a:gd name="connsiteX2" fmla="*/ 2833700 w 2833700"/>
              <a:gd name="connsiteY2" fmla="*/ 750391 h 750391"/>
              <a:gd name="connsiteX3" fmla="*/ 0 w 2833700"/>
              <a:gd name="connsiteY3" fmla="*/ 731179 h 750391"/>
              <a:gd name="connsiteX4" fmla="*/ 184685 w 2833700"/>
              <a:gd name="connsiteY4" fmla="*/ 0 h 75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00" h="750391">
                <a:moveTo>
                  <a:pt x="184685" y="0"/>
                </a:moveTo>
                <a:lnTo>
                  <a:pt x="2757500" y="0"/>
                </a:lnTo>
                <a:lnTo>
                  <a:pt x="2833700" y="750391"/>
                </a:lnTo>
                <a:lnTo>
                  <a:pt x="0" y="731179"/>
                </a:lnTo>
                <a:lnTo>
                  <a:pt x="18468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3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33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1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12F28-4DC3-4EF4-8C88-CF9E5F1E5807}"/>
              </a:ext>
            </a:extLst>
          </p:cNvPr>
          <p:cNvSpPr txBox="1"/>
          <p:nvPr/>
        </p:nvSpPr>
        <p:spPr>
          <a:xfrm>
            <a:off x="1943233" y="5446798"/>
            <a:ext cx="4607909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000" kern="0" spc="-11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kern="0" spc="-11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3000" kern="0" spc="-11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1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৬৫ </a:t>
            </a:r>
            <a:r>
              <a:rPr lang="en-US" sz="3000" spc="-11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000" spc="-11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spc="-11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000" kern="0" spc="-11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spc="-11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000" kern="0" spc="-11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spc="-11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000" kern="0" spc="-11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B4E3A-CA67-4EAC-9E2C-6FD1A00FB46D}"/>
              </a:ext>
            </a:extLst>
          </p:cNvPr>
          <p:cNvSpPr/>
          <p:nvPr/>
        </p:nvSpPr>
        <p:spPr>
          <a:xfrm>
            <a:off x="2323238" y="1049063"/>
            <a:ext cx="3429144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5CBEC-B428-4E78-AC06-16A65904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38" y="1579978"/>
            <a:ext cx="3508499" cy="36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BCA88-6870-424F-886C-FDD88781D128}"/>
              </a:ext>
            </a:extLst>
          </p:cNvPr>
          <p:cNvSpPr txBox="1"/>
          <p:nvPr/>
        </p:nvSpPr>
        <p:spPr>
          <a:xfrm>
            <a:off x="0" y="3747561"/>
            <a:ext cx="89698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 কেন কৃষি জমিতে রাসায়নিক সার ও কীটনাশক ব্যবহার করা হয়?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6117B-CBD2-48B6-A3F0-EA214504CE58}"/>
              </a:ext>
            </a:extLst>
          </p:cNvPr>
          <p:cNvSpPr txBox="1"/>
          <p:nvPr/>
        </p:nvSpPr>
        <p:spPr>
          <a:xfrm>
            <a:off x="0" y="2478187"/>
            <a:ext cx="896982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। অল্প সময়ে অধিক ফসল ঊথপাদনের জন্য কৃষি জমিতে ব্যবহার করা হয় </a:t>
            </a:r>
          </a:p>
          <a:p>
            <a:r>
              <a:rPr lang="bn-IN" sz="3200" b="1" spc="-1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এমন ৫টি যন্ত্রের নাম লেখ 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612F5-C95B-4FB4-9CBA-EA7D9BF08B98}"/>
              </a:ext>
            </a:extLst>
          </p:cNvPr>
          <p:cNvSpPr txBox="1"/>
          <p:nvPr/>
        </p:nvSpPr>
        <p:spPr>
          <a:xfrm>
            <a:off x="1" y="4564593"/>
            <a:ext cx="75938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গ। জৈব প্রযুক্তি মানুষকে কীভাবে সাহায্য করছে?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C3212-5170-4A05-BDA3-44E47CAA7C30}"/>
              </a:ext>
            </a:extLst>
          </p:cNvPr>
          <p:cNvSpPr txBox="1"/>
          <p:nvPr/>
        </p:nvSpPr>
        <p:spPr>
          <a:xfrm>
            <a:off x="1839188" y="1488383"/>
            <a:ext cx="4688223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গুলোর উত্তর খাতায় লেখ </a:t>
            </a:r>
            <a:endParaRPr lang="ar-SA" sz="32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B01E3F-D60D-45FD-AE02-B085BC2192B3}"/>
              </a:ext>
            </a:extLst>
          </p:cNvPr>
          <p:cNvSpPr/>
          <p:nvPr/>
        </p:nvSpPr>
        <p:spPr>
          <a:xfrm>
            <a:off x="2999935" y="85505"/>
            <a:ext cx="3260188" cy="985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ar-SA" sz="40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85B3E16-618E-474B-8F44-3C30BCAC90C8}"/>
              </a:ext>
            </a:extLst>
          </p:cNvPr>
          <p:cNvSpPr/>
          <p:nvPr/>
        </p:nvSpPr>
        <p:spPr>
          <a:xfrm>
            <a:off x="6505855" y="83860"/>
            <a:ext cx="2500313" cy="82867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5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ar-SA" sz="405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EAFE1-4855-4CF9-A13E-F0628E56ACD4}"/>
              </a:ext>
            </a:extLst>
          </p:cNvPr>
          <p:cNvSpPr txBox="1"/>
          <p:nvPr/>
        </p:nvSpPr>
        <p:spPr>
          <a:xfrm>
            <a:off x="1014412" y="884722"/>
            <a:ext cx="3900488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spc="-113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কোনটি বল   </a:t>
            </a:r>
            <a:endParaRPr lang="ar-SA" sz="3600" b="1" spc="-113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76902-D923-4A8D-A56B-6C13957E4848}"/>
              </a:ext>
            </a:extLst>
          </p:cNvPr>
          <p:cNvSpPr txBox="1"/>
          <p:nvPr/>
        </p:nvSpPr>
        <p:spPr>
          <a:xfrm>
            <a:off x="47480" y="1582485"/>
            <a:ext cx="6747216" cy="60016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300" b="1" spc="-113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কৃষিতে প্রযুক্তির ব্যবহারকে কয়ভাগে ভাগ করা যায়?   </a:t>
            </a:r>
            <a:endParaRPr lang="ar-SA" sz="3300" b="1" spc="-113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DE003-E580-4B67-A607-2280B5D26257}"/>
              </a:ext>
            </a:extLst>
          </p:cNvPr>
          <p:cNvSpPr txBox="1"/>
          <p:nvPr/>
        </p:nvSpPr>
        <p:spPr>
          <a:xfrm>
            <a:off x="419009" y="2136364"/>
            <a:ext cx="114250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ক. ৩  </a:t>
            </a:r>
            <a:endParaRPr lang="ar-SA" sz="3000" b="1" dirty="0">
              <a:latin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40601-EDC2-44B4-8647-2025CBF6251B}"/>
              </a:ext>
            </a:extLst>
          </p:cNvPr>
          <p:cNvSpPr txBox="1"/>
          <p:nvPr/>
        </p:nvSpPr>
        <p:spPr>
          <a:xfrm>
            <a:off x="1921669" y="2137387"/>
            <a:ext cx="12001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খ. ১ </a:t>
            </a:r>
            <a:endParaRPr lang="ar-SA" sz="3000" b="1" dirty="0">
              <a:latin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87974-4359-4D4B-AA87-650D896B3EE4}"/>
              </a:ext>
            </a:extLst>
          </p:cNvPr>
          <p:cNvSpPr txBox="1"/>
          <p:nvPr/>
        </p:nvSpPr>
        <p:spPr>
          <a:xfrm>
            <a:off x="3429000" y="2154246"/>
            <a:ext cx="12001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গ. ৪  </a:t>
            </a:r>
            <a:endParaRPr lang="ar-SA" sz="3000" b="1" dirty="0">
              <a:latin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7C7E72-0B57-414F-A78F-1D0FAD224D57}"/>
              </a:ext>
            </a:extLst>
          </p:cNvPr>
          <p:cNvSpPr txBox="1"/>
          <p:nvPr/>
        </p:nvSpPr>
        <p:spPr>
          <a:xfrm>
            <a:off x="4872038" y="2165606"/>
            <a:ext cx="12001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ঘ. ২  </a:t>
            </a:r>
            <a:endParaRPr lang="ar-SA" sz="3000" b="1" dirty="0">
              <a:latin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4B84D-1859-4835-8F02-8C322065B742}"/>
              </a:ext>
            </a:extLst>
          </p:cNvPr>
          <p:cNvSpPr txBox="1"/>
          <p:nvPr/>
        </p:nvSpPr>
        <p:spPr>
          <a:xfrm>
            <a:off x="28805" y="2722718"/>
            <a:ext cx="4190996" cy="60016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300" b="1" spc="-113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কোনটি রাসায়নিক প্রযুক্তি?   </a:t>
            </a:r>
            <a:endParaRPr lang="ar-SA" sz="3300" b="1" spc="-113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1AFBA-2C41-4C2F-A572-A7909FA82EF6}"/>
              </a:ext>
            </a:extLst>
          </p:cNvPr>
          <p:cNvSpPr txBox="1"/>
          <p:nvPr/>
        </p:nvSpPr>
        <p:spPr>
          <a:xfrm>
            <a:off x="535139" y="3324248"/>
            <a:ext cx="12001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ক.সার  </a:t>
            </a:r>
            <a:endParaRPr lang="ar-SA" sz="3000" b="1" dirty="0">
              <a:latin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2EC307-51D3-42D9-982A-BDE15E1A9672}"/>
              </a:ext>
            </a:extLst>
          </p:cNvPr>
          <p:cNvSpPr txBox="1"/>
          <p:nvPr/>
        </p:nvSpPr>
        <p:spPr>
          <a:xfrm>
            <a:off x="1913883" y="3333064"/>
            <a:ext cx="12001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খ. ট্রাক্ট্রর </a:t>
            </a:r>
            <a:endParaRPr lang="ar-SA" sz="3000" b="1" dirty="0">
              <a:latin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4DB68B-8119-46E1-A977-6B4619FBC5C1}"/>
              </a:ext>
            </a:extLst>
          </p:cNvPr>
          <p:cNvSpPr txBox="1"/>
          <p:nvPr/>
        </p:nvSpPr>
        <p:spPr>
          <a:xfrm>
            <a:off x="3292627" y="3311568"/>
            <a:ext cx="287995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গ. উচ্চফলনশীল উদ্ভিদ  </a:t>
            </a:r>
            <a:endParaRPr lang="ar-SA" sz="3000" b="1" dirty="0">
              <a:latin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CB8781-8A2A-40B8-8A2E-D0CFD25036DD}"/>
              </a:ext>
            </a:extLst>
          </p:cNvPr>
          <p:cNvSpPr txBox="1"/>
          <p:nvPr/>
        </p:nvSpPr>
        <p:spPr>
          <a:xfrm>
            <a:off x="6301166" y="3390041"/>
            <a:ext cx="184989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ঘ. সেচ পাম্প  </a:t>
            </a:r>
            <a:endParaRPr lang="ar-SA" sz="3000" b="1" dirty="0">
              <a:latin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DCF60-2C02-4335-88BE-921CA29F647B}"/>
              </a:ext>
            </a:extLst>
          </p:cNvPr>
          <p:cNvSpPr txBox="1"/>
          <p:nvPr/>
        </p:nvSpPr>
        <p:spPr>
          <a:xfrm>
            <a:off x="195945" y="3999027"/>
            <a:ext cx="8665027" cy="60016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300" b="1" spc="-113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নিচের কোন যন্ত্রটি স্বল্প সময়ে অধিক ফসল উৎপাদনে সাহায্য করে ?   </a:t>
            </a:r>
            <a:endParaRPr lang="ar-SA" sz="3300" b="1" spc="-113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FD703D-F113-4BE3-ADE2-94D3D4DF0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076" r="33023" b="20521"/>
          <a:stretch/>
        </p:blipFill>
        <p:spPr>
          <a:xfrm>
            <a:off x="574449" y="4778609"/>
            <a:ext cx="1644082" cy="108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943338-1124-49FE-8FE0-688001B1C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99" y="4766025"/>
            <a:ext cx="1643928" cy="108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04CBE7-1151-4B48-816D-1E0C6DED9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44" y="4853561"/>
            <a:ext cx="1672752" cy="108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31CBC5-8BD6-4F82-9BC4-7B9A92947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99" y="4853561"/>
            <a:ext cx="1643928" cy="1118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C7B00A-050A-482A-9447-EE5CBF609AA6}"/>
              </a:ext>
            </a:extLst>
          </p:cNvPr>
          <p:cNvSpPr txBox="1"/>
          <p:nvPr/>
        </p:nvSpPr>
        <p:spPr>
          <a:xfrm>
            <a:off x="195945" y="4478086"/>
            <a:ext cx="44612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ar-SA" sz="3000" b="1" dirty="0">
              <a:latin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4974C6-19D9-4A90-A4C5-84F5B046D90A}"/>
              </a:ext>
            </a:extLst>
          </p:cNvPr>
          <p:cNvSpPr txBox="1"/>
          <p:nvPr/>
        </p:nvSpPr>
        <p:spPr>
          <a:xfrm>
            <a:off x="2313790" y="4091359"/>
            <a:ext cx="4461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endParaRPr lang="ar-SA" sz="3000" b="1" dirty="0">
              <a:latin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A3BE6B-1341-4C81-829E-7D1AF7C644AA}"/>
              </a:ext>
            </a:extLst>
          </p:cNvPr>
          <p:cNvSpPr txBox="1"/>
          <p:nvPr/>
        </p:nvSpPr>
        <p:spPr>
          <a:xfrm>
            <a:off x="4438572" y="4454416"/>
            <a:ext cx="47632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গ </a:t>
            </a:r>
            <a:endParaRPr lang="ar-SA" sz="3000" b="1" dirty="0">
              <a:latin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496063-10A7-4A8A-8E27-7EE1E21CDF32}"/>
              </a:ext>
            </a:extLst>
          </p:cNvPr>
          <p:cNvSpPr txBox="1"/>
          <p:nvPr/>
        </p:nvSpPr>
        <p:spPr>
          <a:xfrm>
            <a:off x="6666099" y="4051682"/>
            <a:ext cx="446128" cy="10156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endParaRPr lang="ar-SA" sz="3000" b="1" dirty="0">
              <a:latin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F90DD0-92EF-4749-BA1A-C636A5F7BC29}"/>
              </a:ext>
            </a:extLst>
          </p:cNvPr>
          <p:cNvSpPr/>
          <p:nvPr/>
        </p:nvSpPr>
        <p:spPr>
          <a:xfrm>
            <a:off x="3242620" y="3322882"/>
            <a:ext cx="387588" cy="525595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53ED44-0638-4051-BFA8-C19591C61EFA}"/>
              </a:ext>
            </a:extLst>
          </p:cNvPr>
          <p:cNvSpPr/>
          <p:nvPr/>
        </p:nvSpPr>
        <p:spPr>
          <a:xfrm>
            <a:off x="6724639" y="4541750"/>
            <a:ext cx="387588" cy="525595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BF52E7-6CAD-4374-9F2D-8A04812C6AF7}"/>
              </a:ext>
            </a:extLst>
          </p:cNvPr>
          <p:cNvSpPr/>
          <p:nvPr/>
        </p:nvSpPr>
        <p:spPr>
          <a:xfrm>
            <a:off x="4893799" y="2182649"/>
            <a:ext cx="387588" cy="525595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395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  <p:bldP spid="18" grpId="0"/>
      <p:bldP spid="23" grpId="0"/>
      <p:bldP spid="24" grpId="0"/>
      <p:bldP spid="25" grpId="0"/>
      <p:bldP spid="26" grpId="0"/>
      <p:bldP spid="10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4566D-9A23-4536-8ADF-B7DD76CB331F}"/>
              </a:ext>
            </a:extLst>
          </p:cNvPr>
          <p:cNvSpPr txBox="1"/>
          <p:nvPr/>
        </p:nvSpPr>
        <p:spPr>
          <a:xfrm>
            <a:off x="2615784" y="1318198"/>
            <a:ext cx="391243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ar-SA" sz="6600" dirty="0">
              <a:latin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B3AAF-5CB9-44E0-ADDB-683FF1FA1547}"/>
              </a:ext>
            </a:extLst>
          </p:cNvPr>
          <p:cNvSpPr txBox="1"/>
          <p:nvPr/>
        </p:nvSpPr>
        <p:spPr>
          <a:xfrm>
            <a:off x="112544" y="2882795"/>
            <a:ext cx="8834511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***তিন ধরনের প্রযুক্তি কীভাবে খাদ্য উৎপাদনে সাহায্য করে ছকে তার একটি তালিকা তৈরি করে আনবে ।   </a:t>
            </a:r>
            <a:endParaRPr lang="ar-SA" sz="4050" b="1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705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489F20-26F3-4B6F-94DF-F50E220C1D95}"/>
              </a:ext>
            </a:extLst>
          </p:cNvPr>
          <p:cNvSpPr txBox="1"/>
          <p:nvPr/>
        </p:nvSpPr>
        <p:spPr>
          <a:xfrm>
            <a:off x="844062" y="1026062"/>
            <a:ext cx="8299939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1350" dirty="0"/>
              <a:t> </a:t>
            </a:r>
            <a:endParaRPr lang="ar-SA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A0F90-1CC0-41C1-945E-377EC1326D3A}"/>
              </a:ext>
            </a:extLst>
          </p:cNvPr>
          <p:cNvSpPr txBox="1"/>
          <p:nvPr/>
        </p:nvSpPr>
        <p:spPr>
          <a:xfrm>
            <a:off x="1779269" y="68386"/>
            <a:ext cx="501865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ar-SA" sz="7200" b="1" dirty="0">
              <a:latin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C1E91-A699-4398-99EF-60135D350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268715"/>
            <a:ext cx="6591300" cy="49434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25388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5526C4-A8EB-4978-904A-029572DAC1C2}"/>
              </a:ext>
            </a:extLst>
          </p:cNvPr>
          <p:cNvSpPr txBox="1"/>
          <p:nvPr/>
        </p:nvSpPr>
        <p:spPr>
          <a:xfrm>
            <a:off x="3177915" y="1082101"/>
            <a:ext cx="2788170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>
                  <a:solidFill>
                    <a:srgbClr val="00006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ar-SA" sz="5400" b="1" dirty="0">
              <a:ln>
                <a:solidFill>
                  <a:srgbClr val="000066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1A8C37-64E5-4F71-8492-EB6E2628D0D3}"/>
              </a:ext>
            </a:extLst>
          </p:cNvPr>
          <p:cNvGrpSpPr/>
          <p:nvPr/>
        </p:nvGrpSpPr>
        <p:grpSpPr>
          <a:xfrm>
            <a:off x="91328" y="2671709"/>
            <a:ext cx="4373540" cy="2677656"/>
            <a:chOff x="-129606" y="505723"/>
            <a:chExt cx="7465948" cy="23793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B9EC55-66FE-4C7A-AF06-51219C97C479}"/>
                </a:ext>
              </a:extLst>
            </p:cNvPr>
            <p:cNvSpPr txBox="1"/>
            <p:nvPr/>
          </p:nvSpPr>
          <p:spPr>
            <a:xfrm>
              <a:off x="-129606" y="505723"/>
              <a:ext cx="7465948" cy="237934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bn-IN" sz="21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1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1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আবদুর রহিম</a:t>
              </a:r>
            </a:p>
            <a:p>
              <a:pPr algn="ctr"/>
              <a:r>
                <a:rPr lang="bn-IN" sz="21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</a:t>
              </a:r>
            </a:p>
            <a:p>
              <a:pPr algn="ctr"/>
              <a:r>
                <a:rPr lang="bn-IN" sz="21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রূপকানিয়া মডেল সরকারি প্রাথমিক বিদ্যালয় </a:t>
              </a:r>
            </a:p>
            <a:p>
              <a:pPr algn="ctr"/>
              <a:r>
                <a:rPr lang="bn-IN" sz="21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সাতকানিয়া, চট্টগ্রাম </a:t>
              </a:r>
            </a:p>
            <a:p>
              <a:pPr algn="ctr"/>
              <a:r>
                <a:rPr lang="bn-IN" sz="21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মেইল- </a:t>
              </a:r>
              <a:r>
                <a:rPr lang="en-US" sz="21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rahimatgps@gmail.com</a:t>
              </a:r>
              <a:endParaRPr lang="en-US" sz="21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100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নং- ০১৮১৮৮২৬৯৫৭ </a:t>
              </a:r>
              <a:endParaRPr lang="ar-SA" sz="21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endParaRPr>
            </a:p>
          </p:txBody>
        </p:sp>
        <p:pic>
          <p:nvPicPr>
            <p:cNvPr id="5" name="Picture 4" descr="Rahim 300.jpg">
              <a:extLst>
                <a:ext uri="{FF2B5EF4-FFF2-40B4-BE49-F238E27FC236}">
                  <a16:creationId xmlns:a16="http://schemas.microsoft.com/office/drawing/2014/main" id="{01ABAA94-B749-4068-8511-D63B8C6A8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7763" y="695610"/>
              <a:ext cx="1143000" cy="58393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FD115D6-7342-4372-961C-C7934E141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39" y="2375778"/>
            <a:ext cx="912676" cy="3582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D25712-32C5-40DB-8E24-9A1B8F563976}"/>
              </a:ext>
            </a:extLst>
          </p:cNvPr>
          <p:cNvSpPr txBox="1"/>
          <p:nvPr/>
        </p:nvSpPr>
        <p:spPr>
          <a:xfrm>
            <a:off x="5268686" y="2914372"/>
            <a:ext cx="3783986" cy="258532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bn-IN" sz="27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7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পঞ্চম </a:t>
            </a:r>
            <a:endParaRPr lang="en-US" sz="27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2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altLang="en-US" sz="2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alt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as-IN" alt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bn-IN" alt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r>
              <a:rPr lang="as-IN" alt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7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2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bn-IN" sz="2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কৃষিতে প্রযুক্তি </a:t>
            </a:r>
            <a:endParaRPr lang="as-IN" sz="27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27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IN" sz="27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5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696542-3EE0-49C4-8A91-AD956748D157}"/>
              </a:ext>
            </a:extLst>
          </p:cNvPr>
          <p:cNvSpPr/>
          <p:nvPr/>
        </p:nvSpPr>
        <p:spPr>
          <a:xfrm>
            <a:off x="1394567" y="3232793"/>
            <a:ext cx="7291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2"/>
              </a:rPr>
              <a:t>https://www.youtube.com/watch?v=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j2e3Nqh5PYQ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3FB6D-CB86-45F6-9973-F9B02C47F44F}"/>
              </a:ext>
            </a:extLst>
          </p:cNvPr>
          <p:cNvSpPr txBox="1"/>
          <p:nvPr/>
        </p:nvSpPr>
        <p:spPr>
          <a:xfrm>
            <a:off x="1041009" y="1354308"/>
            <a:ext cx="7118254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3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ভিডিওটা দেখি................................। </a:t>
            </a:r>
            <a:endParaRPr lang="ar-SA" sz="33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719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D31824-149B-4091-93F4-838200874CA1}"/>
              </a:ext>
            </a:extLst>
          </p:cNvPr>
          <p:cNvSpPr txBox="1"/>
          <p:nvPr/>
        </p:nvSpPr>
        <p:spPr>
          <a:xfrm>
            <a:off x="759650" y="54001"/>
            <a:ext cx="77630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 তোমরা কি দেখতে পাচ্ছ? একটু চিন্তা করো... 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19C9D3-F38A-4D32-84E3-F1013A02AE3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9" y="804339"/>
            <a:ext cx="3600000" cy="216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A739BD-9262-4113-B2A9-3BED83BEB33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52" y="800951"/>
            <a:ext cx="3600000" cy="216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B6FD27-88B2-4642-ADE2-0CCE3E96C1C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84" y="3876012"/>
            <a:ext cx="3600000" cy="216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FD44E0-E6B3-414A-9F4A-6FA925987793}"/>
              </a:ext>
            </a:extLst>
          </p:cNvPr>
          <p:cNvSpPr txBox="1"/>
          <p:nvPr/>
        </p:nvSpPr>
        <p:spPr>
          <a:xfrm>
            <a:off x="759650" y="3030196"/>
            <a:ext cx="32847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তন পদ্ধতিতে চাষাবাদ </a:t>
            </a:r>
            <a:endParaRPr lang="ar-SA" sz="3200" b="1" spc="-113" dirty="0">
              <a:latin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ADFF1-5C28-4146-AE5B-D5AC48EAC06F}"/>
              </a:ext>
            </a:extLst>
          </p:cNvPr>
          <p:cNvSpPr txBox="1"/>
          <p:nvPr/>
        </p:nvSpPr>
        <p:spPr>
          <a:xfrm>
            <a:off x="4880527" y="3110044"/>
            <a:ext cx="36591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তন পদ্ধতিতে  চাষাবাদ</a:t>
            </a:r>
            <a:endParaRPr lang="ar-SA" sz="3200" b="1" spc="-113" dirty="0">
              <a:latin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B8380B-37AF-4819-AD76-E42CCE62DBAA}"/>
              </a:ext>
            </a:extLst>
          </p:cNvPr>
          <p:cNvSpPr txBox="1"/>
          <p:nvPr/>
        </p:nvSpPr>
        <p:spPr>
          <a:xfrm>
            <a:off x="867965" y="6164805"/>
            <a:ext cx="2481205" cy="584775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pPr algn="ctr"/>
            <a:r>
              <a:rPr lang="en-US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ধুনিক পদ্ধতি </a:t>
            </a:r>
            <a:endParaRPr lang="ar-SA" sz="3200" b="1" spc="-113" dirty="0">
              <a:latin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A7CA1F-F0AF-4EC5-8FB9-2600E016E8BF}"/>
              </a:ext>
            </a:extLst>
          </p:cNvPr>
          <p:cNvSpPr txBox="1"/>
          <p:nvPr/>
        </p:nvSpPr>
        <p:spPr>
          <a:xfrm>
            <a:off x="5249139" y="6170943"/>
            <a:ext cx="2372926" cy="584775"/>
          </a:xfrm>
          <a:prstGeom prst="rect">
            <a:avLst/>
          </a:prstGeom>
          <a:noFill/>
        </p:spPr>
        <p:txBody>
          <a:bodyPr vert="horz" wrap="square" rtlCol="1">
            <a:spAutoFit/>
          </a:bodyPr>
          <a:lstStyle/>
          <a:p>
            <a:pPr algn="ctr"/>
            <a:r>
              <a:rPr lang="en-US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ধুনিক পদ্ধতি </a:t>
            </a:r>
            <a:endParaRPr lang="ar-SA" sz="3200" b="1" spc="-113" dirty="0">
              <a:latin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8D8471-882D-479D-98C1-3294078F973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9" y="3942035"/>
            <a:ext cx="3600000" cy="216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69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E1E7845-69C1-4FD7-896E-BA6D885FDA81}"/>
              </a:ext>
            </a:extLst>
          </p:cNvPr>
          <p:cNvSpPr/>
          <p:nvPr/>
        </p:nvSpPr>
        <p:spPr>
          <a:xfrm>
            <a:off x="3302390" y="941657"/>
            <a:ext cx="4378570" cy="1783080"/>
          </a:xfrm>
          <a:prstGeom prst="cloudCallout">
            <a:avLst>
              <a:gd name="adj1" fmla="val -12697"/>
              <a:gd name="adj2" fmla="val 891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300" b="1" spc="-113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 আমাদের পাঠ </a:t>
            </a:r>
            <a:endParaRPr lang="ar-SA" sz="3300" b="1" spc="-113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DB9B8-BE3C-45A3-AD72-89A2AB025EA6}"/>
              </a:ext>
            </a:extLst>
          </p:cNvPr>
          <p:cNvSpPr txBox="1"/>
          <p:nvPr/>
        </p:nvSpPr>
        <p:spPr>
          <a:xfrm>
            <a:off x="1178906" y="3545059"/>
            <a:ext cx="5046047" cy="120032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kern="0" dirty="0" err="1">
                <a:ln w="11430"/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7200" b="1" kern="0" dirty="0">
                <a:ln w="11430"/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>
                <a:ln w="11430"/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700" b="1" kern="0" dirty="0">
              <a:ln w="11430"/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4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4793D-E5CC-4B1F-9529-BE40BD041AC1}"/>
              </a:ext>
            </a:extLst>
          </p:cNvPr>
          <p:cNvSpPr txBox="1"/>
          <p:nvPr/>
        </p:nvSpPr>
        <p:spPr>
          <a:xfrm>
            <a:off x="94957" y="2959401"/>
            <a:ext cx="8774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spc="-113" dirty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600" spc="-113" dirty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.2.1 </a:t>
            </a:r>
            <a:r>
              <a:rPr lang="bn-BD" sz="3600" spc="-113" dirty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বিকাশ ও ব্যবহারের মাধ্যমে জীবনযাপনের মান উন্নয়নের বর্ণনা করতে পারবে। </a:t>
            </a:r>
            <a:r>
              <a:rPr lang="en-US" sz="3600" spc="-113" dirty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9B791-9455-403C-962A-BB9BA9659ABF}"/>
              </a:ext>
            </a:extLst>
          </p:cNvPr>
          <p:cNvSpPr txBox="1"/>
          <p:nvPr/>
        </p:nvSpPr>
        <p:spPr>
          <a:xfrm>
            <a:off x="3011963" y="1306772"/>
            <a:ext cx="2504809" cy="101566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6000" b="1" kern="0" dirty="0">
                <a:ln w="11430"/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100" b="1" kern="0" dirty="0">
              <a:ln w="11430"/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3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73BC1C-7E72-4659-9BA2-5151A42E195E}"/>
              </a:ext>
            </a:extLst>
          </p:cNvPr>
          <p:cNvSpPr txBox="1"/>
          <p:nvPr/>
        </p:nvSpPr>
        <p:spPr>
          <a:xfrm>
            <a:off x="42863" y="2882727"/>
            <a:ext cx="2428875" cy="7155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bn-IN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প্রযুক্তি </a:t>
            </a:r>
            <a:endParaRPr lang="ar-SA" sz="4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9724B-CD7B-46AE-81AB-0FE612A14694}"/>
              </a:ext>
            </a:extLst>
          </p:cNvPr>
          <p:cNvSpPr txBox="1"/>
          <p:nvPr/>
        </p:nvSpPr>
        <p:spPr>
          <a:xfrm>
            <a:off x="2850357" y="4297189"/>
            <a:ext cx="3036094" cy="7155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bn-IN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প্রযুক্তি </a:t>
            </a:r>
            <a:endParaRPr lang="ar-SA" sz="4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28710-10C7-421D-9ED9-0E2236081D94}"/>
              </a:ext>
            </a:extLst>
          </p:cNvPr>
          <p:cNvSpPr txBox="1"/>
          <p:nvPr/>
        </p:nvSpPr>
        <p:spPr>
          <a:xfrm>
            <a:off x="6586538" y="2882727"/>
            <a:ext cx="2514600" cy="7155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bn-IN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 </a:t>
            </a:r>
            <a:endParaRPr lang="ar-SA" sz="4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B77D2D-F391-4F53-A7C9-B045262BDA22}"/>
              </a:ext>
            </a:extLst>
          </p:cNvPr>
          <p:cNvGrpSpPr/>
          <p:nvPr/>
        </p:nvGrpSpPr>
        <p:grpSpPr>
          <a:xfrm>
            <a:off x="2471738" y="2443163"/>
            <a:ext cx="4114799" cy="1854026"/>
            <a:chOff x="3295652" y="2133600"/>
            <a:chExt cx="5486398" cy="247203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DD83CCE-80DB-4D80-B1DE-7E32DFCD322A}"/>
                </a:ext>
              </a:extLst>
            </p:cNvPr>
            <p:cNvSpPr/>
            <p:nvPr/>
          </p:nvSpPr>
          <p:spPr>
            <a:xfrm>
              <a:off x="3800475" y="2133600"/>
              <a:ext cx="4286250" cy="2057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600" b="1" spc="-113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কৃষিতে</a:t>
              </a:r>
              <a:r>
                <a:rPr lang="en-US" sz="3600" b="1" spc="-113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spc="-113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r>
                <a:rPr lang="en-US" sz="3600" b="1" spc="-113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ar-SA" sz="1350" b="1" spc="-113" dirty="0">
                <a:solidFill>
                  <a:sysClr val="windowText" lastClr="000000"/>
                </a:solidFill>
                <a:latin typeface="NikoshBAN" panose="02000000000000000000" pitchFamily="2" charset="0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0136DB5-801B-49B3-96F4-1F91933C2A2F}"/>
                </a:ext>
              </a:extLst>
            </p:cNvPr>
            <p:cNvSpPr/>
            <p:nvPr/>
          </p:nvSpPr>
          <p:spPr>
            <a:xfrm>
              <a:off x="8086725" y="2781300"/>
              <a:ext cx="695325" cy="766465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 dirty="0">
                <a:latin typeface="NikoshBAN" panose="02000000000000000000" pitchFamily="2" charset="0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562427ED-28B8-429B-ACF9-131D4B0BA1C4}"/>
                </a:ext>
              </a:extLst>
            </p:cNvPr>
            <p:cNvSpPr/>
            <p:nvPr/>
          </p:nvSpPr>
          <p:spPr>
            <a:xfrm>
              <a:off x="5619750" y="4210050"/>
              <a:ext cx="704850" cy="395585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>
                <a:latin typeface="NikoshBAN" panose="02000000000000000000" pitchFamily="2" charset="0"/>
              </a:endParaRPr>
            </a:p>
          </p:txBody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C77C4662-402C-47AD-9F1F-0E5FCFC51966}"/>
                </a:ext>
              </a:extLst>
            </p:cNvPr>
            <p:cNvSpPr/>
            <p:nvPr/>
          </p:nvSpPr>
          <p:spPr>
            <a:xfrm>
              <a:off x="3295652" y="2857500"/>
              <a:ext cx="504824" cy="571500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350">
                <a:latin typeface="NikoshBAN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38F6128-6D2A-4D48-B006-52F6BE869C17}"/>
              </a:ext>
            </a:extLst>
          </p:cNvPr>
          <p:cNvSpPr txBox="1"/>
          <p:nvPr/>
        </p:nvSpPr>
        <p:spPr>
          <a:xfrm>
            <a:off x="844062" y="869852"/>
            <a:ext cx="75824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কৃষিতে প্রযুক্তির ব্যবহার কে ৩ভাগে ভাগ করা যায়  । </a:t>
            </a:r>
            <a:endParaRPr lang="ar-SA" sz="3600" dirty="0">
              <a:ln w="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DBA4B-05C5-4E63-B89E-9EE3EEAEC4C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1" y="272263"/>
            <a:ext cx="2880000" cy="21600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47AAB-77CD-4193-947A-1FAA46BF380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" y="252716"/>
            <a:ext cx="2880000" cy="21600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EAA394-9722-470B-B632-AB9917394C1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" y="2801385"/>
            <a:ext cx="2880000" cy="216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A9D5C4-406A-4DD6-9372-AEFE81D0B0C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23" y="2803362"/>
            <a:ext cx="2880000" cy="216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600DAA-E59A-462B-A22D-E2705EF88BFA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6190308" y="2819629"/>
            <a:ext cx="2880000" cy="21600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91851F-F77C-42E9-9028-94477DCECB03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r="1604" b="52064"/>
          <a:stretch/>
        </p:blipFill>
        <p:spPr>
          <a:xfrm>
            <a:off x="6174266" y="272267"/>
            <a:ext cx="2880000" cy="21600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729A59-693F-4341-A7C3-A69AF480EC6D}"/>
              </a:ext>
            </a:extLst>
          </p:cNvPr>
          <p:cNvSpPr txBox="1"/>
          <p:nvPr/>
        </p:nvSpPr>
        <p:spPr>
          <a:xfrm>
            <a:off x="274250" y="5404955"/>
            <a:ext cx="820046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চাষাবাদে মানুষ আগে এইসব পদ্ধতি ব্যবহার করতো।  তাই মানুষের শক্তি ও সময় বেশী লাগতো। </a:t>
            </a:r>
            <a:endParaRPr lang="ar-SA" sz="3600" b="1" spc="-113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5C334-6877-4D73-B417-7AB4E9FD503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1285887"/>
            <a:ext cx="288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3D9C2-5A86-4C19-89FC-04D27057D79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1285886"/>
            <a:ext cx="288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7CA319-D70B-448D-964C-577A3927FD8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 b="10746"/>
          <a:stretch/>
        </p:blipFill>
        <p:spPr>
          <a:xfrm>
            <a:off x="142874" y="3368341"/>
            <a:ext cx="288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E6957-0749-422B-9A59-2FD009E1316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1271598"/>
            <a:ext cx="288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1E004A-4B85-4010-A756-62A7E249F1D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3382559"/>
            <a:ext cx="288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0ACFCD-A25B-4E53-B91D-EC37A7941010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6" r="20833" b="6248"/>
          <a:stretch/>
        </p:blipFill>
        <p:spPr>
          <a:xfrm>
            <a:off x="6100764" y="3341271"/>
            <a:ext cx="2880000" cy="180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B222BA-C5B7-45B8-8C44-264AA7DD208D}"/>
              </a:ext>
            </a:extLst>
          </p:cNvPr>
          <p:cNvSpPr txBox="1"/>
          <p:nvPr/>
        </p:nvSpPr>
        <p:spPr>
          <a:xfrm>
            <a:off x="3277332" y="316230"/>
            <a:ext cx="26170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প্রযুক্তি </a:t>
            </a:r>
            <a:endParaRPr lang="ar-SA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8DBBE0-1E1C-4648-BC1C-B2DC4AD215D1}"/>
              </a:ext>
            </a:extLst>
          </p:cNvPr>
          <p:cNvSpPr txBox="1"/>
          <p:nvPr/>
        </p:nvSpPr>
        <p:spPr>
          <a:xfrm>
            <a:off x="142875" y="5414963"/>
            <a:ext cx="90011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spc="-113" dirty="0">
                <a:latin typeface="NikoshBAN" panose="02000000000000000000" pitchFamily="2" charset="0"/>
                <a:cs typeface="NikoshBAN" panose="02000000000000000000" pitchFamily="2" charset="0"/>
              </a:rPr>
              <a:t>এই সব যন্ত্রপাতি মানুষকে সল্প সময়ে অধিক খাদ্য উৎপাদনে সাহায্য করছে। </a:t>
            </a:r>
            <a:endParaRPr lang="ar-SA" sz="3200" b="1" spc="-113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5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</TotalTime>
  <Words>437</Words>
  <Application>Microsoft Office PowerPoint</Application>
  <PresentationFormat>On-screen Show (4:3)</PresentationFormat>
  <Paragraphs>88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Rahim</dc:creator>
  <cp:lastModifiedBy>Rahim</cp:lastModifiedBy>
  <cp:revision>109</cp:revision>
  <dcterms:created xsi:type="dcterms:W3CDTF">2019-08-23T13:36:19Z</dcterms:created>
  <dcterms:modified xsi:type="dcterms:W3CDTF">2019-10-18T04:22:17Z</dcterms:modified>
</cp:coreProperties>
</file>