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7" r:id="rId4"/>
    <p:sldId id="263" r:id="rId5"/>
    <p:sldId id="261" r:id="rId6"/>
    <p:sldId id="260" r:id="rId7"/>
    <p:sldId id="262" r:id="rId8"/>
    <p:sldId id="274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2" r:id="rId18"/>
    <p:sldId id="273" r:id="rId19"/>
    <p:sldId id="275" r:id="rId20"/>
    <p:sldId id="276" r:id="rId21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1" d="100"/>
          <a:sy n="91" d="100"/>
        </p:scale>
        <p:origin x="-228" y="12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1F8269D-4582-4628-8CB1-6A3689B2E4D4}" type="datetimeFigureOut">
              <a:rPr lang="ar-SA" smtClean="0"/>
              <a:pPr/>
              <a:t>16/10/40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6AB71F2-0D5F-4BA8-8377-3E8E3913091D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B71F2-0D5F-4BA8-8377-3E8E3913091D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B71F2-0D5F-4BA8-8377-3E8E3913091D}" type="slidenum">
              <a:rPr lang="ar-SA" smtClean="0"/>
              <a:pPr/>
              <a:t>18</a:t>
            </a:fld>
            <a:endParaRPr lang="ar-S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B71F2-0D5F-4BA8-8377-3E8E3913091D}" type="slidenum">
              <a:rPr lang="ar-SA" smtClean="0"/>
              <a:pPr/>
              <a:t>19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B71F2-0D5F-4BA8-8377-3E8E3913091D}" type="slidenum">
              <a:rPr lang="ar-SA" smtClean="0"/>
              <a:pPr/>
              <a:t>2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B71F2-0D5F-4BA8-8377-3E8E3913091D}" type="slidenum">
              <a:rPr lang="ar-SA" smtClean="0"/>
              <a:pPr/>
              <a:t>5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B71F2-0D5F-4BA8-8377-3E8E3913091D}" type="slidenum">
              <a:rPr lang="ar-SA" smtClean="0"/>
              <a:pPr/>
              <a:t>9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B71F2-0D5F-4BA8-8377-3E8E3913091D}" type="slidenum">
              <a:rPr lang="ar-SA" smtClean="0"/>
              <a:pPr/>
              <a:t>11</a:t>
            </a:fld>
            <a:endParaRPr 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B71F2-0D5F-4BA8-8377-3E8E3913091D}" type="slidenum">
              <a:rPr lang="ar-SA" smtClean="0"/>
              <a:pPr/>
              <a:t>13</a:t>
            </a:fld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B71F2-0D5F-4BA8-8377-3E8E3913091D}" type="slidenum">
              <a:rPr lang="ar-SA" smtClean="0"/>
              <a:pPr/>
              <a:t>14</a:t>
            </a:fld>
            <a:endParaRPr lang="ar-S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 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B71F2-0D5F-4BA8-8377-3E8E3913091D}" type="slidenum">
              <a:rPr lang="ar-SA" smtClean="0"/>
              <a:pPr/>
              <a:t>16</a:t>
            </a:fld>
            <a:endParaRPr lang="ar-S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B71F2-0D5F-4BA8-8377-3E8E3913091D}" type="slidenum">
              <a:rPr lang="ar-SA" smtClean="0"/>
              <a:pPr/>
              <a:t>17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06EA-FA5E-4AA5-BFFF-8D836458831F}" type="datetimeFigureOut">
              <a:rPr lang="ar-SA" smtClean="0"/>
              <a:pPr/>
              <a:t>16/10/40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D277-5E27-4024-B0C2-BC1BC250F5E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06EA-FA5E-4AA5-BFFF-8D836458831F}" type="datetimeFigureOut">
              <a:rPr lang="ar-SA" smtClean="0"/>
              <a:pPr/>
              <a:t>16/10/40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D277-5E27-4024-B0C2-BC1BC250F5E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06EA-FA5E-4AA5-BFFF-8D836458831F}" type="datetimeFigureOut">
              <a:rPr lang="ar-SA" smtClean="0"/>
              <a:pPr/>
              <a:t>16/10/40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D277-5E27-4024-B0C2-BC1BC250F5E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06EA-FA5E-4AA5-BFFF-8D836458831F}" type="datetimeFigureOut">
              <a:rPr lang="ar-SA" smtClean="0"/>
              <a:pPr/>
              <a:t>16/10/40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D277-5E27-4024-B0C2-BC1BC250F5E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06EA-FA5E-4AA5-BFFF-8D836458831F}" type="datetimeFigureOut">
              <a:rPr lang="ar-SA" smtClean="0"/>
              <a:pPr/>
              <a:t>16/10/40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D277-5E27-4024-B0C2-BC1BC250F5E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06EA-FA5E-4AA5-BFFF-8D836458831F}" type="datetimeFigureOut">
              <a:rPr lang="ar-SA" smtClean="0"/>
              <a:pPr/>
              <a:t>16/10/40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D277-5E27-4024-B0C2-BC1BC250F5E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06EA-FA5E-4AA5-BFFF-8D836458831F}" type="datetimeFigureOut">
              <a:rPr lang="ar-SA" smtClean="0"/>
              <a:pPr/>
              <a:t>16/10/40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D277-5E27-4024-B0C2-BC1BC250F5E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06EA-FA5E-4AA5-BFFF-8D836458831F}" type="datetimeFigureOut">
              <a:rPr lang="ar-SA" smtClean="0"/>
              <a:pPr/>
              <a:t>16/10/40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D277-5E27-4024-B0C2-BC1BC250F5E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06EA-FA5E-4AA5-BFFF-8D836458831F}" type="datetimeFigureOut">
              <a:rPr lang="ar-SA" smtClean="0"/>
              <a:pPr/>
              <a:t>16/10/40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D277-5E27-4024-B0C2-BC1BC250F5E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06EA-FA5E-4AA5-BFFF-8D836458831F}" type="datetimeFigureOut">
              <a:rPr lang="ar-SA" smtClean="0"/>
              <a:pPr/>
              <a:t>16/10/40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D277-5E27-4024-B0C2-BC1BC250F5E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06EA-FA5E-4AA5-BFFF-8D836458831F}" type="datetimeFigureOut">
              <a:rPr lang="ar-SA" smtClean="0"/>
              <a:pPr/>
              <a:t>16/10/40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0D277-5E27-4024-B0C2-BC1BC250F5E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5575300"/>
            <a:ext cx="9144000" cy="177800"/>
          </a:xfrm>
        </p:spPr>
        <p:txBody>
          <a:bodyPr/>
          <a:lstStyle>
            <a:lvl1pPr>
              <a:defRPr sz="1100"/>
            </a:lvl1pPr>
          </a:lstStyle>
          <a:p>
            <a:r>
              <a:rPr lang="bn-IN" smtClean="0"/>
              <a:t>আবদুর রহিম, সহকারি শিক্ষক রূপকানিয়া মডেল সরকারি প্রাথমিক বিদ্যালয় সাতকানিয়া চট্টগ্রাম। ০১৮১৮-৮২৬৯৫৭ 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5461000"/>
            <a:ext cx="91440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Abdur</a:t>
            </a:r>
            <a:r>
              <a:rPr lang="en-US" dirty="0" smtClean="0"/>
              <a:t> </a:t>
            </a:r>
            <a:r>
              <a:rPr lang="en-US" dirty="0" err="1" smtClean="0"/>
              <a:t>Rahim</a:t>
            </a:r>
            <a:r>
              <a:rPr lang="en-US" dirty="0" smtClean="0"/>
              <a:t>, Assistant Teacher, </a:t>
            </a:r>
            <a:r>
              <a:rPr lang="en-US" dirty="0" err="1" smtClean="0"/>
              <a:t>Rupkania</a:t>
            </a:r>
            <a:r>
              <a:rPr lang="en-US" dirty="0" smtClean="0"/>
              <a:t> Model Government Primary School,Satkania,Chattogram,01818826957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806EA-FA5E-4AA5-BFFF-8D836458831F}" type="datetimeFigureOut">
              <a:rPr lang="ar-SA" smtClean="0"/>
              <a:pPr/>
              <a:t>16/10/40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0D277-5E27-4024-B0C2-BC1BC250F5E9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ahimatgps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28600" y="190500"/>
            <a:ext cx="8610600" cy="5333999"/>
            <a:chOff x="228600" y="190500"/>
            <a:chExt cx="8610600" cy="533399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lum bright="20000" contrast="-40000"/>
            </a:blip>
            <a:srcRect/>
            <a:stretch>
              <a:fillRect/>
            </a:stretch>
          </p:blipFill>
          <p:spPr bwMode="auto">
            <a:xfrm>
              <a:off x="228600" y="190500"/>
              <a:ext cx="8610600" cy="5333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1143000" y="1668840"/>
              <a:ext cx="7086600" cy="156966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bn-IN" sz="9600" b="1" dirty="0" smtClean="0">
                  <a:ln>
                    <a:solidFill>
                      <a:schemeClr val="tx1"/>
                    </a:solidFill>
                  </a:ln>
                </a:rPr>
                <a:t>সবাইকে স্বাগতম </a:t>
              </a:r>
              <a:endParaRPr lang="ar-SA" sz="9600" b="1" dirty="0">
                <a:ln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7" name="Picture 6" descr="20604419_1980753092161218_5316969117817594363_n.jpg"/>
          <p:cNvPicPr>
            <a:picLocks noChangeAspect="1"/>
          </p:cNvPicPr>
          <p:nvPr/>
        </p:nvPicPr>
        <p:blipFill>
          <a:blip r:embed="rId4"/>
          <a:srcRect l="50000"/>
          <a:stretch>
            <a:fillRect/>
          </a:stretch>
        </p:blipFill>
        <p:spPr>
          <a:xfrm>
            <a:off x="4495800" y="0"/>
            <a:ext cx="4572000" cy="5715000"/>
          </a:xfrm>
          <a:prstGeom prst="rect">
            <a:avLst/>
          </a:prstGeom>
        </p:spPr>
      </p:pic>
      <p:pic>
        <p:nvPicPr>
          <p:cNvPr id="8" name="Picture 7" descr="20604419_1980753092161218_5316969117817594363_n.jpg"/>
          <p:cNvPicPr>
            <a:picLocks noChangeAspect="1"/>
          </p:cNvPicPr>
          <p:nvPr/>
        </p:nvPicPr>
        <p:blipFill>
          <a:blip r:embed="rId4"/>
          <a:srcRect r="50000"/>
          <a:stretch>
            <a:fillRect/>
          </a:stretch>
        </p:blipFill>
        <p:spPr>
          <a:xfrm>
            <a:off x="-72888" y="-14036"/>
            <a:ext cx="4572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23813E-6 L -0.50833 0.002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" y="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68027E-6 L 0.51667 -3.68027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2400" y="723901"/>
            <a:ext cx="2701388" cy="1044002"/>
            <a:chOff x="228602" y="723901"/>
            <a:chExt cx="2701388" cy="1044002"/>
          </a:xfrm>
        </p:grpSpPr>
        <p:pic>
          <p:nvPicPr>
            <p:cNvPr id="5" name="Picture 4" descr="Picture2.jpg"/>
            <p:cNvPicPr>
              <a:picLocks noChangeAspect="1"/>
            </p:cNvPicPr>
            <p:nvPr/>
          </p:nvPicPr>
          <p:blipFill>
            <a:blip r:embed="rId2" cstate="print"/>
            <a:srcRect l="21709" r="24017"/>
            <a:stretch>
              <a:fillRect/>
            </a:stretch>
          </p:blipFill>
          <p:spPr>
            <a:xfrm>
              <a:off x="1295400" y="723901"/>
              <a:ext cx="567790" cy="1044000"/>
            </a:xfrm>
            <a:prstGeom prst="rect">
              <a:avLst/>
            </a:prstGeom>
          </p:spPr>
        </p:pic>
        <p:pic>
          <p:nvPicPr>
            <p:cNvPr id="3" name="Picture 2" descr="Picture2.jpg"/>
            <p:cNvPicPr>
              <a:picLocks noChangeAspect="1"/>
            </p:cNvPicPr>
            <p:nvPr/>
          </p:nvPicPr>
          <p:blipFill>
            <a:blip r:embed="rId2" cstate="print"/>
            <a:srcRect l="21709" r="24017"/>
            <a:stretch>
              <a:fillRect/>
            </a:stretch>
          </p:blipFill>
          <p:spPr>
            <a:xfrm>
              <a:off x="228602" y="723903"/>
              <a:ext cx="567790" cy="1044000"/>
            </a:xfrm>
            <a:prstGeom prst="rect">
              <a:avLst/>
            </a:prstGeom>
          </p:spPr>
        </p:pic>
        <p:pic>
          <p:nvPicPr>
            <p:cNvPr id="4" name="Picture 3" descr="Picture2.jpg"/>
            <p:cNvPicPr>
              <a:picLocks noChangeAspect="1"/>
            </p:cNvPicPr>
            <p:nvPr/>
          </p:nvPicPr>
          <p:blipFill>
            <a:blip r:embed="rId2" cstate="print"/>
            <a:srcRect l="21709" r="24017"/>
            <a:stretch>
              <a:fillRect/>
            </a:stretch>
          </p:blipFill>
          <p:spPr>
            <a:xfrm>
              <a:off x="762000" y="723901"/>
              <a:ext cx="567790" cy="1044000"/>
            </a:xfrm>
            <a:prstGeom prst="rect">
              <a:avLst/>
            </a:prstGeom>
          </p:spPr>
        </p:pic>
        <p:pic>
          <p:nvPicPr>
            <p:cNvPr id="6" name="Picture 5" descr="Picture2.jpg"/>
            <p:cNvPicPr>
              <a:picLocks noChangeAspect="1"/>
            </p:cNvPicPr>
            <p:nvPr/>
          </p:nvPicPr>
          <p:blipFill>
            <a:blip r:embed="rId2" cstate="print"/>
            <a:srcRect l="21709" r="24017"/>
            <a:stretch>
              <a:fillRect/>
            </a:stretch>
          </p:blipFill>
          <p:spPr>
            <a:xfrm>
              <a:off x="1828800" y="723901"/>
              <a:ext cx="567790" cy="1044000"/>
            </a:xfrm>
            <a:prstGeom prst="rect">
              <a:avLst/>
            </a:prstGeom>
          </p:spPr>
        </p:pic>
        <p:pic>
          <p:nvPicPr>
            <p:cNvPr id="7" name="Picture 6" descr="Picture2.jpg"/>
            <p:cNvPicPr>
              <a:picLocks noChangeAspect="1"/>
            </p:cNvPicPr>
            <p:nvPr/>
          </p:nvPicPr>
          <p:blipFill>
            <a:blip r:embed="rId2" cstate="print"/>
            <a:srcRect l="21709" r="24017"/>
            <a:stretch>
              <a:fillRect/>
            </a:stretch>
          </p:blipFill>
          <p:spPr>
            <a:xfrm>
              <a:off x="2362200" y="723901"/>
              <a:ext cx="567790" cy="104400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3352800" y="723901"/>
            <a:ext cx="972000" cy="1066799"/>
            <a:chOff x="3394610" y="723901"/>
            <a:chExt cx="1135580" cy="1066799"/>
          </a:xfrm>
        </p:grpSpPr>
        <p:pic>
          <p:nvPicPr>
            <p:cNvPr id="8" name="Picture 7" descr="Picture2.jpg"/>
            <p:cNvPicPr>
              <a:picLocks noChangeAspect="1"/>
            </p:cNvPicPr>
            <p:nvPr/>
          </p:nvPicPr>
          <p:blipFill>
            <a:blip r:embed="rId3" cstate="print"/>
            <a:srcRect l="21709" r="24017"/>
            <a:stretch>
              <a:fillRect/>
            </a:stretch>
          </p:blipFill>
          <p:spPr>
            <a:xfrm>
              <a:off x="3394610" y="723901"/>
              <a:ext cx="567790" cy="1044000"/>
            </a:xfrm>
            <a:prstGeom prst="rect">
              <a:avLst/>
            </a:prstGeom>
          </p:spPr>
        </p:pic>
        <p:pic>
          <p:nvPicPr>
            <p:cNvPr id="9" name="Picture 8" descr="Picture2.jpg"/>
            <p:cNvPicPr>
              <a:picLocks noChangeAspect="1"/>
            </p:cNvPicPr>
            <p:nvPr/>
          </p:nvPicPr>
          <p:blipFill>
            <a:blip r:embed="rId3" cstate="print"/>
            <a:srcRect l="21709" r="24017"/>
            <a:stretch>
              <a:fillRect/>
            </a:stretch>
          </p:blipFill>
          <p:spPr>
            <a:xfrm>
              <a:off x="3962400" y="746700"/>
              <a:ext cx="567790" cy="10440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895600" y="1053525"/>
            <a:ext cx="457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b="1" dirty="0" smtClean="0">
                <a:ln>
                  <a:solidFill>
                    <a:schemeClr val="tx1"/>
                  </a:solidFill>
                </a:ln>
              </a:rPr>
              <a:t>ও </a:t>
            </a:r>
            <a:endParaRPr lang="ar-SA" sz="32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1028700"/>
            <a:ext cx="990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2800" b="1" dirty="0" smtClean="0">
                <a:ln>
                  <a:solidFill>
                    <a:schemeClr val="tx1"/>
                  </a:solidFill>
                </a:ln>
              </a:rPr>
              <a:t>একত্রে  </a:t>
            </a:r>
            <a:endParaRPr lang="ar-SA" sz="28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2705100"/>
            <a:ext cx="762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৫  </a:t>
            </a:r>
            <a:endParaRPr lang="ar-SA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8400" y="2705100"/>
            <a:ext cx="762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+   </a:t>
            </a:r>
            <a:endParaRPr lang="ar-SA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05200" y="2705100"/>
            <a:ext cx="762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২   </a:t>
            </a:r>
            <a:endParaRPr lang="ar-SA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76800" y="2705100"/>
            <a:ext cx="762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=    </a:t>
            </a:r>
            <a:endParaRPr lang="ar-SA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05600" y="2705100"/>
            <a:ext cx="762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৭    </a:t>
            </a:r>
            <a:endParaRPr lang="ar-SA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Left Brace 19"/>
          <p:cNvSpPr/>
          <p:nvPr/>
        </p:nvSpPr>
        <p:spPr>
          <a:xfrm rot="16200000">
            <a:off x="1066801" y="952501"/>
            <a:ext cx="914400" cy="2438399"/>
          </a:xfrm>
          <a:prstGeom prst="leftBrace">
            <a:avLst>
              <a:gd name="adj1" fmla="val 8333"/>
              <a:gd name="adj2" fmla="val 44613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Left Brace 20"/>
          <p:cNvSpPr/>
          <p:nvPr/>
        </p:nvSpPr>
        <p:spPr>
          <a:xfrm rot="16200000">
            <a:off x="3352800" y="1714500"/>
            <a:ext cx="990600" cy="838200"/>
          </a:xfrm>
          <a:prstGeom prst="leftBrace">
            <a:avLst>
              <a:gd name="adj1" fmla="val 8333"/>
              <a:gd name="adj2" fmla="val 44613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Left Brace 21"/>
          <p:cNvSpPr/>
          <p:nvPr/>
        </p:nvSpPr>
        <p:spPr>
          <a:xfrm rot="16200000">
            <a:off x="6819902" y="609602"/>
            <a:ext cx="914400" cy="3276598"/>
          </a:xfrm>
          <a:prstGeom prst="leftBrace">
            <a:avLst>
              <a:gd name="adj1" fmla="val 8333"/>
              <a:gd name="adj2" fmla="val 44613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4500"/>
                            </p:stCondLst>
                            <p:childTnLst>
                              <p:par>
                                <p:cTn id="48" presetID="63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05556E-6 -3.54051E-6 L 0.56893 0.0019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" y="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77778E-7 4.17314E-6 L 0.51476 4.17314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9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53295" y="1714500"/>
            <a:ext cx="2718261" cy="871730"/>
            <a:chOff x="228600" y="1714500"/>
            <a:chExt cx="2718261" cy="871730"/>
          </a:xfrm>
        </p:grpSpPr>
        <p:pic>
          <p:nvPicPr>
            <p:cNvPr id="5" name="Picture 4" descr="mango_v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1714500"/>
              <a:ext cx="716281" cy="871730"/>
            </a:xfrm>
            <a:prstGeom prst="rect">
              <a:avLst/>
            </a:prstGeom>
          </p:spPr>
        </p:pic>
        <p:pic>
          <p:nvPicPr>
            <p:cNvPr id="6" name="Picture 5" descr="mango_v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3919" y="1714500"/>
              <a:ext cx="716281" cy="871730"/>
            </a:xfrm>
            <a:prstGeom prst="rect">
              <a:avLst/>
            </a:prstGeom>
          </p:spPr>
        </p:pic>
        <p:pic>
          <p:nvPicPr>
            <p:cNvPr id="7" name="Picture 6" descr="mango_v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9719" y="1714500"/>
              <a:ext cx="716281" cy="871730"/>
            </a:xfrm>
            <a:prstGeom prst="rect">
              <a:avLst/>
            </a:prstGeom>
          </p:spPr>
        </p:pic>
        <p:pic>
          <p:nvPicPr>
            <p:cNvPr id="8" name="Picture 7" descr="mango_v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0580" y="1714500"/>
              <a:ext cx="716281" cy="87173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3706095" y="1714500"/>
            <a:ext cx="2773681" cy="871730"/>
            <a:chOff x="3581400" y="1714500"/>
            <a:chExt cx="2773681" cy="871730"/>
          </a:xfrm>
        </p:grpSpPr>
        <p:pic>
          <p:nvPicPr>
            <p:cNvPr id="9" name="Picture 8" descr="mango_v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200" y="1714500"/>
              <a:ext cx="716281" cy="871730"/>
            </a:xfrm>
            <a:prstGeom prst="rect">
              <a:avLst/>
            </a:prstGeom>
          </p:spPr>
        </p:pic>
        <p:pic>
          <p:nvPicPr>
            <p:cNvPr id="10" name="Picture 9" descr="mango_v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81400" y="1714500"/>
              <a:ext cx="716281" cy="871730"/>
            </a:xfrm>
            <a:prstGeom prst="rect">
              <a:avLst/>
            </a:prstGeom>
          </p:spPr>
        </p:pic>
        <p:pic>
          <p:nvPicPr>
            <p:cNvPr id="11" name="Picture 10" descr="mango_v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3000" y="1714500"/>
              <a:ext cx="716281" cy="871730"/>
            </a:xfrm>
            <a:prstGeom prst="rect">
              <a:avLst/>
            </a:prstGeom>
          </p:spPr>
        </p:pic>
        <p:pic>
          <p:nvPicPr>
            <p:cNvPr id="12" name="Picture 11" descr="mango_v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8800" y="1714500"/>
              <a:ext cx="716281" cy="87173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3096495" y="1707059"/>
            <a:ext cx="5334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4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+</a:t>
            </a:r>
            <a:endParaRPr lang="ar-SA" sz="44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01695" y="1714500"/>
            <a:ext cx="5334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44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= </a:t>
            </a:r>
            <a:endParaRPr lang="ar-SA" sz="4400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87495" y="1638300"/>
            <a:ext cx="838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5400" b="1" dirty="0" smtClean="0">
                <a:ln>
                  <a:solidFill>
                    <a:schemeClr val="tx1"/>
                  </a:solidFill>
                </a:ln>
              </a:rPr>
              <a:t> ৮  </a:t>
            </a:r>
            <a:endParaRPr lang="ar-SA" sz="54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0" y="3000970"/>
            <a:ext cx="838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5400" dirty="0" smtClean="0">
                <a:ln>
                  <a:solidFill>
                    <a:schemeClr val="tx1"/>
                  </a:solidFill>
                </a:ln>
              </a:rPr>
              <a:t> ৪   </a:t>
            </a:r>
            <a:endParaRPr lang="ar-SA" sz="5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400" y="3000970"/>
            <a:ext cx="838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5400" dirty="0" smtClean="0">
                <a:ln>
                  <a:solidFill>
                    <a:schemeClr val="tx1"/>
                  </a:solidFill>
                </a:ln>
              </a:rPr>
              <a:t> +   </a:t>
            </a:r>
            <a:endParaRPr lang="ar-SA" sz="5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95800" y="3000970"/>
            <a:ext cx="838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5400" dirty="0" smtClean="0">
                <a:ln>
                  <a:solidFill>
                    <a:schemeClr val="tx1"/>
                  </a:solidFill>
                </a:ln>
              </a:rPr>
              <a:t> ৪   </a:t>
            </a:r>
            <a:endParaRPr lang="ar-SA" sz="5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24600" y="3000970"/>
            <a:ext cx="838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5400" dirty="0" smtClean="0">
                <a:ln>
                  <a:solidFill>
                    <a:schemeClr val="tx1"/>
                  </a:solidFill>
                </a:ln>
              </a:rPr>
              <a:t> =    </a:t>
            </a:r>
            <a:endParaRPr lang="ar-SA" sz="5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39000" y="3000970"/>
            <a:ext cx="838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5400" b="1" dirty="0" smtClean="0">
                <a:ln>
                  <a:solidFill>
                    <a:schemeClr val="tx1"/>
                  </a:solidFill>
                </a:ln>
              </a:rPr>
              <a:t> ৮  </a:t>
            </a:r>
            <a:endParaRPr lang="ar-SA" sz="54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3" name="Oval 22"/>
          <p:cNvSpPr/>
          <p:nvPr/>
        </p:nvSpPr>
        <p:spPr>
          <a:xfrm>
            <a:off x="990600" y="228600"/>
            <a:ext cx="2590800" cy="6477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600" b="1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একক কাজ  </a:t>
            </a:r>
            <a:endParaRPr lang="ar-SA" sz="3600" b="1" dirty="0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24" name="Picture 23" descr="education-3420037__340.png"/>
          <p:cNvPicPr>
            <a:picLocks noChangeAspect="1"/>
          </p:cNvPicPr>
          <p:nvPr/>
        </p:nvPicPr>
        <p:blipFill>
          <a:blip r:embed="rId4"/>
          <a:srcRect l="32435" t="14706" r="32435" b="14706"/>
          <a:stretch>
            <a:fillRect/>
          </a:stretch>
        </p:blipFill>
        <p:spPr>
          <a:xfrm>
            <a:off x="6934200" y="190500"/>
            <a:ext cx="12192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990600" y="1257300"/>
            <a:ext cx="11430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5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২ </a:t>
            </a:r>
            <a:endParaRPr lang="ar-SA" sz="54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943600" y="1257300"/>
            <a:ext cx="11430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5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=  </a:t>
            </a:r>
            <a:endParaRPr lang="ar-SA" sz="54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590800" y="1257300"/>
            <a:ext cx="11430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5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+ </a:t>
            </a:r>
            <a:endParaRPr lang="ar-SA" sz="54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67200" y="1257300"/>
            <a:ext cx="11430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5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২ </a:t>
            </a:r>
            <a:endParaRPr lang="ar-SA" sz="54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315200" y="1257300"/>
            <a:ext cx="11430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5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৪ </a:t>
            </a:r>
            <a:endParaRPr lang="ar-SA" sz="54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09600" y="3162300"/>
            <a:ext cx="1600200" cy="838200"/>
            <a:chOff x="609600" y="3162300"/>
            <a:chExt cx="1600200" cy="838200"/>
          </a:xfrm>
        </p:grpSpPr>
        <p:pic>
          <p:nvPicPr>
            <p:cNvPr id="9" name="Picture 8" descr="Picture6.jpg"/>
            <p:cNvPicPr>
              <a:picLocks noChangeAspect="1"/>
            </p:cNvPicPr>
            <p:nvPr/>
          </p:nvPicPr>
          <p:blipFill>
            <a:blip r:embed="rId2" cstate="print"/>
            <a:srcRect l="3117" t="15543" r="20075" b="6554"/>
            <a:stretch>
              <a:fillRect/>
            </a:stretch>
          </p:blipFill>
          <p:spPr>
            <a:xfrm>
              <a:off x="609600" y="3162300"/>
              <a:ext cx="762000" cy="838200"/>
            </a:xfrm>
            <a:prstGeom prst="rect">
              <a:avLst/>
            </a:prstGeom>
          </p:spPr>
        </p:pic>
        <p:pic>
          <p:nvPicPr>
            <p:cNvPr id="10" name="Picture 9" descr="Picture6.jpg"/>
            <p:cNvPicPr>
              <a:picLocks noChangeAspect="1"/>
            </p:cNvPicPr>
            <p:nvPr/>
          </p:nvPicPr>
          <p:blipFill>
            <a:blip r:embed="rId2" cstate="print"/>
            <a:srcRect l="3117" t="15543" r="20075" b="6554"/>
            <a:stretch>
              <a:fillRect/>
            </a:stretch>
          </p:blipFill>
          <p:spPr>
            <a:xfrm>
              <a:off x="1447800" y="3162300"/>
              <a:ext cx="762000" cy="83820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438400" y="3263325"/>
            <a:ext cx="1447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b="1" dirty="0" smtClean="0">
                <a:ln>
                  <a:solidFill>
                    <a:schemeClr val="tx1"/>
                  </a:solidFill>
                </a:ln>
              </a:rPr>
              <a:t>যোগ চিহ্ন </a:t>
            </a:r>
            <a:endParaRPr lang="ar-SA" sz="3200" b="1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2514997" y="2780903"/>
            <a:ext cx="1219200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4114800" y="3086100"/>
            <a:ext cx="1600200" cy="838200"/>
            <a:chOff x="4114800" y="3086100"/>
            <a:chExt cx="1600200" cy="838200"/>
          </a:xfrm>
        </p:grpSpPr>
        <p:pic>
          <p:nvPicPr>
            <p:cNvPr id="18" name="Picture 17" descr="Picture6.jpg"/>
            <p:cNvPicPr>
              <a:picLocks noChangeAspect="1"/>
            </p:cNvPicPr>
            <p:nvPr/>
          </p:nvPicPr>
          <p:blipFill>
            <a:blip r:embed="rId2" cstate="print"/>
            <a:srcRect l="3117" t="15543" r="20075" b="6554"/>
            <a:stretch>
              <a:fillRect/>
            </a:stretch>
          </p:blipFill>
          <p:spPr>
            <a:xfrm>
              <a:off x="4114800" y="3086100"/>
              <a:ext cx="762000" cy="838200"/>
            </a:xfrm>
            <a:prstGeom prst="rect">
              <a:avLst/>
            </a:prstGeom>
          </p:spPr>
        </p:pic>
        <p:pic>
          <p:nvPicPr>
            <p:cNvPr id="19" name="Picture 18" descr="Picture6.jpg"/>
            <p:cNvPicPr>
              <a:picLocks noChangeAspect="1"/>
            </p:cNvPicPr>
            <p:nvPr/>
          </p:nvPicPr>
          <p:blipFill>
            <a:blip r:embed="rId2" cstate="print"/>
            <a:srcRect l="3117" t="15543" r="20075" b="6554"/>
            <a:stretch>
              <a:fillRect/>
            </a:stretch>
          </p:blipFill>
          <p:spPr>
            <a:xfrm>
              <a:off x="4953000" y="3086100"/>
              <a:ext cx="762000" cy="838200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5791200" y="3263325"/>
            <a:ext cx="1524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b="1" dirty="0" smtClean="0">
                <a:ln>
                  <a:solidFill>
                    <a:schemeClr val="tx1"/>
                  </a:solidFill>
                </a:ln>
              </a:rPr>
              <a:t>সমান চিহ্ন </a:t>
            </a:r>
            <a:endParaRPr lang="ar-SA" sz="3200" b="1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6008182" y="2768093"/>
            <a:ext cx="109162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7467600" y="3009900"/>
            <a:ext cx="1143000" cy="9906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5400" b="1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৪</a:t>
            </a:r>
            <a:endParaRPr lang="ar-SA" sz="5400" b="1" dirty="0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4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6000"/>
                            </p:stCondLst>
                            <p:childTnLst>
                              <p:par>
                                <p:cTn id="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5E93C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0"/>
                            </p:stCondLst>
                            <p:childTnLst>
                              <p:par>
                                <p:cTn id="78" presetID="1" presetClass="emph" presetSubtype="2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18C6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18C6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18C6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1" grpId="0"/>
      <p:bldP spid="20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257300"/>
            <a:ext cx="762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4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২ </a:t>
            </a:r>
            <a:endParaRPr lang="ar-SA" sz="4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1257300"/>
            <a:ext cx="762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4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+  </a:t>
            </a:r>
            <a:endParaRPr lang="ar-SA" sz="4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1257300"/>
            <a:ext cx="762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4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১  </a:t>
            </a:r>
            <a:endParaRPr lang="ar-SA" sz="4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1257300"/>
            <a:ext cx="762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4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=  </a:t>
            </a:r>
            <a:endParaRPr lang="ar-SA" sz="4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1257300"/>
            <a:ext cx="762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4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৩  </a:t>
            </a:r>
            <a:endParaRPr lang="ar-SA" sz="4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2407503"/>
            <a:ext cx="762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4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১   </a:t>
            </a:r>
            <a:endParaRPr lang="ar-SA" sz="4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2400300"/>
            <a:ext cx="762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4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+   </a:t>
            </a:r>
            <a:endParaRPr lang="ar-SA" sz="4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2385894"/>
            <a:ext cx="762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4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৪  </a:t>
            </a:r>
            <a:endParaRPr lang="ar-SA" sz="4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2378691"/>
            <a:ext cx="762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4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=   </a:t>
            </a:r>
            <a:endParaRPr lang="ar-SA" sz="4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2371488"/>
            <a:ext cx="762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4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৫  </a:t>
            </a:r>
            <a:endParaRPr lang="ar-SA" sz="4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0" y="3626703"/>
            <a:ext cx="762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4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৪   </a:t>
            </a:r>
            <a:endParaRPr lang="ar-SA" sz="4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5600" y="3619500"/>
            <a:ext cx="762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4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+    </a:t>
            </a:r>
            <a:endParaRPr lang="ar-SA" sz="4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800" y="3612297"/>
            <a:ext cx="762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4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৩    </a:t>
            </a:r>
            <a:endParaRPr lang="ar-SA" sz="4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8200" y="3605094"/>
            <a:ext cx="762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4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=    </a:t>
            </a:r>
            <a:endParaRPr lang="ar-SA" sz="4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2600" y="3597891"/>
            <a:ext cx="762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4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৭    </a:t>
            </a:r>
            <a:endParaRPr lang="ar-SA" sz="4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3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60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90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20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1181100"/>
            <a:ext cx="1219200" cy="99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৩ </a:t>
            </a:r>
            <a:endParaRPr lang="ar-SA" sz="48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362200" y="1181100"/>
            <a:ext cx="1219200" cy="99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+</a:t>
            </a:r>
            <a:endParaRPr lang="ar-SA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86200" y="1181100"/>
            <a:ext cx="1219200" cy="99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১</a:t>
            </a:r>
            <a:endParaRPr lang="ar-SA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10200" y="1181100"/>
            <a:ext cx="1219200" cy="99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=</a:t>
            </a:r>
            <a:endParaRPr lang="ar-SA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8000" y="1181100"/>
            <a:ext cx="1219200" cy="990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৪ </a:t>
            </a:r>
            <a:endParaRPr lang="ar-SA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85800" y="3314700"/>
            <a:ext cx="1295400" cy="11430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১</a:t>
            </a:r>
            <a:endParaRPr lang="ar-SA" sz="4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133600" y="3314700"/>
            <a:ext cx="1295400" cy="11430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+</a:t>
            </a:r>
            <a:r>
              <a:rPr lang="bn-IN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endParaRPr lang="ar-SA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81400" y="3314700"/>
            <a:ext cx="1295400" cy="11430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৫</a:t>
            </a:r>
            <a:endParaRPr lang="ar-SA" sz="4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29200" y="3314700"/>
            <a:ext cx="1295400" cy="11430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=</a:t>
            </a:r>
            <a:endParaRPr lang="ar-SA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477000" y="3314700"/>
            <a:ext cx="1295400" cy="11430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৬</a:t>
            </a:r>
            <a:r>
              <a:rPr lang="bn-IN" dirty="0" smtClean="0"/>
              <a:t> </a:t>
            </a:r>
            <a:endParaRPr lang="ar-SA" dirty="0"/>
          </a:p>
        </p:txBody>
      </p:sp>
      <p:pic>
        <p:nvPicPr>
          <p:cNvPr id="14" name="Picture 13" descr="gTeobgnpc.gif"/>
          <p:cNvPicPr>
            <a:picLocks noChangeAspect="1"/>
          </p:cNvPicPr>
          <p:nvPr/>
        </p:nvPicPr>
        <p:blipFill>
          <a:blip r:embed="rId3"/>
          <a:srcRect t="4667" b="4667"/>
          <a:stretch>
            <a:fillRect/>
          </a:stretch>
        </p:blipFill>
        <p:spPr>
          <a:xfrm>
            <a:off x="6791964" y="164700"/>
            <a:ext cx="1361436" cy="8640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838200" y="190500"/>
            <a:ext cx="2590800" cy="6477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2800" b="1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জোড়ায়  কাজ  </a:t>
            </a:r>
            <a:endParaRPr lang="ar-SA" sz="2800" b="1" dirty="0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40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463500"/>
            <a:ext cx="3559005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3400" y="1563350"/>
            <a:ext cx="36576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তোমার পাঠ্য বইয়ের ২৮ পৃষ্ঠ খোল  </a:t>
            </a:r>
            <a:endParaRPr lang="ar-SA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7651" y="495300"/>
            <a:ext cx="4071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পাঠ্য বইয়ের সাথে সংযোগ স্থাপন।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19400" y="152400"/>
            <a:ext cx="3276600" cy="571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6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দল</a:t>
            </a:r>
            <a:r>
              <a:rPr lang="en-US" sz="3600" b="1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গত</a:t>
            </a:r>
            <a:r>
              <a:rPr lang="en-US" sz="36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কা</a:t>
            </a:r>
            <a:r>
              <a:rPr lang="bn-IN" sz="36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জ  </a:t>
            </a:r>
            <a:endParaRPr lang="ar-SA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914400" y="342900"/>
            <a:ext cx="1524000" cy="381000"/>
          </a:xfrm>
          <a:prstGeom prst="flowChartTermina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2800" b="1" dirty="0" smtClean="0">
                <a:solidFill>
                  <a:srgbClr val="92D050"/>
                </a:solidFill>
              </a:rPr>
              <a:t>জবা </a:t>
            </a:r>
            <a:endParaRPr lang="ar-SA" sz="1600" b="1" dirty="0">
              <a:solidFill>
                <a:srgbClr val="92D050"/>
              </a:solidFill>
            </a:endParaRPr>
          </a:p>
        </p:txBody>
      </p:sp>
      <p:sp>
        <p:nvSpPr>
          <p:cNvPr id="16" name="Flowchart: Terminator 15"/>
          <p:cNvSpPr/>
          <p:nvPr/>
        </p:nvSpPr>
        <p:spPr>
          <a:xfrm>
            <a:off x="6324600" y="342900"/>
            <a:ext cx="1828800" cy="381000"/>
          </a:xfrm>
          <a:prstGeom prst="flowChartTermina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200" b="1" dirty="0" smtClean="0">
                <a:solidFill>
                  <a:srgbClr val="7030A0"/>
                </a:solidFill>
              </a:rPr>
              <a:t>গোলাপ  </a:t>
            </a:r>
            <a:endParaRPr lang="ar-SA" b="1" dirty="0">
              <a:solidFill>
                <a:srgbClr val="7030A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24510" y="1375498"/>
            <a:ext cx="1370315" cy="720000"/>
            <a:chOff x="228601" y="1484699"/>
            <a:chExt cx="2328526" cy="1018799"/>
          </a:xfrm>
        </p:grpSpPr>
        <p:pic>
          <p:nvPicPr>
            <p:cNvPr id="17" name="Picture 16" descr="eggplant_300x300.png"/>
            <p:cNvPicPr>
              <a:picLocks noChangeAspect="1"/>
            </p:cNvPicPr>
            <p:nvPr/>
          </p:nvPicPr>
          <p:blipFill>
            <a:blip r:embed="rId3" cstate="print"/>
            <a:srcRect l="15996" t="9995" r="23997"/>
            <a:stretch>
              <a:fillRect/>
            </a:stretch>
          </p:blipFill>
          <p:spPr>
            <a:xfrm>
              <a:off x="228601" y="1562099"/>
              <a:ext cx="613927" cy="941399"/>
            </a:xfrm>
            <a:prstGeom prst="rect">
              <a:avLst/>
            </a:prstGeom>
          </p:spPr>
        </p:pic>
        <p:pic>
          <p:nvPicPr>
            <p:cNvPr id="18" name="Picture 17" descr="eggplant_300x300.png"/>
            <p:cNvPicPr>
              <a:picLocks noChangeAspect="1"/>
            </p:cNvPicPr>
            <p:nvPr/>
          </p:nvPicPr>
          <p:blipFill>
            <a:blip r:embed="rId3" cstate="print"/>
            <a:srcRect l="15996" t="9995" r="23997"/>
            <a:stretch>
              <a:fillRect/>
            </a:stretch>
          </p:blipFill>
          <p:spPr>
            <a:xfrm>
              <a:off x="762002" y="1536299"/>
              <a:ext cx="552935" cy="941400"/>
            </a:xfrm>
            <a:prstGeom prst="rect">
              <a:avLst/>
            </a:prstGeom>
          </p:spPr>
        </p:pic>
        <p:pic>
          <p:nvPicPr>
            <p:cNvPr id="19" name="Picture 18" descr="eggplant_300x300.png"/>
            <p:cNvPicPr>
              <a:picLocks noChangeAspect="1"/>
            </p:cNvPicPr>
            <p:nvPr/>
          </p:nvPicPr>
          <p:blipFill>
            <a:blip r:embed="rId3" cstate="print"/>
            <a:srcRect l="15996" t="9995" r="23997"/>
            <a:stretch>
              <a:fillRect/>
            </a:stretch>
          </p:blipFill>
          <p:spPr>
            <a:xfrm>
              <a:off x="1362526" y="1510500"/>
              <a:ext cx="597524" cy="941399"/>
            </a:xfrm>
            <a:prstGeom prst="rect">
              <a:avLst/>
            </a:prstGeom>
          </p:spPr>
        </p:pic>
        <p:pic>
          <p:nvPicPr>
            <p:cNvPr id="20" name="Picture 19" descr="eggplant_300x300.png"/>
            <p:cNvPicPr>
              <a:picLocks noChangeAspect="1"/>
            </p:cNvPicPr>
            <p:nvPr/>
          </p:nvPicPr>
          <p:blipFill>
            <a:blip r:embed="rId3" cstate="print"/>
            <a:srcRect l="15996" t="9995" r="23997"/>
            <a:stretch>
              <a:fillRect/>
            </a:stretch>
          </p:blipFill>
          <p:spPr>
            <a:xfrm>
              <a:off x="1929489" y="1484699"/>
              <a:ext cx="627638" cy="941399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1905000" y="1419880"/>
            <a:ext cx="457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28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ও </a:t>
            </a:r>
            <a:endParaRPr lang="ar-SA" sz="28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438400" y="1375500"/>
            <a:ext cx="685800" cy="720000"/>
            <a:chOff x="4402525" y="1535100"/>
            <a:chExt cx="1160075" cy="865200"/>
          </a:xfrm>
        </p:grpSpPr>
        <p:pic>
          <p:nvPicPr>
            <p:cNvPr id="24" name="Picture 23" descr="eggplant_300x300.png"/>
            <p:cNvPicPr>
              <a:picLocks noChangeAspect="1"/>
            </p:cNvPicPr>
            <p:nvPr/>
          </p:nvPicPr>
          <p:blipFill>
            <a:blip r:embed="rId4" cstate="print"/>
            <a:srcRect l="15996" t="9995" r="23997"/>
            <a:stretch>
              <a:fillRect/>
            </a:stretch>
          </p:blipFill>
          <p:spPr>
            <a:xfrm>
              <a:off x="4402525" y="1535100"/>
              <a:ext cx="576036" cy="864000"/>
            </a:xfrm>
            <a:prstGeom prst="rect">
              <a:avLst/>
            </a:prstGeom>
          </p:spPr>
        </p:pic>
        <p:pic>
          <p:nvPicPr>
            <p:cNvPr id="25" name="Picture 24" descr="eggplant_300x300.png"/>
            <p:cNvPicPr>
              <a:picLocks noChangeAspect="1"/>
            </p:cNvPicPr>
            <p:nvPr/>
          </p:nvPicPr>
          <p:blipFill>
            <a:blip r:embed="rId4" cstate="print"/>
            <a:srcRect l="15996" t="9995" r="23997"/>
            <a:stretch>
              <a:fillRect/>
            </a:stretch>
          </p:blipFill>
          <p:spPr>
            <a:xfrm>
              <a:off x="4986564" y="1536300"/>
              <a:ext cx="576036" cy="864000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3276600" y="1419880"/>
            <a:ext cx="990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28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একত্রে </a:t>
            </a:r>
            <a:endParaRPr lang="ar-SA" sz="28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04800" y="2781300"/>
            <a:ext cx="648000" cy="720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৩</a:t>
            </a:r>
            <a:r>
              <a:rPr lang="bn-IN" sz="4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endParaRPr lang="ar-SA" sz="4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066800" y="2781300"/>
            <a:ext cx="648000" cy="720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endParaRPr lang="ar-SA" sz="4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828800" y="2781300"/>
            <a:ext cx="648000" cy="720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৭</a:t>
            </a:r>
            <a:r>
              <a:rPr lang="bn-IN" sz="4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endParaRPr lang="ar-SA" sz="4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667000" y="2781300"/>
            <a:ext cx="648000" cy="720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endParaRPr lang="ar-SA" sz="4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3429000" y="2781300"/>
            <a:ext cx="762000" cy="720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2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10</a:t>
            </a:r>
            <a:r>
              <a:rPr lang="bn-IN" sz="4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endParaRPr lang="ar-SA" sz="4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4800" y="952500"/>
            <a:ext cx="2971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dirty="0" smtClean="0"/>
              <a:t>  </a:t>
            </a:r>
            <a:endParaRPr lang="ar-SA" dirty="0"/>
          </a:p>
        </p:txBody>
      </p:sp>
      <p:grpSp>
        <p:nvGrpSpPr>
          <p:cNvPr id="68" name="Group 67"/>
          <p:cNvGrpSpPr/>
          <p:nvPr/>
        </p:nvGrpSpPr>
        <p:grpSpPr>
          <a:xfrm>
            <a:off x="4656319" y="1257300"/>
            <a:ext cx="1896881" cy="609600"/>
            <a:chOff x="4503919" y="1257300"/>
            <a:chExt cx="1896881" cy="609600"/>
          </a:xfrm>
        </p:grpSpPr>
        <p:pic>
          <p:nvPicPr>
            <p:cNvPr id="22" name="Picture 21" descr="images.jfif12.jfif"/>
            <p:cNvPicPr>
              <a:picLocks noChangeAspect="1"/>
            </p:cNvPicPr>
            <p:nvPr/>
          </p:nvPicPr>
          <p:blipFill>
            <a:blip r:embed="rId5"/>
            <a:srcRect l="21476" r="22148"/>
            <a:stretch>
              <a:fillRect/>
            </a:stretch>
          </p:blipFill>
          <p:spPr>
            <a:xfrm>
              <a:off x="4503919" y="1257300"/>
              <a:ext cx="576000" cy="579430"/>
            </a:xfrm>
            <a:prstGeom prst="rect">
              <a:avLst/>
            </a:prstGeom>
          </p:spPr>
        </p:pic>
        <p:pic>
          <p:nvPicPr>
            <p:cNvPr id="34" name="Picture 33" descr="images.jfif12.jfif"/>
            <p:cNvPicPr>
              <a:picLocks noChangeAspect="1"/>
            </p:cNvPicPr>
            <p:nvPr/>
          </p:nvPicPr>
          <p:blipFill>
            <a:blip r:embed="rId5"/>
            <a:srcRect l="21476" r="22148"/>
            <a:stretch>
              <a:fillRect/>
            </a:stretch>
          </p:blipFill>
          <p:spPr>
            <a:xfrm>
              <a:off x="5180560" y="1271590"/>
              <a:ext cx="576000" cy="579430"/>
            </a:xfrm>
            <a:prstGeom prst="rect">
              <a:avLst/>
            </a:prstGeom>
          </p:spPr>
        </p:pic>
        <p:pic>
          <p:nvPicPr>
            <p:cNvPr id="36" name="Picture 35" descr="images.jfif12.jfif"/>
            <p:cNvPicPr>
              <a:picLocks noChangeAspect="1"/>
            </p:cNvPicPr>
            <p:nvPr/>
          </p:nvPicPr>
          <p:blipFill>
            <a:blip r:embed="rId5"/>
            <a:srcRect l="21476" r="22148"/>
            <a:stretch>
              <a:fillRect/>
            </a:stretch>
          </p:blipFill>
          <p:spPr>
            <a:xfrm>
              <a:off x="5824800" y="1287470"/>
              <a:ext cx="576000" cy="579430"/>
            </a:xfrm>
            <a:prstGeom prst="rect">
              <a:avLst/>
            </a:prstGeom>
          </p:spPr>
        </p:pic>
      </p:grpSp>
      <p:pic>
        <p:nvPicPr>
          <p:cNvPr id="37" name="Picture 36" descr="images.jfif12.jfif"/>
          <p:cNvPicPr>
            <a:picLocks noChangeAspect="1"/>
          </p:cNvPicPr>
          <p:nvPr/>
        </p:nvPicPr>
        <p:blipFill>
          <a:blip r:embed="rId5"/>
          <a:srcRect l="21476" r="22148"/>
          <a:stretch>
            <a:fillRect/>
          </a:stretch>
        </p:blipFill>
        <p:spPr>
          <a:xfrm>
            <a:off x="7196400" y="1287470"/>
            <a:ext cx="576000" cy="579430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4762200" y="2823300"/>
            <a:ext cx="648000" cy="720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2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৮</a:t>
            </a:r>
            <a:r>
              <a:rPr lang="bn-IN" sz="44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endParaRPr lang="ar-SA" sz="44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5600400" y="2823300"/>
            <a:ext cx="648000" cy="720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4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endParaRPr lang="ar-SA" sz="44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6438600" y="2823300"/>
            <a:ext cx="648000" cy="720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2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১</a:t>
            </a:r>
            <a:r>
              <a:rPr lang="bn-IN" sz="44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endParaRPr lang="ar-SA" sz="44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7276800" y="2823300"/>
            <a:ext cx="648000" cy="720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4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endParaRPr lang="ar-SA" sz="44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8115000" y="2823300"/>
            <a:ext cx="648000" cy="720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2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৯</a:t>
            </a:r>
            <a:r>
              <a:rPr lang="bn-IN" sz="44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endParaRPr lang="ar-SA" sz="44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29400" y="1333500"/>
            <a:ext cx="457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ও </a:t>
            </a:r>
            <a:endParaRPr lang="ar-SA" sz="2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24800" y="1333500"/>
            <a:ext cx="990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একত্রে </a:t>
            </a:r>
            <a:endParaRPr lang="ar-SA" sz="2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04800" y="4305300"/>
            <a:ext cx="648000" cy="533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৫</a:t>
            </a:r>
            <a:endParaRPr lang="ar-SA" b="1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104600" y="4305300"/>
            <a:ext cx="648000" cy="533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+ </a:t>
            </a:r>
            <a:endParaRPr lang="ar-SA" b="1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905000" y="4305300"/>
            <a:ext cx="648000" cy="533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৫</a:t>
            </a:r>
            <a:endParaRPr lang="ar-SA" b="1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743200" y="4305300"/>
            <a:ext cx="648000" cy="533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6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=</a:t>
            </a:r>
            <a:endParaRPr lang="ar-SA" b="1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581400" y="4305300"/>
            <a:ext cx="648000" cy="533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648200" y="4305300"/>
            <a:ext cx="648000" cy="533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৪</a:t>
            </a:r>
            <a:endParaRPr lang="ar-SA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5486400" y="4305300"/>
            <a:ext cx="648000" cy="533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+</a:t>
            </a:r>
            <a:endParaRPr lang="ar-SA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400800" y="4305300"/>
            <a:ext cx="648000" cy="533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৬</a:t>
            </a:r>
            <a:endParaRPr lang="ar-SA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7276800" y="4305300"/>
            <a:ext cx="648000" cy="533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=</a:t>
            </a:r>
            <a:endParaRPr lang="ar-SA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8038800" y="4305300"/>
            <a:ext cx="648000" cy="533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743200" y="800100"/>
            <a:ext cx="3657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সংখ্যায় প্রকাশ করি ও যোগ করি </a:t>
            </a:r>
            <a:endParaRPr lang="ar-SA" sz="2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971800" y="2243435"/>
            <a:ext cx="3276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খালি ঘরে + , = চিহ্ন বসাও ।  </a:t>
            </a:r>
            <a:endParaRPr lang="ar-SA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733800" y="3691235"/>
            <a:ext cx="1371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যোগ কর।   </a:t>
            </a:r>
            <a:endParaRPr lang="ar-SA" sz="2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4419600" y="1257300"/>
            <a:ext cx="76200" cy="914400"/>
            <a:chOff x="4419600" y="1257300"/>
            <a:chExt cx="76200" cy="914400"/>
          </a:xfrm>
        </p:grpSpPr>
        <p:cxnSp>
          <p:nvCxnSpPr>
            <p:cNvPr id="35" name="Straight Connector 34"/>
            <p:cNvCxnSpPr/>
            <p:nvPr/>
          </p:nvCxnSpPr>
          <p:spPr>
            <a:xfrm rot="5400000">
              <a:off x="3963194" y="1714500"/>
              <a:ext cx="913606" cy="7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4038600" y="1713706"/>
              <a:ext cx="913606" cy="7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4419600" y="2705100"/>
            <a:ext cx="70069" cy="913606"/>
            <a:chOff x="4419600" y="2705100"/>
            <a:chExt cx="70069" cy="913606"/>
          </a:xfrm>
        </p:grpSpPr>
        <p:cxnSp>
          <p:nvCxnSpPr>
            <p:cNvPr id="65" name="Straight Connector 64"/>
            <p:cNvCxnSpPr/>
            <p:nvPr/>
          </p:nvCxnSpPr>
          <p:spPr>
            <a:xfrm rot="5400000">
              <a:off x="3963194" y="3161506"/>
              <a:ext cx="913606" cy="7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4032469" y="3161506"/>
              <a:ext cx="913606" cy="7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4419600" y="4229100"/>
            <a:ext cx="63139" cy="914400"/>
            <a:chOff x="4419600" y="4229100"/>
            <a:chExt cx="63139" cy="914400"/>
          </a:xfrm>
        </p:grpSpPr>
        <p:cxnSp>
          <p:nvCxnSpPr>
            <p:cNvPr id="66" name="Straight Connector 65"/>
            <p:cNvCxnSpPr/>
            <p:nvPr/>
          </p:nvCxnSpPr>
          <p:spPr>
            <a:xfrm rot="5400000">
              <a:off x="3963194" y="4686300"/>
              <a:ext cx="913606" cy="7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4025539" y="4685506"/>
              <a:ext cx="913606" cy="7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0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0"/>
                            </p:stCondLst>
                            <p:childTnLst>
                              <p:par>
                                <p:cTn id="1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500"/>
                            </p:stCondLst>
                            <p:childTnLst>
                              <p:par>
                                <p:cTn id="1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500"/>
                            </p:stCondLst>
                            <p:childTnLst>
                              <p:par>
                                <p:cTn id="1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500"/>
                            </p:stCondLst>
                            <p:childTnLst>
                              <p:par>
                                <p:cTn id="1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500"/>
                            </p:stCondLst>
                            <p:childTnLst>
                              <p:par>
                                <p:cTn id="1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500"/>
                            </p:stCondLst>
                            <p:childTnLst>
                              <p:par>
                                <p:cTn id="17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8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23" grpId="0"/>
      <p:bldP spid="26" grpId="0"/>
      <p:bldP spid="29" grpId="0" animBg="1"/>
      <p:bldP spid="30" grpId="0" animBg="1"/>
      <p:bldP spid="31" grpId="0" animBg="1"/>
      <p:bldP spid="32" grpId="0" animBg="1"/>
      <p:bldP spid="33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6" grpId="0" animBg="1"/>
      <p:bldP spid="48" grpId="0" animBg="1"/>
      <p:bldP spid="49" grpId="0" animBg="1"/>
      <p:bldP spid="51" grpId="0" animBg="1"/>
      <p:bldP spid="57" grpId="0"/>
      <p:bldP spid="61" grpId="0"/>
      <p:bldP spid="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139125"/>
            <a:ext cx="1752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2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মূল্যায়ন </a:t>
            </a:r>
            <a:endParaRPr lang="ar-SA" sz="3200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7400" y="1434525"/>
            <a:ext cx="1524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b="1" dirty="0" smtClean="0">
                <a:ln>
                  <a:solidFill>
                    <a:schemeClr val="tx1"/>
                  </a:solidFill>
                </a:ln>
              </a:rPr>
              <a:t>যোগ করি।</a:t>
            </a:r>
            <a:endParaRPr lang="ar-SA" sz="32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800100"/>
            <a:ext cx="4114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b="1" dirty="0" smtClean="0">
                <a:ln>
                  <a:solidFill>
                    <a:schemeClr val="tx1"/>
                  </a:solidFill>
                </a:ln>
              </a:rPr>
              <a:t>১. নিচে যোগ চিহ্ন কোনটি?  </a:t>
            </a:r>
            <a:endParaRPr lang="ar-SA" sz="3200" b="1" dirty="0">
              <a:ln>
                <a:solidFill>
                  <a:schemeClr val="tx1"/>
                </a:solidFill>
              </a:ln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57200" y="1423550"/>
            <a:ext cx="1143000" cy="523220"/>
            <a:chOff x="685800" y="1423550"/>
            <a:chExt cx="1143000" cy="523220"/>
          </a:xfrm>
        </p:grpSpPr>
        <p:sp>
          <p:nvSpPr>
            <p:cNvPr id="5" name="TextBox 4"/>
            <p:cNvSpPr txBox="1"/>
            <p:nvPr/>
          </p:nvSpPr>
          <p:spPr>
            <a:xfrm>
              <a:off x="685800" y="1423550"/>
              <a:ext cx="60960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bn-IN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ক) </a:t>
              </a:r>
              <a:endPara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19200" y="1423550"/>
              <a:ext cx="60960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bn-IN" sz="2800" b="1" dirty="0" smtClean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= </a:t>
              </a:r>
              <a:endParaRPr lang="ar-SA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057400" y="1423550"/>
            <a:ext cx="990600" cy="523220"/>
            <a:chOff x="2362200" y="1423550"/>
            <a:chExt cx="990600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2362200" y="1423550"/>
              <a:ext cx="53340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bn-IN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খ) </a:t>
              </a:r>
              <a:endPara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19400" y="1423550"/>
              <a:ext cx="53340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bn-IN" sz="2800" b="1" dirty="0" smtClean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+  </a:t>
              </a:r>
              <a:endParaRPr lang="ar-SA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200400" y="1423550"/>
            <a:ext cx="990600" cy="523220"/>
            <a:chOff x="3733800" y="1423550"/>
            <a:chExt cx="1066800" cy="523220"/>
          </a:xfrm>
        </p:grpSpPr>
        <p:sp>
          <p:nvSpPr>
            <p:cNvPr id="7" name="TextBox 6"/>
            <p:cNvSpPr txBox="1"/>
            <p:nvPr/>
          </p:nvSpPr>
          <p:spPr>
            <a:xfrm>
              <a:off x="3733800" y="1423550"/>
              <a:ext cx="53340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bn-IN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গ) </a:t>
              </a:r>
              <a:endPara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67200" y="1423550"/>
              <a:ext cx="53340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bn-IN" sz="2800" b="1" dirty="0" smtClean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।   </a:t>
              </a:r>
              <a:endParaRPr lang="ar-SA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7200" y="3248680"/>
            <a:ext cx="1143000" cy="523220"/>
            <a:chOff x="685800" y="2680650"/>
            <a:chExt cx="1143000" cy="523220"/>
          </a:xfrm>
        </p:grpSpPr>
        <p:sp>
          <p:nvSpPr>
            <p:cNvPr id="11" name="TextBox 10"/>
            <p:cNvSpPr txBox="1"/>
            <p:nvPr/>
          </p:nvSpPr>
          <p:spPr>
            <a:xfrm>
              <a:off x="685800" y="2680650"/>
              <a:ext cx="60960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bn-IN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ক) </a:t>
              </a:r>
              <a:endPara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19200" y="2680650"/>
              <a:ext cx="60960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bn-IN" sz="2800" b="1" dirty="0" smtClean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+  </a:t>
              </a:r>
              <a:endParaRPr lang="ar-SA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981200" y="3248680"/>
            <a:ext cx="990600" cy="523220"/>
            <a:chOff x="2362200" y="2680650"/>
            <a:chExt cx="990600" cy="523220"/>
          </a:xfrm>
        </p:grpSpPr>
        <p:sp>
          <p:nvSpPr>
            <p:cNvPr id="12" name="TextBox 11"/>
            <p:cNvSpPr txBox="1"/>
            <p:nvPr/>
          </p:nvSpPr>
          <p:spPr>
            <a:xfrm>
              <a:off x="2362200" y="2680650"/>
              <a:ext cx="53340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bn-IN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খ) </a:t>
              </a:r>
              <a:endPara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19400" y="2680650"/>
              <a:ext cx="53340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bn-IN" sz="2800" b="1" dirty="0" smtClean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।   </a:t>
              </a:r>
              <a:endParaRPr lang="ar-SA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200400" y="3248680"/>
            <a:ext cx="1066800" cy="523220"/>
            <a:chOff x="3733800" y="2680650"/>
            <a:chExt cx="1066800" cy="523220"/>
          </a:xfrm>
        </p:grpSpPr>
        <p:sp>
          <p:nvSpPr>
            <p:cNvPr id="13" name="TextBox 12"/>
            <p:cNvSpPr txBox="1"/>
            <p:nvPr/>
          </p:nvSpPr>
          <p:spPr>
            <a:xfrm>
              <a:off x="3733800" y="2680650"/>
              <a:ext cx="53340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bn-IN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গ) </a:t>
              </a:r>
              <a:endPara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67200" y="2680650"/>
              <a:ext cx="53340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bn-IN" sz="2800" b="1" dirty="0" smtClean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=     </a:t>
              </a:r>
              <a:endParaRPr lang="ar-SA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57200" y="2501325"/>
            <a:ext cx="4114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b="1" dirty="0" smtClean="0">
                <a:ln>
                  <a:solidFill>
                    <a:schemeClr val="tx1"/>
                  </a:solidFill>
                </a:ln>
              </a:rPr>
              <a:t>২. নিচে সমান চিহ্ন কোনটি?  </a:t>
            </a:r>
            <a:endParaRPr lang="ar-SA" sz="3200" b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8" name="Picture 17" descr="768px-Red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1443300"/>
            <a:ext cx="576000" cy="576000"/>
          </a:xfrm>
          <a:prstGeom prst="rect">
            <a:avLst/>
          </a:prstGeom>
        </p:spPr>
      </p:pic>
      <p:pic>
        <p:nvPicPr>
          <p:cNvPr id="19" name="Picture 18" descr="768px-Red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3272100"/>
            <a:ext cx="576000" cy="576000"/>
          </a:xfrm>
          <a:prstGeom prst="rect">
            <a:avLst/>
          </a:prstGeom>
        </p:spPr>
      </p:pic>
      <p:sp>
        <p:nvSpPr>
          <p:cNvPr id="26" name="Frame 25"/>
          <p:cNvSpPr/>
          <p:nvPr/>
        </p:nvSpPr>
        <p:spPr>
          <a:xfrm>
            <a:off x="4724400" y="2400300"/>
            <a:ext cx="612000" cy="576000"/>
          </a:xfrm>
          <a:prstGeom prst="frame">
            <a:avLst>
              <a:gd name="adj1" fmla="val 88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3</a:t>
            </a:r>
            <a:endParaRPr lang="ar-SA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7" name="Frame 26"/>
          <p:cNvSpPr/>
          <p:nvPr/>
        </p:nvSpPr>
        <p:spPr>
          <a:xfrm>
            <a:off x="5562600" y="2400300"/>
            <a:ext cx="612000" cy="576000"/>
          </a:xfrm>
          <a:prstGeom prst="frame">
            <a:avLst>
              <a:gd name="adj1" fmla="val 88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+</a:t>
            </a:r>
            <a:endParaRPr lang="ar-SA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8" name="Frame 27"/>
          <p:cNvSpPr/>
          <p:nvPr/>
        </p:nvSpPr>
        <p:spPr>
          <a:xfrm>
            <a:off x="6324600" y="2400300"/>
            <a:ext cx="612000" cy="576000"/>
          </a:xfrm>
          <a:prstGeom prst="frame">
            <a:avLst>
              <a:gd name="adj1" fmla="val 88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1</a:t>
            </a:r>
            <a:endParaRPr lang="ar-SA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9" name="Frame 28"/>
          <p:cNvSpPr/>
          <p:nvPr/>
        </p:nvSpPr>
        <p:spPr>
          <a:xfrm>
            <a:off x="7162800" y="2400300"/>
            <a:ext cx="612000" cy="576000"/>
          </a:xfrm>
          <a:prstGeom prst="frame">
            <a:avLst>
              <a:gd name="adj1" fmla="val 88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=</a:t>
            </a:r>
            <a:endParaRPr lang="ar-SA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0" name="Frame 29"/>
          <p:cNvSpPr/>
          <p:nvPr/>
        </p:nvSpPr>
        <p:spPr>
          <a:xfrm>
            <a:off x="7922400" y="2400300"/>
            <a:ext cx="612000" cy="576000"/>
          </a:xfrm>
          <a:prstGeom prst="frame">
            <a:avLst>
              <a:gd name="adj1" fmla="val 886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4</a:t>
            </a:r>
            <a:endParaRPr lang="ar-SA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1" name="Frame 30"/>
          <p:cNvSpPr/>
          <p:nvPr/>
        </p:nvSpPr>
        <p:spPr>
          <a:xfrm>
            <a:off x="4724400" y="3576900"/>
            <a:ext cx="612000" cy="576000"/>
          </a:xfrm>
          <a:prstGeom prst="frame">
            <a:avLst>
              <a:gd name="adj1" fmla="val 8864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2</a:t>
            </a:r>
            <a:endParaRPr lang="ar-SA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2" name="Frame 31"/>
          <p:cNvSpPr/>
          <p:nvPr/>
        </p:nvSpPr>
        <p:spPr>
          <a:xfrm>
            <a:off x="5562600" y="3576900"/>
            <a:ext cx="612000" cy="576000"/>
          </a:xfrm>
          <a:prstGeom prst="frame">
            <a:avLst>
              <a:gd name="adj1" fmla="val 8864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+</a:t>
            </a:r>
            <a:endParaRPr lang="ar-SA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3" name="Frame 32"/>
          <p:cNvSpPr/>
          <p:nvPr/>
        </p:nvSpPr>
        <p:spPr>
          <a:xfrm>
            <a:off x="6324600" y="3576900"/>
            <a:ext cx="612000" cy="576000"/>
          </a:xfrm>
          <a:prstGeom prst="frame">
            <a:avLst>
              <a:gd name="adj1" fmla="val 8864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1</a:t>
            </a:r>
            <a:endParaRPr lang="ar-SA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4" name="Frame 33"/>
          <p:cNvSpPr/>
          <p:nvPr/>
        </p:nvSpPr>
        <p:spPr>
          <a:xfrm>
            <a:off x="7162800" y="3576900"/>
            <a:ext cx="612000" cy="576000"/>
          </a:xfrm>
          <a:prstGeom prst="frame">
            <a:avLst>
              <a:gd name="adj1" fmla="val 8864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=</a:t>
            </a:r>
            <a:endParaRPr lang="ar-SA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5" name="Frame 34"/>
          <p:cNvSpPr/>
          <p:nvPr/>
        </p:nvSpPr>
        <p:spPr>
          <a:xfrm>
            <a:off x="7922400" y="3576900"/>
            <a:ext cx="612000" cy="576000"/>
          </a:xfrm>
          <a:prstGeom prst="frame">
            <a:avLst>
              <a:gd name="adj1" fmla="val 8864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3</a:t>
            </a:r>
            <a:endParaRPr lang="ar-SA" sz="4000" dirty="0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7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14600" y="228600"/>
            <a:ext cx="3276600" cy="6477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BD" sz="3600" b="1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বাড়ির কাজ</a:t>
            </a:r>
            <a:endParaRPr lang="ar-SA" sz="3600" dirty="0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03775" y="578922"/>
            <a:ext cx="1136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solidFill>
                  <a:prstClr val="white"/>
                </a:solidFill>
              </a:rPr>
              <a:t>বোঈগী কোর </a:t>
            </a:r>
            <a:endParaRPr lang="ar-SA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104900"/>
            <a:ext cx="79248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তোমার বাড়ি থেকে নিচের অংক গুলো করে আনবে ।  </a:t>
            </a:r>
            <a:endParaRPr lang="ar-SA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238500"/>
            <a:ext cx="25146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44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৩ + ৭</a:t>
            </a:r>
            <a:r>
              <a:rPr lang="en-US" sz="44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bn-IN" sz="44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= </a:t>
            </a:r>
            <a:endParaRPr lang="ar-SA" sz="44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3238500"/>
            <a:ext cx="25146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44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৬  + ১ = </a:t>
            </a:r>
            <a:endParaRPr lang="ar-SA" sz="44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4297859"/>
            <a:ext cx="25146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5</a:t>
            </a:r>
            <a:r>
              <a:rPr lang="bn-IN" sz="44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+ </a:t>
            </a:r>
            <a:r>
              <a:rPr lang="en-US" sz="44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5 </a:t>
            </a:r>
            <a:r>
              <a:rPr lang="bn-IN" sz="44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= </a:t>
            </a:r>
            <a:endParaRPr lang="ar-SA" sz="44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1000" y="342900"/>
            <a:ext cx="8382000" cy="5105400"/>
            <a:chOff x="381000" y="342900"/>
            <a:chExt cx="8382000" cy="5105400"/>
          </a:xfrm>
        </p:grpSpPr>
        <p:pic>
          <p:nvPicPr>
            <p:cNvPr id="6" name="Picture 5" descr="2-love-still-life-wide-wallpaper-332950.jpg"/>
            <p:cNvPicPr>
              <a:picLocks noChangeAspect="1"/>
            </p:cNvPicPr>
            <p:nvPr/>
          </p:nvPicPr>
          <p:blipFill>
            <a:blip r:embed="rId3"/>
            <a:srcRect b="31250"/>
            <a:stretch>
              <a:fillRect/>
            </a:stretch>
          </p:blipFill>
          <p:spPr>
            <a:xfrm>
              <a:off x="381000" y="342900"/>
              <a:ext cx="8382000" cy="51054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705600" y="1257300"/>
              <a:ext cx="2057400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bn-IN" sz="6000" b="1" dirty="0" smtClean="0"/>
                <a:t>ধন্যবাদ </a:t>
              </a:r>
              <a:endParaRPr lang="ar-SA" sz="6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6200" y="953512"/>
            <a:ext cx="4800600" cy="3046988"/>
            <a:chOff x="673291" y="470558"/>
            <a:chExt cx="6663519" cy="2030651"/>
          </a:xfrm>
        </p:grpSpPr>
        <p:sp>
          <p:nvSpPr>
            <p:cNvPr id="2" name="TextBox 1"/>
            <p:cNvSpPr txBox="1"/>
            <p:nvPr/>
          </p:nvSpPr>
          <p:spPr>
            <a:xfrm>
              <a:off x="673291" y="470558"/>
              <a:ext cx="6663519" cy="20306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bn-IN" sz="2400" b="1" dirty="0" smtClean="0">
                <a:ln>
                  <a:solidFill>
                    <a:sysClr val="windowText" lastClr="000000"/>
                  </a:solidFill>
                </a:ln>
              </a:endParaRPr>
            </a:p>
            <a:p>
              <a:pPr algn="ctr"/>
              <a:endParaRPr lang="bn-IN" sz="2400" b="1" dirty="0" smtClean="0">
                <a:ln>
                  <a:solidFill>
                    <a:sysClr val="windowText" lastClr="000000"/>
                  </a:solidFill>
                </a:ln>
              </a:endParaRPr>
            </a:p>
            <a:p>
              <a:pPr algn="ctr"/>
              <a:r>
                <a:rPr lang="bn-IN" sz="2400" b="1" dirty="0" smtClean="0">
                  <a:ln>
                    <a:solidFill>
                      <a:sysClr val="windowText" lastClr="000000"/>
                    </a:solidFill>
                  </a:ln>
                </a:rPr>
                <a:t> আবদুর রহিম</a:t>
              </a:r>
            </a:p>
            <a:p>
              <a:pPr algn="ctr"/>
              <a:r>
                <a:rPr lang="bn-IN" sz="2400" b="1" dirty="0" smtClean="0">
                  <a:ln>
                    <a:solidFill>
                      <a:sysClr val="windowText" lastClr="000000"/>
                    </a:solidFill>
                  </a:ln>
                </a:rPr>
                <a:t>সহকারী শিক্ষক </a:t>
              </a:r>
            </a:p>
            <a:p>
              <a:pPr algn="ctr"/>
              <a:r>
                <a:rPr lang="bn-IN" sz="2400" b="1" dirty="0" smtClean="0">
                  <a:ln>
                    <a:solidFill>
                      <a:sysClr val="windowText" lastClr="000000"/>
                    </a:solidFill>
                  </a:ln>
                </a:rPr>
                <a:t>রূপকানিয়া মডেল সকারি প্রাথমিক বিদ্যালয় </a:t>
              </a:r>
            </a:p>
            <a:p>
              <a:pPr algn="ctr"/>
              <a:r>
                <a:rPr lang="bn-IN" sz="2400" b="1" dirty="0" smtClean="0">
                  <a:ln>
                    <a:solidFill>
                      <a:sysClr val="windowText" lastClr="000000"/>
                    </a:solidFill>
                  </a:ln>
                </a:rPr>
                <a:t>সাতকানিয়া, চট্টগ্রাম </a:t>
              </a:r>
            </a:p>
            <a:p>
              <a:pPr algn="ctr"/>
              <a:r>
                <a:rPr lang="bn-IN" sz="2400" b="1" dirty="0" smtClean="0">
                  <a:ln>
                    <a:solidFill>
                      <a:sysClr val="windowText" lastClr="000000"/>
                    </a:solidFill>
                  </a:ln>
                </a:rPr>
                <a:t>মেইল- </a:t>
              </a:r>
              <a:r>
                <a:rPr lang="en-US" sz="2400" b="1" dirty="0" smtClean="0">
                  <a:ln>
                    <a:solidFill>
                      <a:sysClr val="windowText" lastClr="000000"/>
                    </a:solidFill>
                  </a:ln>
                  <a:hlinkClick r:id="rId3"/>
                </a:rPr>
                <a:t>rahimatgps@gmail.com</a:t>
              </a:r>
              <a:endParaRPr lang="en-US" sz="2400" b="1" dirty="0" smtClean="0">
                <a:ln>
                  <a:solidFill>
                    <a:sysClr val="windowText" lastClr="000000"/>
                  </a:solidFill>
                </a:ln>
              </a:endParaRPr>
            </a:p>
            <a:p>
              <a:pPr algn="ctr"/>
              <a:r>
                <a:rPr lang="bn-IN" sz="2400" b="1" dirty="0" smtClean="0">
                  <a:ln>
                    <a:solidFill>
                      <a:sysClr val="windowText" lastClr="000000"/>
                    </a:solidFill>
                  </a:ln>
                </a:rPr>
                <a:t>মোবাইল নং- ০১৮১৮৮২৬৯৫৭ </a:t>
              </a:r>
              <a:endParaRPr lang="ar-SA" sz="2400" b="1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pic>
          <p:nvPicPr>
            <p:cNvPr id="3" name="Picture 2" descr="Rahim 30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50258" y="749266"/>
              <a:ext cx="1143000" cy="58393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157856" y="1832910"/>
            <a:ext cx="3579461" cy="1938990"/>
            <a:chOff x="1198077" y="984216"/>
            <a:chExt cx="7915109" cy="3266780"/>
          </a:xfrm>
        </p:grpSpPr>
        <p:sp>
          <p:nvSpPr>
            <p:cNvPr id="9" name="TextBox 8"/>
            <p:cNvSpPr txBox="1"/>
            <p:nvPr/>
          </p:nvSpPr>
          <p:spPr>
            <a:xfrm>
              <a:off x="1198077" y="984216"/>
              <a:ext cx="3428999" cy="326678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bn-IN" sz="2000" b="1" dirty="0" smtClean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rPr>
                <a:t>প্রাথমিক গণিত </a:t>
              </a:r>
            </a:p>
            <a:p>
              <a:pPr algn="ctr"/>
              <a:r>
                <a:rPr lang="bn-IN" sz="2000" b="1" dirty="0" smtClean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rPr>
                <a:t>শ্রেনিঃ ১ম </a:t>
              </a:r>
            </a:p>
            <a:p>
              <a:pPr algn="ctr"/>
              <a:r>
                <a:rPr lang="bn-IN" sz="2000" b="1" dirty="0" smtClean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rPr>
                <a:t>অধ্যায়ঃ ৭ </a:t>
              </a:r>
            </a:p>
            <a:p>
              <a:pPr algn="ctr"/>
              <a:r>
                <a:rPr lang="bn-IN" sz="2000" b="1" dirty="0" smtClean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rPr>
                <a:t>যোগের ধারণা</a:t>
              </a:r>
            </a:p>
            <a:p>
              <a:pPr algn="ctr"/>
              <a:r>
                <a:rPr lang="bn-IN" sz="2000" b="1" dirty="0" smtClean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rPr>
                <a:t>পৃষ্ঠা- ২</a:t>
              </a:r>
              <a:r>
                <a:rPr lang="en-US" sz="2000" b="1" dirty="0" smtClean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rPr>
                <a:t>8</a:t>
              </a:r>
              <a:r>
                <a:rPr lang="bn-IN" sz="2000" b="1" dirty="0" smtClean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rPr>
                <a:t>   </a:t>
              </a:r>
            </a:p>
            <a:p>
              <a:pPr algn="ctr"/>
              <a:r>
                <a:rPr lang="bn-IN" sz="2000" b="1" dirty="0" smtClean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rPr>
                <a:t>সময়ঃ ৪৫ মিনিট </a:t>
              </a:r>
              <a:endParaRPr lang="ar-SA" sz="2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94528" y="1169860"/>
              <a:ext cx="3818658" cy="2874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13" name="Straight Connector 12"/>
          <p:cNvCxnSpPr/>
          <p:nvPr/>
        </p:nvCxnSpPr>
        <p:spPr>
          <a:xfrm rot="5400000">
            <a:off x="3656809" y="2933699"/>
            <a:ext cx="2591591" cy="79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809209" y="3086099"/>
            <a:ext cx="2591591" cy="79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505201" y="3162299"/>
            <a:ext cx="2591591" cy="79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2" name="Picture 21" descr="animal-antenna-biology-1046287.jpg"/>
          <p:cNvPicPr>
            <a:picLocks noChangeAspect="1"/>
          </p:cNvPicPr>
          <p:nvPr/>
        </p:nvPicPr>
        <p:blipFill>
          <a:blip r:embed="rId6" cstate="print"/>
          <a:srcRect l="6560" t="8667" r="13652"/>
          <a:stretch>
            <a:fillRect/>
          </a:stretch>
        </p:blipFill>
        <p:spPr>
          <a:xfrm>
            <a:off x="7162800" y="419100"/>
            <a:ext cx="1188000" cy="904200"/>
          </a:xfrm>
          <a:prstGeom prst="rect">
            <a:avLst/>
          </a:prstGeom>
        </p:spPr>
      </p:pic>
      <p:pic>
        <p:nvPicPr>
          <p:cNvPr id="23" name="Picture 22" descr="animal-antenna-biology-1046287.jpg"/>
          <p:cNvPicPr>
            <a:picLocks noChangeAspect="1"/>
          </p:cNvPicPr>
          <p:nvPr/>
        </p:nvPicPr>
        <p:blipFill>
          <a:blip r:embed="rId6" cstate="print"/>
          <a:srcRect l="6560" t="8667" r="13652"/>
          <a:stretch>
            <a:fillRect/>
          </a:stretch>
        </p:blipFill>
        <p:spPr>
          <a:xfrm>
            <a:off x="838200" y="419100"/>
            <a:ext cx="1188000" cy="90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534335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https://www.youtube.com/watch?v=N8S7VOq3wVw</a:t>
            </a:r>
            <a:endParaRPr lang="ar-SA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800100"/>
            <a:ext cx="51816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u="sng" dirty="0" err="1" smtClean="0">
                <a:ln>
                  <a:solidFill>
                    <a:schemeClr val="tx1"/>
                  </a:solidFill>
                </a:ln>
              </a:rPr>
              <a:t>চল</a:t>
            </a:r>
            <a:r>
              <a:rPr lang="en-US" sz="4400" b="1" u="sng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4400" b="1" u="sng" dirty="0" err="1" smtClean="0">
                <a:ln>
                  <a:solidFill>
                    <a:schemeClr val="tx1"/>
                  </a:solidFill>
                </a:ln>
              </a:rPr>
              <a:t>ছড়াটি</a:t>
            </a:r>
            <a:r>
              <a:rPr lang="en-US" sz="4400" b="1" u="sng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4400" b="1" u="sng" dirty="0" err="1" smtClean="0">
                <a:ln>
                  <a:solidFill>
                    <a:schemeClr val="tx1"/>
                  </a:solidFill>
                </a:ln>
              </a:rPr>
              <a:t>শুনি</a:t>
            </a:r>
            <a:r>
              <a:rPr lang="en-US" sz="4400" b="1" u="sng" dirty="0" smtClean="0">
                <a:ln>
                  <a:solidFill>
                    <a:schemeClr val="tx1"/>
                  </a:solidFill>
                </a:ln>
              </a:rPr>
              <a:t>....... </a:t>
            </a:r>
            <a:endParaRPr lang="ar-SA" sz="4400" b="1" u="sng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638800" y="1071166"/>
            <a:ext cx="2514600" cy="1024334"/>
            <a:chOff x="5638800" y="537766"/>
            <a:chExt cx="2514600" cy="1329134"/>
          </a:xfrm>
        </p:grpSpPr>
        <p:pic>
          <p:nvPicPr>
            <p:cNvPr id="6" name="Picture 5" descr="index (2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38800" y="537766"/>
              <a:ext cx="1295399" cy="1329134"/>
            </a:xfrm>
            <a:prstGeom prst="rect">
              <a:avLst/>
            </a:prstGeom>
          </p:spPr>
        </p:pic>
        <p:pic>
          <p:nvPicPr>
            <p:cNvPr id="7" name="Picture 6" descr="index (2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01" y="537766"/>
              <a:ext cx="1295399" cy="1329134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228600" y="1037432"/>
            <a:ext cx="3962400" cy="1134268"/>
            <a:chOff x="228600" y="537766"/>
            <a:chExt cx="3962400" cy="1362868"/>
          </a:xfrm>
        </p:grpSpPr>
        <p:pic>
          <p:nvPicPr>
            <p:cNvPr id="5" name="Picture 4" descr="index (2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95601" y="571500"/>
              <a:ext cx="1295399" cy="1329134"/>
            </a:xfrm>
            <a:prstGeom prst="rect">
              <a:avLst/>
            </a:prstGeom>
          </p:spPr>
        </p:pic>
        <p:pic>
          <p:nvPicPr>
            <p:cNvPr id="4" name="Picture 3" descr="index (2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1" y="571500"/>
              <a:ext cx="1295399" cy="1329134"/>
            </a:xfrm>
            <a:prstGeom prst="rect">
              <a:avLst/>
            </a:prstGeom>
          </p:spPr>
        </p:pic>
        <p:pic>
          <p:nvPicPr>
            <p:cNvPr id="3" name="Picture 2" descr="index (2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537766"/>
              <a:ext cx="1295399" cy="1329134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219200" y="2705100"/>
            <a:ext cx="68580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2" name="TextBox 11"/>
          <p:cNvSpPr txBox="1"/>
          <p:nvPr/>
        </p:nvSpPr>
        <p:spPr>
          <a:xfrm>
            <a:off x="1447800" y="5219700"/>
            <a:ext cx="5791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3" name="TextBox 12"/>
          <p:cNvSpPr txBox="1"/>
          <p:nvPr/>
        </p:nvSpPr>
        <p:spPr>
          <a:xfrm>
            <a:off x="2133600" y="229969"/>
            <a:ext cx="5410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মোট কয়টি বই হলো? </a:t>
            </a:r>
            <a:endParaRPr lang="ar-SA" sz="36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1800" y="4686300"/>
            <a:ext cx="25146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৫টি </a:t>
            </a:r>
            <a:endParaRPr lang="ar-SA" sz="44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5000" y="2095500"/>
            <a:ext cx="762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৩ </a:t>
            </a:r>
            <a:endParaRPr lang="ar-SA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5600" y="2019300"/>
            <a:ext cx="762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২  </a:t>
            </a:r>
            <a:endParaRPr lang="ar-SA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3.1614E-7 L 0.125 0.379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1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3.33333E-6 0.00721 L -0.05 0.393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allAtOnce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790700"/>
            <a:ext cx="8024443" cy="3048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359104"/>
            <a:ext cx="7315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যোগের ধরণা 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2156" y="2944922"/>
            <a:ext cx="1481244" cy="21223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647700"/>
            <a:ext cx="61722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4000" b="1" u="sng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আজকে আমরা শিখব.......  </a:t>
            </a:r>
            <a:endParaRPr lang="ar-SA" sz="4000" b="1" u="sng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3 0.005 C 0.04775 -0.00083 0.06355 -0.01443 0.05556 -0.02915 C 0.05695 -0.03803 0.05018 -0.04914 0.05955 -0.0558 C 0.06806 -0.06218 0.09827 -0.06052 0.09827 -0.06024 C 0.12049 -0.06718 0.12275 -0.06801 0.14844 -0.06524 C 0.15782 -0.05968 0.15886 -0.05413 0.16806 -0.0483 C 0.1632 -0.0211 0.16546 -0.02804 0.14098 -0.01193 C 0.15 -0.00916 0.16007 -0.00832 0.16806 -0.00472 C 0.18334 0.00223 0.19132 0.01055 0.20695 0.01694 C 0.20313 -0.0036 0.20695 -0.00694 0.18768 -0.01943 C 0.18594 -0.03442 0.17032 -0.07301 0.20296 -0.07995 C 0.21441 -0.07912 0.22726 -0.08078 0.23802 -0.07745 C 0.2415 -0.07634 0.22414 -0.05719 0.2224 -0.0558 C 0.22275 -0.0533 0.22605 -0.03248 0.23039 -0.02665 C 0.23438 -0.02137 0.24028 -0.01693 0.24549 -0.01193 C 0.24827 -0.00944 0.25348 -0.00472 0.25348 -0.00444 C 0.25174 -0.00166 0.23629 0.02138 0.24549 0.0025 C 0.24427 -0.01055 0.24636 -0.02359 0.24202 -0.03636 C 0.24098 -0.03914 0.23351 -0.03886 0.23039 -0.04108 C 0.20469 -0.06024 0.23976 -0.04331 0.21094 -0.0558 C 0.23872 -0.06107 0.26806 -0.05968 0.29618 -0.06524 C 0.31667 -0.07884 0.30643 -0.05746 0.30365 -0.0533 C 0.29844 -0.04553 0.27309 -0.03636 0.27309 -0.03609 C 0.27882 -0.02304 0.27587 -0.0136 0.29618 -0.00971 C 0.30643 -0.00305 0.30921 0.00195 0.32327 0.005 C 0.32778 0.01333 0.32466 0.01416 0.33108 0.00972 " pathEditMode="relative" rAng="0" ptsTypes="fffffffffffffffffffffffff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-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133600" y="114300"/>
            <a:ext cx="3962400" cy="1219200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শিখন</a:t>
            </a:r>
            <a:r>
              <a:rPr lang="en-US" sz="4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ফল</a:t>
            </a:r>
            <a:r>
              <a:rPr lang="en-US" sz="4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ar-SA" sz="44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943100"/>
            <a:ext cx="8534400" cy="251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৯.১.২ - উপকরনের সাহায্যে সংখ্যা যোগ করে প্রতীকের মাধ্যমে প্রকাশ করতে পারবে।</a:t>
            </a:r>
          </a:p>
          <a:p>
            <a:r>
              <a:rPr lang="bn-IN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  ৯.১.৩ -“+”  ও “=” চিহ্ন চিনে বলতে পারবে </a:t>
            </a:r>
            <a:endParaRPr lang="ar-SA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7793" y="266700"/>
            <a:ext cx="59656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শ্রেণি কক্ষে কাঠি ও মার্বেলের মাধ্যমে যোগের ধারণা প্রদান</a:t>
            </a:r>
            <a:r>
              <a:rPr lang="bn-IN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axresdefault.jpg"/>
          <p:cNvPicPr>
            <a:picLocks noChangeAspect="1"/>
          </p:cNvPicPr>
          <p:nvPr/>
        </p:nvPicPr>
        <p:blipFill>
          <a:blip r:embed="rId2"/>
          <a:srcRect t="4074" b="4074"/>
          <a:stretch>
            <a:fillRect/>
          </a:stretch>
        </p:blipFill>
        <p:spPr>
          <a:xfrm>
            <a:off x="660848" y="1562100"/>
            <a:ext cx="7873552" cy="3657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85800" y="342900"/>
            <a:ext cx="1676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বাস্তব পর্যায়  </a:t>
            </a:r>
            <a:endParaRPr lang="ar-SA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23900"/>
            <a:ext cx="6286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0050" y="1409700"/>
            <a:ext cx="8191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lowchart: Terminator 4"/>
          <p:cNvSpPr/>
          <p:nvPr/>
        </p:nvSpPr>
        <p:spPr>
          <a:xfrm>
            <a:off x="685800" y="266700"/>
            <a:ext cx="4343400" cy="685800"/>
          </a:xfrm>
          <a:prstGeom prst="flowChartTerminator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ইমন এনেছে তিনটি ফুল </a:t>
            </a:r>
            <a:endParaRPr lang="ar-SA" sz="20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4343400" y="1181100"/>
            <a:ext cx="3810000" cy="609600"/>
          </a:xfrm>
          <a:prstGeom prst="flowChartTerminator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রিমা এনেছে দুইটি ফুল </a:t>
            </a:r>
            <a:endParaRPr lang="ar-SA" sz="36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71601" y="1257300"/>
            <a:ext cx="2209799" cy="1295400"/>
            <a:chOff x="1180041" y="1638300"/>
            <a:chExt cx="2706159" cy="1524000"/>
          </a:xfrm>
        </p:grpSpPr>
        <p:pic>
          <p:nvPicPr>
            <p:cNvPr id="10" name="Picture 9" descr="71etj1mmV9L._SX425_.jpg"/>
            <p:cNvPicPr>
              <a:picLocks noChangeAspect="1"/>
            </p:cNvPicPr>
            <p:nvPr/>
          </p:nvPicPr>
          <p:blipFill>
            <a:blip r:embed="rId4"/>
            <a:srcRect l="21765" t="6706" r="23647" b="8588"/>
            <a:stretch>
              <a:fillRect/>
            </a:stretch>
          </p:blipFill>
          <p:spPr>
            <a:xfrm>
              <a:off x="2904068" y="1638300"/>
              <a:ext cx="982132" cy="1524000"/>
            </a:xfrm>
            <a:prstGeom prst="rect">
              <a:avLst/>
            </a:prstGeom>
          </p:spPr>
        </p:pic>
        <p:pic>
          <p:nvPicPr>
            <p:cNvPr id="9" name="Picture 8" descr="71etj1mmV9L._SX425_.jpg"/>
            <p:cNvPicPr>
              <a:picLocks noChangeAspect="1"/>
            </p:cNvPicPr>
            <p:nvPr/>
          </p:nvPicPr>
          <p:blipFill>
            <a:blip r:embed="rId4"/>
            <a:srcRect l="21765" t="6706" r="23647" b="8588"/>
            <a:stretch>
              <a:fillRect/>
            </a:stretch>
          </p:blipFill>
          <p:spPr>
            <a:xfrm>
              <a:off x="2065868" y="1638300"/>
              <a:ext cx="982132" cy="1524000"/>
            </a:xfrm>
            <a:prstGeom prst="rect">
              <a:avLst/>
            </a:prstGeom>
          </p:spPr>
        </p:pic>
        <p:pic>
          <p:nvPicPr>
            <p:cNvPr id="8" name="Picture 7" descr="71etj1mmV9L._SX425_.jpg"/>
            <p:cNvPicPr>
              <a:picLocks noChangeAspect="1"/>
            </p:cNvPicPr>
            <p:nvPr/>
          </p:nvPicPr>
          <p:blipFill>
            <a:blip r:embed="rId4"/>
            <a:srcRect l="21765" t="6706" r="23647" b="8588"/>
            <a:stretch>
              <a:fillRect/>
            </a:stretch>
          </p:blipFill>
          <p:spPr>
            <a:xfrm>
              <a:off x="1180041" y="1638300"/>
              <a:ext cx="982132" cy="152400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953002" y="1943100"/>
            <a:ext cx="1697178" cy="1219200"/>
            <a:chOff x="4656668" y="2247900"/>
            <a:chExt cx="1975938" cy="1524000"/>
          </a:xfrm>
        </p:grpSpPr>
        <p:pic>
          <p:nvPicPr>
            <p:cNvPr id="12" name="Picture 11" descr="71etj1mmV9L._SX425_.jpg"/>
            <p:cNvPicPr>
              <a:picLocks noChangeAspect="1"/>
            </p:cNvPicPr>
            <p:nvPr/>
          </p:nvPicPr>
          <p:blipFill>
            <a:blip r:embed="rId4"/>
            <a:srcRect l="21765" t="6706" r="23647" b="8588"/>
            <a:stretch>
              <a:fillRect/>
            </a:stretch>
          </p:blipFill>
          <p:spPr>
            <a:xfrm>
              <a:off x="4656668" y="2247900"/>
              <a:ext cx="982132" cy="1524000"/>
            </a:xfrm>
            <a:prstGeom prst="rect">
              <a:avLst/>
            </a:prstGeom>
          </p:spPr>
        </p:pic>
        <p:pic>
          <p:nvPicPr>
            <p:cNvPr id="13" name="Picture 12" descr="71etj1mmV9L._SX425_.jpg"/>
            <p:cNvPicPr>
              <a:picLocks noChangeAspect="1"/>
            </p:cNvPicPr>
            <p:nvPr/>
          </p:nvPicPr>
          <p:blipFill>
            <a:blip r:embed="rId4"/>
            <a:srcRect l="21765" t="6706" r="23647" b="8588"/>
            <a:stretch>
              <a:fillRect/>
            </a:stretch>
          </p:blipFill>
          <p:spPr>
            <a:xfrm>
              <a:off x="5650475" y="2247900"/>
              <a:ext cx="982131" cy="152400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304800" y="3009900"/>
            <a:ext cx="3886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চল ফুল গুলো একত্রে সাজাই </a:t>
            </a:r>
            <a:endParaRPr lang="ar-SA" sz="32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9400" y="4229100"/>
            <a:ext cx="23622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মোট কয়টি ফুল হলো গণনা করি। </a:t>
            </a:r>
            <a:endParaRPr lang="ar-SA" sz="2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8800" y="4954369"/>
            <a:ext cx="609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6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১ </a:t>
            </a:r>
            <a:endParaRPr lang="ar-SA" sz="36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67000" y="4954369"/>
            <a:ext cx="609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6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২  </a:t>
            </a:r>
            <a:endParaRPr lang="ar-SA" sz="36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00" y="4954369"/>
            <a:ext cx="609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6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৩   </a:t>
            </a:r>
            <a:endParaRPr lang="ar-SA" sz="36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63290" y="4954369"/>
            <a:ext cx="609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6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৪    </a:t>
            </a:r>
            <a:endParaRPr lang="ar-SA" sz="36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76800" y="4914900"/>
            <a:ext cx="609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bn-IN" sz="36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৫    </a:t>
            </a:r>
            <a:endParaRPr lang="ar-SA" sz="36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3.33333E-6 -3.37403E-6 L 0.02917 0.432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2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 -9.21199E-7 L -0.12917 0.3196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3" presetClass="entr" presetSubtype="1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/>
      <p:bldP spid="20" grpId="0"/>
      <p:bldP spid="21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vendish-banana-500x500.jpg"/>
          <p:cNvPicPr>
            <a:picLocks noChangeAspect="1"/>
          </p:cNvPicPr>
          <p:nvPr/>
        </p:nvPicPr>
        <p:blipFill>
          <a:blip r:embed="rId3" cstate="print"/>
          <a:srcRect l="6667" t="8333" r="8333" b="15000"/>
          <a:stretch>
            <a:fillRect/>
          </a:stretch>
        </p:blipFill>
        <p:spPr>
          <a:xfrm>
            <a:off x="1371600" y="114300"/>
            <a:ext cx="1447800" cy="1331976"/>
          </a:xfrm>
          <a:prstGeom prst="rect">
            <a:avLst/>
          </a:prstGeom>
        </p:spPr>
      </p:pic>
      <p:pic>
        <p:nvPicPr>
          <p:cNvPr id="6" name="Picture 5" descr="index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1" y="114300"/>
            <a:ext cx="1600199" cy="13540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1943100"/>
            <a:ext cx="6934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bn-IN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৪টি কলা ও ২টি কলা একত্রে করলে কয়টি হয়? </a:t>
            </a:r>
            <a:endParaRPr lang="ar-SA" sz="36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0" y="4152900"/>
            <a:ext cx="762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৪ </a:t>
            </a:r>
            <a:endParaRPr lang="ar-SA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2400" y="4152900"/>
            <a:ext cx="762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২ </a:t>
            </a:r>
            <a:endParaRPr lang="ar-SA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66800" y="4921830"/>
            <a:ext cx="10668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চার  </a:t>
            </a:r>
            <a:endParaRPr lang="ar-SA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09800" y="4991100"/>
            <a:ext cx="13716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যোগ  </a:t>
            </a:r>
            <a:endParaRPr lang="ar-SA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67000" y="4152900"/>
            <a:ext cx="762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+ </a:t>
            </a:r>
            <a:endParaRPr lang="ar-SA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33800" y="4914900"/>
            <a:ext cx="10668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দুই  </a:t>
            </a:r>
            <a:endParaRPr lang="ar-SA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0" y="4152900"/>
            <a:ext cx="762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= </a:t>
            </a:r>
            <a:endParaRPr lang="ar-SA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05600" y="4152900"/>
            <a:ext cx="762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৬    </a:t>
            </a:r>
            <a:endParaRPr lang="ar-SA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29200" y="4928755"/>
            <a:ext cx="13716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সমান   </a:t>
            </a:r>
            <a:endParaRPr lang="ar-SA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553200" y="4907975"/>
            <a:ext cx="10668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ছয়    </a:t>
            </a:r>
            <a:endParaRPr lang="ar-SA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934200" y="2628900"/>
            <a:ext cx="12954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IN" sz="4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৬টি </a:t>
            </a:r>
            <a:endParaRPr lang="ar-SA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2.48613E-6 L -0.02084 0.41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834 0.00166 L -0.0625 0.4428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2717</TotalTime>
  <Words>339</Words>
  <Application>Microsoft Office PowerPoint</Application>
  <PresentationFormat>On-screen Show (16:10)</PresentationFormat>
  <Paragraphs>175</Paragraphs>
  <Slides>19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Tafhimur Rahim Ilham</dc:creator>
  <cp:lastModifiedBy>Tafhimur Rahim Ilham</cp:lastModifiedBy>
  <cp:revision>167</cp:revision>
  <dcterms:created xsi:type="dcterms:W3CDTF">2006-08-16T00:00:00Z</dcterms:created>
  <dcterms:modified xsi:type="dcterms:W3CDTF">2019-06-19T16:57:45Z</dcterms:modified>
</cp:coreProperties>
</file>