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9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5888C-4B2B-4EA7-B1CF-3ADF6840F57B}" type="doc">
      <dgm:prSet loTypeId="urn:microsoft.com/office/officeart/2009/3/layout/SnapshotPictureList" loCatId="picture" qsTypeId="urn:microsoft.com/office/officeart/2005/8/quickstyle/3d1" qsCatId="3D" csTypeId="urn:microsoft.com/office/officeart/2005/8/colors/accent1_2" csCatId="accent1"/>
      <dgm:spPr/>
    </dgm:pt>
    <dgm:pt modelId="{6B28AEF8-8A47-4A44-93A1-C0E2E3047D77}" type="pres">
      <dgm:prSet presAssocID="{0915888C-4B2B-4EA7-B1CF-3ADF6840F57B}" presName="Name0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1638AC36-DA23-4BE6-829F-B1A59F3415DC}" type="presOf" srcId="{0915888C-4B2B-4EA7-B1CF-3ADF6840F57B}" destId="{6B28AEF8-8A47-4A44-93A1-C0E2E3047D77}" srcOrd="0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AC783F5-9361-495A-8BF3-3C578234238F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81E37FD-353E-43DE-98ED-03E385FF5B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360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E37FD-353E-43DE-98ED-03E385FF5BC4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997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E37FD-353E-43DE-98ED-03E385FF5BC4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140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E4B5-B3C9-4B6D-822D-45BDBB683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FDCA8-6061-4185-A170-8E0F811C1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0903C-E022-4D80-9F13-DDF578B1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666C-8DAA-498A-94FB-775A168354A0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FC2BA-02C8-4252-9C23-554DCBB6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FE1B3-F48E-4661-AC61-7738DB14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F314-FC5B-49BF-BF69-ECF11CD25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623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2D27-6C04-408D-BD43-E090D3C6E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1C6A6-DC83-4F2E-BA5A-EB2D09F89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BB942-56FF-4436-B814-70C30CD2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666C-8DAA-498A-94FB-775A168354A0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94D0B-C917-4A0B-B8C6-72914DD6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D6F0B-1CD8-417F-BAB1-4DA91A66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F314-FC5B-49BF-BF69-ECF11CD25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54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22912-210A-4722-A918-5C4C5D9CD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B3EF5-E9D3-49C6-B97C-C958CB114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E29BF-E1C0-418D-A338-ACAD310E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666C-8DAA-498A-94FB-775A168354A0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E774D-C7A2-43C7-8FB1-4FF9A154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31F48-9867-462C-BACB-4D766760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F314-FC5B-49BF-BF69-ECF11CD25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927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52D1-F043-4C11-8CC9-4755B69B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07272-2404-40D1-9228-E7332DCDD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02F43-3805-4C95-8822-30291295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666C-8DAA-498A-94FB-775A168354A0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F54A2-ECC1-4598-9B59-E5D2C655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7A2CE-1AEE-44A0-9998-E95F1555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F314-FC5B-49BF-BF69-ECF11CD25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052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9115-110A-4556-869A-E1DF8907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CD7EA-9447-4C6B-8833-14BD1953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C502-2AEC-45A6-8153-86D9761B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666C-8DAA-498A-94FB-775A168354A0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4CD43-6D9E-4E5B-B23E-02500DCB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F3987-3430-4EC3-BBA4-FF508308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F314-FC5B-49BF-BF69-ECF11CD25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63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FD0D-B286-4B0C-8308-0B6EFB21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99A5-A2D7-4E4C-9069-B4C8A19D4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C81A8-3B1F-4FB8-8593-BB8F62A02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D3CE7-507D-41E1-8007-EFD76355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666C-8DAA-498A-94FB-775A168354A0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9677A-B15F-4DE6-9CE3-F498AA66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6171C-364F-4D3D-85D5-3A269471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F314-FC5B-49BF-BF69-ECF11CD25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733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6D8D-4C43-487B-9FD2-0E4036210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81698-E5FF-473E-AAF4-409F8B97F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D08A2-3E1B-46F3-9F12-5434B969C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C38D1-FCF1-45FB-8788-8DB370868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6A9CE-51AE-4953-B8CD-0EEB233A1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37FF64-D323-4D16-9327-CB5B0AE7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666C-8DAA-498A-94FB-775A168354A0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80F87-B676-4779-9EBD-975F8AE4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A47C87-8472-414E-99AB-F15F99AD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F314-FC5B-49BF-BF69-ECF11CD25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280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568DA-B4E5-4F46-B38F-BE7EBC63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2E0E7-5394-4B3C-93D8-3D8E7690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666C-8DAA-498A-94FB-775A168354A0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5A836-03DF-4EFD-8760-774B0E3A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D2C19-69AE-45E0-8D40-951077D1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F314-FC5B-49BF-BF69-ECF11CD25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566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C838A-562A-487C-980F-3C3F0138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666C-8DAA-498A-94FB-775A168354A0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E45AB0-CA36-42C7-B9D7-9E6A4C6B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E3A57-9F74-4540-9557-908E723A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F314-FC5B-49BF-BF69-ECF11CD25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818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0B90-E9D3-4779-AD2C-4F615DE1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53B36-6F1B-4ED5-8F32-D5C4C403C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F3669-8BF0-492F-8A87-C726E5012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D9DB0-94AF-4E12-B4C4-0B49E2A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666C-8DAA-498A-94FB-775A168354A0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9B28F-1C1D-4996-A2C4-182F0C39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1C129-CF35-4CEB-BBCD-43726F44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F314-FC5B-49BF-BF69-ECF11CD25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264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56B2-5B2A-46C5-BA89-04D8BBE8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78995B-35B4-42C8-90E6-BA6B00FAD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627B3-C76A-449A-A360-94EE1F95B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F6D6F-5C62-4F76-B6B6-8831C444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666C-8DAA-498A-94FB-775A168354A0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63837-E35A-40D0-B86B-A92EF182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7922-45CA-4513-99F8-16E4C09B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F314-FC5B-49BF-BF69-ECF11CD25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84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20000"/>
                <a:lumOff val="80000"/>
              </a:schemeClr>
            </a:gs>
            <a:gs pos="100000">
              <a:srgbClr val="00B0F0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976B8-914B-44B5-A4F1-FE6F8BB1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A2F64-C87C-4AA4-BCEF-F0B3EED33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28189-7C7C-4D18-954D-6C97D46E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666C-8DAA-498A-94FB-775A168354A0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8D1BA-F4A0-4967-A12F-C1AB83985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AE998-AB3D-40F2-A794-8B6F761E1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9F314-FC5B-49BF-BF69-ECF11CD25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27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rahimatgps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CA3545-B732-499F-9A15-6BFCFB94A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5" y="3970174"/>
            <a:ext cx="2857500" cy="285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340AA4-B11C-482B-9FD5-C03C0681B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3981450"/>
            <a:ext cx="2857500" cy="2857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F29AC0-0E12-4F5F-AA79-5521C204ADD6}"/>
              </a:ext>
            </a:extLst>
          </p:cNvPr>
          <p:cNvSpPr txBox="1"/>
          <p:nvPr/>
        </p:nvSpPr>
        <p:spPr>
          <a:xfrm>
            <a:off x="3210266" y="1294053"/>
            <a:ext cx="6964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DB896-4543-4BD9-961C-D1021CB46583}"/>
              </a:ext>
            </a:extLst>
          </p:cNvPr>
          <p:cNvSpPr txBox="1"/>
          <p:nvPr/>
        </p:nvSpPr>
        <p:spPr>
          <a:xfrm>
            <a:off x="4063794" y="2494382"/>
            <a:ext cx="459970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EFE28-B8B8-49D9-B68B-1A9FC4DB6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19050"/>
            <a:ext cx="6096000" cy="6848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FA9A3B-2C74-4B6C-8D14-04B5D7A353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86475" y="-45476"/>
            <a:ext cx="6096000" cy="69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2.22222E-6 L 0.5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3.33333E-6 L -0.5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92BC09-252B-4840-A7B9-029CAEA87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82174"/>
            <a:ext cx="3600000" cy="250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271745-CEE1-4ABD-B022-C2A75DCAA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1" y="725716"/>
            <a:ext cx="3600000" cy="2432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EA47E-F7BD-4BCE-8018-1888A27E7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57" y="740230"/>
            <a:ext cx="3600000" cy="239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FE95D6-9B90-491A-9DA4-BC5D5D279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6" y="3947580"/>
            <a:ext cx="3600000" cy="221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D7A7FD-C100-4A36-97B1-B12F5C8B5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1" y="3947867"/>
            <a:ext cx="3600000" cy="225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F91411E-21A5-4DE7-9948-2DE9BCCE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82" y="3947580"/>
            <a:ext cx="3600000" cy="221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01C447-A5BC-4976-96CB-DACD2C440782}"/>
              </a:ext>
            </a:extLst>
          </p:cNvPr>
          <p:cNvSpPr txBox="1"/>
          <p:nvPr/>
        </p:nvSpPr>
        <p:spPr>
          <a:xfrm>
            <a:off x="28136" y="30600"/>
            <a:ext cx="301192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i="1" u="sng" spc="15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b="1" i="1" u="sng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spc="15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IN" sz="4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0DF336-2CCF-447F-85FC-28EA31DB2E5D}"/>
              </a:ext>
            </a:extLst>
          </p:cNvPr>
          <p:cNvSpPr txBox="1"/>
          <p:nvPr/>
        </p:nvSpPr>
        <p:spPr>
          <a:xfrm>
            <a:off x="1027905" y="3203399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A9C0C-1FC5-439B-BF55-A1B41299670A}"/>
              </a:ext>
            </a:extLst>
          </p:cNvPr>
          <p:cNvSpPr txBox="1"/>
          <p:nvPr/>
        </p:nvSpPr>
        <p:spPr>
          <a:xfrm>
            <a:off x="5215280" y="3196145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388A-0C41-4CE6-A8D1-C9BBEFDCDC10}"/>
              </a:ext>
            </a:extLst>
          </p:cNvPr>
          <p:cNvSpPr txBox="1"/>
          <p:nvPr/>
        </p:nvSpPr>
        <p:spPr>
          <a:xfrm>
            <a:off x="824713" y="6181069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A3914B-5A30-4C0A-8474-1DEC806DECE3}"/>
              </a:ext>
            </a:extLst>
          </p:cNvPr>
          <p:cNvSpPr txBox="1"/>
          <p:nvPr/>
        </p:nvSpPr>
        <p:spPr>
          <a:xfrm>
            <a:off x="9729227" y="3167123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A50C26-DC66-4E27-9084-20E03EAB8075}"/>
              </a:ext>
            </a:extLst>
          </p:cNvPr>
          <p:cNvSpPr txBox="1"/>
          <p:nvPr/>
        </p:nvSpPr>
        <p:spPr>
          <a:xfrm>
            <a:off x="4837915" y="6198307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4FC044-529A-4112-A9AB-552052198390}"/>
              </a:ext>
            </a:extLst>
          </p:cNvPr>
          <p:cNvSpPr txBox="1"/>
          <p:nvPr/>
        </p:nvSpPr>
        <p:spPr>
          <a:xfrm>
            <a:off x="9422409" y="6166555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C55C14-02B1-4466-A2CC-66689FF0A04E}"/>
              </a:ext>
            </a:extLst>
          </p:cNvPr>
          <p:cNvSpPr txBox="1"/>
          <p:nvPr/>
        </p:nvSpPr>
        <p:spPr>
          <a:xfrm>
            <a:off x="7431314" y="-5682"/>
            <a:ext cx="41794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400" b="1" u="sng" spc="150" dirty="0">
                <a:ln w="1143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u="sng" spc="150" dirty="0">
                <a:ln w="1143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4400" b="1" u="sng" spc="150" dirty="0">
                <a:ln w="1143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u="sng" spc="150" dirty="0">
                <a:ln w="1143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b="1" u="sng" spc="150" dirty="0">
                <a:ln w="1143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u="sng" spc="150" dirty="0">
                <a:ln w="1143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spc="150" dirty="0" err="1">
                <a:ln w="1143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b="1" u="sng" spc="150" dirty="0">
                <a:ln w="1143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spc="150" dirty="0" err="1">
                <a:ln w="1143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IN" sz="4400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ar-SA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25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5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750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000"/>
                            </p:stCondLst>
                            <p:childTnLst>
                              <p:par>
                                <p:cTn id="6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250"/>
                            </p:stCondLst>
                            <p:childTnLst>
                              <p:par>
                                <p:cTn id="72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6C68E-5385-4917-A4B3-E5CCCE91F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" y="3615686"/>
            <a:ext cx="3600000" cy="2527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16129-38F3-40DB-947D-D8A268D96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43" y="3528602"/>
            <a:ext cx="4000000" cy="26142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AD209C-1DAA-4C19-ACC3-34A17BC22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53" y="42255"/>
            <a:ext cx="3840000" cy="2688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1A0BE0-ABA9-4727-9C92-025A87396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" y="85125"/>
            <a:ext cx="3836590" cy="2688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1F2913-9123-460C-9494-D990217D7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47" y="3497325"/>
            <a:ext cx="3857774" cy="2716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929519D-D4EE-45E2-A7F5-6A8AF55D63B2}"/>
              </a:ext>
            </a:extLst>
          </p:cNvPr>
          <p:cNvSpPr/>
          <p:nvPr/>
        </p:nvSpPr>
        <p:spPr>
          <a:xfrm>
            <a:off x="4075557" y="2236564"/>
            <a:ext cx="436628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 </a:t>
            </a:r>
            <a:endParaRPr lang="ar-S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2460E3-5381-47C1-BB58-F3A32AE34902}"/>
              </a:ext>
            </a:extLst>
          </p:cNvPr>
          <p:cNvSpPr txBox="1"/>
          <p:nvPr/>
        </p:nvSpPr>
        <p:spPr>
          <a:xfrm>
            <a:off x="1263193" y="2835339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21921-F59B-418B-9853-970E37E59379}"/>
              </a:ext>
            </a:extLst>
          </p:cNvPr>
          <p:cNvSpPr txBox="1"/>
          <p:nvPr/>
        </p:nvSpPr>
        <p:spPr>
          <a:xfrm>
            <a:off x="9663615" y="2738815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7C97-30F7-4981-8EF3-05B0F529A327}"/>
              </a:ext>
            </a:extLst>
          </p:cNvPr>
          <p:cNvSpPr txBox="1"/>
          <p:nvPr/>
        </p:nvSpPr>
        <p:spPr>
          <a:xfrm>
            <a:off x="1117168" y="6213930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E6FADA-A7C9-49D3-9F1F-1663256978EB}"/>
              </a:ext>
            </a:extLst>
          </p:cNvPr>
          <p:cNvSpPr txBox="1"/>
          <p:nvPr/>
        </p:nvSpPr>
        <p:spPr>
          <a:xfrm>
            <a:off x="4823756" y="6264732"/>
            <a:ext cx="19526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A63F96-9699-497F-BF7B-A3613B7D60EF}"/>
              </a:ext>
            </a:extLst>
          </p:cNvPr>
          <p:cNvSpPr txBox="1"/>
          <p:nvPr/>
        </p:nvSpPr>
        <p:spPr>
          <a:xfrm>
            <a:off x="9317744" y="6213936"/>
            <a:ext cx="19526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162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E8F719-D805-4A93-8053-9F8D64C3392B}"/>
              </a:ext>
            </a:extLst>
          </p:cNvPr>
          <p:cNvSpPr/>
          <p:nvPr/>
        </p:nvSpPr>
        <p:spPr>
          <a:xfrm>
            <a:off x="9429750" y="203738"/>
            <a:ext cx="2630632" cy="747216"/>
          </a:xfrm>
          <a:custGeom>
            <a:avLst/>
            <a:gdLst>
              <a:gd name="connsiteX0" fmla="*/ 0 w 2572815"/>
              <a:gd name="connsiteY0" fmla="*/ 0 h 769441"/>
              <a:gd name="connsiteX1" fmla="*/ 2572815 w 2572815"/>
              <a:gd name="connsiteY1" fmla="*/ 0 h 769441"/>
              <a:gd name="connsiteX2" fmla="*/ 2572815 w 2572815"/>
              <a:gd name="connsiteY2" fmla="*/ 769441 h 769441"/>
              <a:gd name="connsiteX3" fmla="*/ 0 w 2572815"/>
              <a:gd name="connsiteY3" fmla="*/ 769441 h 769441"/>
              <a:gd name="connsiteX4" fmla="*/ 0 w 2572815"/>
              <a:gd name="connsiteY4" fmla="*/ 0 h 769441"/>
              <a:gd name="connsiteX0" fmla="*/ 0 w 2649015"/>
              <a:gd name="connsiteY0" fmla="*/ 0 h 769441"/>
              <a:gd name="connsiteX1" fmla="*/ 2572815 w 2649015"/>
              <a:gd name="connsiteY1" fmla="*/ 0 h 769441"/>
              <a:gd name="connsiteX2" fmla="*/ 2649015 w 2649015"/>
              <a:gd name="connsiteY2" fmla="*/ 750391 h 769441"/>
              <a:gd name="connsiteX3" fmla="*/ 0 w 2649015"/>
              <a:gd name="connsiteY3" fmla="*/ 769441 h 769441"/>
              <a:gd name="connsiteX4" fmla="*/ 0 w 2649015"/>
              <a:gd name="connsiteY4" fmla="*/ 0 h 769441"/>
              <a:gd name="connsiteX0" fmla="*/ 184685 w 2833700"/>
              <a:gd name="connsiteY0" fmla="*/ 0 h 750391"/>
              <a:gd name="connsiteX1" fmla="*/ 2757500 w 2833700"/>
              <a:gd name="connsiteY1" fmla="*/ 0 h 750391"/>
              <a:gd name="connsiteX2" fmla="*/ 2833700 w 2833700"/>
              <a:gd name="connsiteY2" fmla="*/ 750391 h 750391"/>
              <a:gd name="connsiteX3" fmla="*/ 0 w 2833700"/>
              <a:gd name="connsiteY3" fmla="*/ 731179 h 750391"/>
              <a:gd name="connsiteX4" fmla="*/ 184685 w 2833700"/>
              <a:gd name="connsiteY4" fmla="*/ 0 h 75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00" h="750391">
                <a:moveTo>
                  <a:pt x="184685" y="0"/>
                </a:moveTo>
                <a:lnTo>
                  <a:pt x="2757500" y="0"/>
                </a:lnTo>
                <a:lnTo>
                  <a:pt x="2833700" y="750391"/>
                </a:lnTo>
                <a:lnTo>
                  <a:pt x="0" y="731179"/>
                </a:lnTo>
                <a:lnTo>
                  <a:pt x="18468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0B179-9275-4801-AF45-83E1A8B4509C}"/>
              </a:ext>
            </a:extLst>
          </p:cNvPr>
          <p:cNvSpPr txBox="1"/>
          <p:nvPr/>
        </p:nvSpPr>
        <p:spPr>
          <a:xfrm>
            <a:off x="1318509" y="373813"/>
            <a:ext cx="7956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4000" spc="-1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0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5টি </a:t>
            </a:r>
            <a:r>
              <a:rPr lang="en-US" sz="4000" spc="-1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0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লিখ </a:t>
            </a:r>
            <a:endParaRPr lang="en-US" sz="5400" spc="-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C29564-9559-4965-AFC5-648EBD7D401A}"/>
              </a:ext>
            </a:extLst>
          </p:cNvPr>
          <p:cNvGrpSpPr/>
          <p:nvPr/>
        </p:nvGrpSpPr>
        <p:grpSpPr>
          <a:xfrm>
            <a:off x="1318509" y="1857200"/>
            <a:ext cx="9004859" cy="4311965"/>
            <a:chOff x="1566159" y="923750"/>
            <a:chExt cx="9004859" cy="43119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9BF3A2-E38F-49BD-A58B-FC397FCF8838}"/>
                </a:ext>
              </a:extLst>
            </p:cNvPr>
            <p:cNvGrpSpPr/>
            <p:nvPr/>
          </p:nvGrpSpPr>
          <p:grpSpPr>
            <a:xfrm>
              <a:off x="1566159" y="923750"/>
              <a:ext cx="9004859" cy="4311965"/>
              <a:chOff x="1566160" y="923750"/>
              <a:chExt cx="6292636" cy="43119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78164A2-8006-475A-A774-3401E6AAE728}"/>
                  </a:ext>
                </a:extLst>
              </p:cNvPr>
              <p:cNvGrpSpPr/>
              <p:nvPr/>
            </p:nvGrpSpPr>
            <p:grpSpPr>
              <a:xfrm>
                <a:off x="1566160" y="923750"/>
                <a:ext cx="6292635" cy="2761563"/>
                <a:chOff x="2081492" y="2550592"/>
                <a:chExt cx="8531090" cy="299616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E1583C3B-F2A0-476C-9D52-9E5B4BFA3E15}"/>
                    </a:ext>
                  </a:extLst>
                </p:cNvPr>
                <p:cNvGrpSpPr/>
                <p:nvPr/>
              </p:nvGrpSpPr>
              <p:grpSpPr>
                <a:xfrm>
                  <a:off x="2081492" y="3602180"/>
                  <a:ext cx="8531090" cy="1944574"/>
                  <a:chOff x="2081492" y="2687782"/>
                  <a:chExt cx="5873916" cy="2333489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43A850C-95D7-4420-AC94-B180751D5F05}"/>
                      </a:ext>
                    </a:extLst>
                  </p:cNvPr>
                  <p:cNvSpPr/>
                  <p:nvPr/>
                </p:nvSpPr>
                <p:spPr>
                  <a:xfrm>
                    <a:off x="2081492" y="2687783"/>
                    <a:ext cx="2936958" cy="997527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A97B5DD2-D254-4078-AB97-F21AE29AA38E}"/>
                      </a:ext>
                    </a:extLst>
                  </p:cNvPr>
                  <p:cNvSpPr/>
                  <p:nvPr/>
                </p:nvSpPr>
                <p:spPr>
                  <a:xfrm>
                    <a:off x="5018450" y="2687782"/>
                    <a:ext cx="2936958" cy="997527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11047F60-BF95-4C6B-8BB0-F4973C651463}"/>
                      </a:ext>
                    </a:extLst>
                  </p:cNvPr>
                  <p:cNvSpPr/>
                  <p:nvPr/>
                </p:nvSpPr>
                <p:spPr>
                  <a:xfrm>
                    <a:off x="5018450" y="3685311"/>
                    <a:ext cx="2936958" cy="663114"/>
                  </a:xfrm>
                  <a:prstGeom prst="rect">
                    <a:avLst/>
                  </a:prstGeom>
                  <a:solidFill>
                    <a:srgbClr val="92D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B0D78DD3-4DFD-419E-90B1-17B605DCC4BA}"/>
                      </a:ext>
                    </a:extLst>
                  </p:cNvPr>
                  <p:cNvSpPr/>
                  <p:nvPr/>
                </p:nvSpPr>
                <p:spPr>
                  <a:xfrm>
                    <a:off x="2081492" y="4348426"/>
                    <a:ext cx="2936958" cy="672845"/>
                  </a:xfrm>
                  <a:prstGeom prst="rect">
                    <a:avLst/>
                  </a:prstGeom>
                  <a:solidFill>
                    <a:srgbClr val="92D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48E8D479-6DFD-4068-A183-FE790015C8C8}"/>
                      </a:ext>
                    </a:extLst>
                  </p:cNvPr>
                  <p:cNvSpPr/>
                  <p:nvPr/>
                </p:nvSpPr>
                <p:spPr>
                  <a:xfrm>
                    <a:off x="5018450" y="4348426"/>
                    <a:ext cx="2936958" cy="672845"/>
                  </a:xfrm>
                  <a:prstGeom prst="rect">
                    <a:avLst/>
                  </a:prstGeom>
                  <a:solidFill>
                    <a:srgbClr val="92D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9CF9C4EF-DEF0-4ED6-B835-2DCA48EC5E22}"/>
                      </a:ext>
                    </a:extLst>
                  </p:cNvPr>
                  <p:cNvSpPr/>
                  <p:nvPr/>
                </p:nvSpPr>
                <p:spPr>
                  <a:xfrm>
                    <a:off x="2081492" y="3685309"/>
                    <a:ext cx="2936958" cy="663114"/>
                  </a:xfrm>
                  <a:prstGeom prst="rect">
                    <a:avLst/>
                  </a:prstGeom>
                  <a:solidFill>
                    <a:srgbClr val="92D05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F4188D6-49A5-4E10-8746-54B29EF93BCE}"/>
                    </a:ext>
                  </a:extLst>
                </p:cNvPr>
                <p:cNvSpPr/>
                <p:nvPr/>
              </p:nvSpPr>
              <p:spPr>
                <a:xfrm>
                  <a:off x="3458165" y="2653932"/>
                  <a:ext cx="2525726" cy="100176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r>
                    <a:rPr lang="en-US" sz="5400" b="1" spc="-150" dirty="0" err="1">
                      <a:ln/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দল</a:t>
                  </a:r>
                  <a:r>
                    <a:rPr lang="en-US" sz="5400" b="1" spc="-150" dirty="0">
                      <a:ln/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: </a:t>
                  </a:r>
                  <a:r>
                    <a:rPr lang="bn-BD" sz="5400" b="1" spc="-150" dirty="0">
                      <a:ln/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স</a:t>
                  </a:r>
                  <a:r>
                    <a:rPr lang="en-US" sz="5400" b="1" spc="-150" dirty="0">
                      <a:ln/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ব</a:t>
                  </a:r>
                  <a:r>
                    <a:rPr lang="bn-BD" sz="5400" b="1" spc="-150" dirty="0">
                      <a:ln/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ু</a:t>
                  </a:r>
                  <a:r>
                    <a:rPr lang="en-US" sz="5400" b="1" spc="-150" dirty="0">
                      <a:ln/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জ</a:t>
                  </a:r>
                  <a:endParaRPr lang="en-US" b="1" spc="-150" dirty="0">
                    <a:ln/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BF75E00-E65D-4694-A29D-99D06BFD1D77}"/>
                    </a:ext>
                  </a:extLst>
                </p:cNvPr>
                <p:cNvSpPr/>
                <p:nvPr/>
              </p:nvSpPr>
              <p:spPr>
                <a:xfrm>
                  <a:off x="7764439" y="3602181"/>
                  <a:ext cx="1984126" cy="100176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endParaRPr lang="en-US" sz="54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B42DAB7-3CD1-43FC-B0CA-1FDE43FC734B}"/>
                    </a:ext>
                  </a:extLst>
                </p:cNvPr>
                <p:cNvSpPr/>
                <p:nvPr/>
              </p:nvSpPr>
              <p:spPr>
                <a:xfrm>
                  <a:off x="3268281" y="3684855"/>
                  <a:ext cx="2525726" cy="768022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4000" b="1" dirty="0">
                      <a:ln w="11430">
                        <a:solidFill>
                          <a:sysClr val="windowText" lastClr="000000"/>
                        </a:solidFill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প্রাকৃতিক উৎস </a:t>
                  </a:r>
                  <a:endParaRPr lang="en-US" sz="4000" b="1" dirty="0">
                    <a:ln w="11430">
                      <a:solidFill>
                        <a:sysClr val="windowText" lastClr="000000"/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969701D-6DA5-4AF5-B9BA-BE9FD3DB4CE6}"/>
                    </a:ext>
                  </a:extLst>
                </p:cNvPr>
                <p:cNvSpPr/>
                <p:nvPr/>
              </p:nvSpPr>
              <p:spPr>
                <a:xfrm>
                  <a:off x="6959047" y="2550592"/>
                  <a:ext cx="2525726" cy="100176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r>
                    <a:rPr lang="en-US" sz="5400" b="1" spc="-150" dirty="0" err="1">
                      <a:ln/>
                      <a:solidFill>
                        <a:srgbClr val="0070C0"/>
                      </a:solidFill>
                      <a:latin typeface="NikoshBAN" pitchFamily="2" charset="0"/>
                      <a:cs typeface="NikoshBAN" pitchFamily="2" charset="0"/>
                    </a:rPr>
                    <a:t>দল</a:t>
                  </a:r>
                  <a:r>
                    <a:rPr lang="en-US" sz="5400" b="1" spc="-150" dirty="0">
                      <a:ln/>
                      <a:solidFill>
                        <a:srgbClr val="0070C0"/>
                      </a:solidFill>
                      <a:latin typeface="NikoshBAN" pitchFamily="2" charset="0"/>
                      <a:cs typeface="NikoshBAN" pitchFamily="2" charset="0"/>
                    </a:rPr>
                    <a:t>: </a:t>
                  </a:r>
                  <a:r>
                    <a:rPr lang="en-US" sz="5400" b="1" spc="-150" dirty="0" err="1">
                      <a:ln/>
                      <a:solidFill>
                        <a:srgbClr val="0070C0"/>
                      </a:solidFill>
                      <a:latin typeface="NikoshBAN" pitchFamily="2" charset="0"/>
                      <a:cs typeface="NikoshBAN" pitchFamily="2" charset="0"/>
                    </a:rPr>
                    <a:t>নীল</a:t>
                  </a:r>
                  <a:r>
                    <a:rPr lang="en-US" sz="5400" b="1" spc="-150" dirty="0">
                      <a:ln/>
                      <a:solidFill>
                        <a:srgbClr val="0070C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b="1" spc="-150" dirty="0">
                    <a:ln/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242A0D1-6256-4762-926B-D800EC91835E}"/>
                  </a:ext>
                </a:extLst>
              </p:cNvPr>
              <p:cNvGrpSpPr/>
              <p:nvPr/>
            </p:nvGrpSpPr>
            <p:grpSpPr>
              <a:xfrm>
                <a:off x="1566160" y="3685310"/>
                <a:ext cx="6292636" cy="1550405"/>
                <a:chOff x="1870960" y="4393196"/>
                <a:chExt cx="6292636" cy="1550405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5B947FE-1FD7-4383-824F-E35EA5E6262F}"/>
                    </a:ext>
                  </a:extLst>
                </p:cNvPr>
                <p:cNvSpPr/>
                <p:nvPr/>
              </p:nvSpPr>
              <p:spPr>
                <a:xfrm>
                  <a:off x="1870960" y="4393196"/>
                  <a:ext cx="3146318" cy="516801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4CD9C4F-C401-4027-BEF0-75A44D48595D}"/>
                    </a:ext>
                  </a:extLst>
                </p:cNvPr>
                <p:cNvSpPr/>
                <p:nvPr/>
              </p:nvSpPr>
              <p:spPr>
                <a:xfrm>
                  <a:off x="5013418" y="4393198"/>
                  <a:ext cx="3146318" cy="516801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764C1C8-C75F-4210-AA84-A4D8584CFC21}"/>
                    </a:ext>
                  </a:extLst>
                </p:cNvPr>
                <p:cNvSpPr/>
                <p:nvPr/>
              </p:nvSpPr>
              <p:spPr>
                <a:xfrm>
                  <a:off x="1870960" y="4909999"/>
                  <a:ext cx="3146318" cy="516801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9C365D9-A296-42AC-8197-8C8836B3BF3E}"/>
                    </a:ext>
                  </a:extLst>
                </p:cNvPr>
                <p:cNvSpPr/>
                <p:nvPr/>
              </p:nvSpPr>
              <p:spPr>
                <a:xfrm>
                  <a:off x="5017278" y="4909999"/>
                  <a:ext cx="3146318" cy="516801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A3BAA54-9210-4019-9413-3E04CC131131}"/>
                    </a:ext>
                  </a:extLst>
                </p:cNvPr>
                <p:cNvSpPr/>
                <p:nvPr/>
              </p:nvSpPr>
              <p:spPr>
                <a:xfrm>
                  <a:off x="1870960" y="5426800"/>
                  <a:ext cx="3146318" cy="516801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BA347E6-A8CA-47F2-A0A7-93929BC78327}"/>
                    </a:ext>
                  </a:extLst>
                </p:cNvPr>
                <p:cNvSpPr/>
                <p:nvPr/>
              </p:nvSpPr>
              <p:spPr>
                <a:xfrm>
                  <a:off x="5017278" y="5426799"/>
                  <a:ext cx="3146318" cy="516801"/>
                </a:xfrm>
                <a:prstGeom prst="rect">
                  <a:avLst/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EEB28B-ABD4-4643-828D-31ABD00B3B85}"/>
                </a:ext>
              </a:extLst>
            </p:cNvPr>
            <p:cNvSpPr/>
            <p:nvPr/>
          </p:nvSpPr>
          <p:spPr>
            <a:xfrm>
              <a:off x="6020002" y="1974168"/>
              <a:ext cx="4371710" cy="70788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>
                    <a:solidFill>
                      <a:sysClr val="windowText" lastClr="0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 </a:t>
              </a:r>
              <a:r>
                <a:rPr lang="en-US" sz="4000" b="1" dirty="0" err="1">
                  <a:ln w="11430">
                    <a:solidFill>
                      <a:sysClr val="windowText" lastClr="0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4000" b="1" dirty="0">
                  <a:ln w="11430">
                    <a:solidFill>
                      <a:sysClr val="windowText" lastClr="0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1430">
                    <a:solidFill>
                      <a:sysClr val="windowText" lastClr="0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4000" b="1" dirty="0">
                  <a:ln w="11430">
                    <a:solidFill>
                      <a:sysClr val="windowText" lastClr="0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>
                  <a:ln w="11430">
                    <a:solidFill>
                      <a:sysClr val="windowText" lastClr="0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উৎস </a:t>
              </a:r>
              <a:endParaRPr lang="en-US" sz="4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31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B660F0-120B-4B22-92F6-2F4E224080FB}"/>
              </a:ext>
            </a:extLst>
          </p:cNvPr>
          <p:cNvSpPr txBox="1"/>
          <p:nvPr/>
        </p:nvSpPr>
        <p:spPr>
          <a:xfrm>
            <a:off x="1676400" y="3634421"/>
            <a:ext cx="9372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23-২৪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328B5C-5380-420A-802D-2140F6129BD3}"/>
              </a:ext>
            </a:extLst>
          </p:cNvPr>
          <p:cNvSpPr/>
          <p:nvPr/>
        </p:nvSpPr>
        <p:spPr>
          <a:xfrm>
            <a:off x="2845377" y="1582588"/>
            <a:ext cx="682590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</p:spTree>
    <p:extLst>
      <p:ext uri="{BB962C8B-B14F-4D97-AF65-F5344CB8AC3E}">
        <p14:creationId xmlns:p14="http://schemas.microsoft.com/office/powerpoint/2010/main" val="355688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46D04B-D71E-4FEC-AAE8-912F91B25733}"/>
              </a:ext>
            </a:extLst>
          </p:cNvPr>
          <p:cNvSpPr txBox="1"/>
          <p:nvPr/>
        </p:nvSpPr>
        <p:spPr>
          <a:xfrm>
            <a:off x="1133475" y="3181350"/>
            <a:ext cx="93154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ক। পানির উৎসকে কয় ভাগে ভাগ কয় যায়?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D3479-E451-4D39-BF2F-51E6D3D73D75}"/>
              </a:ext>
            </a:extLst>
          </p:cNvPr>
          <p:cNvSpPr txBox="1"/>
          <p:nvPr/>
        </p:nvSpPr>
        <p:spPr>
          <a:xfrm>
            <a:off x="1171574" y="4324350"/>
            <a:ext cx="101250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খ। সমুদ্র,খাল,নদী,বৃষ্টি কোন ধরনের পানির উৎস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EC477-4C39-4D06-AF67-BA1CACA55C41}"/>
              </a:ext>
            </a:extLst>
          </p:cNvPr>
          <p:cNvSpPr txBox="1"/>
          <p:nvPr/>
        </p:nvSpPr>
        <p:spPr>
          <a:xfrm>
            <a:off x="1152523" y="5429250"/>
            <a:ext cx="101250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গ। মানুষের তৈরি ৩টি পানির উৎসের নাম লেখ 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F30BE-7630-40AF-B6D4-F6A1936DA045}"/>
              </a:ext>
            </a:extLst>
          </p:cNvPr>
          <p:cNvSpPr txBox="1"/>
          <p:nvPr/>
        </p:nvSpPr>
        <p:spPr>
          <a:xfrm>
            <a:off x="1814512" y="2041951"/>
            <a:ext cx="7800975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 প্রশ্ন গুলোর উত্তর খাতায় লেখ </a:t>
            </a:r>
            <a:endParaRPr lang="ar-SA" sz="48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4D04BA-E273-456F-9527-5370A81DFA1C}"/>
              </a:ext>
            </a:extLst>
          </p:cNvPr>
          <p:cNvSpPr/>
          <p:nvPr/>
        </p:nvSpPr>
        <p:spPr>
          <a:xfrm>
            <a:off x="3962400" y="171450"/>
            <a:ext cx="3676650" cy="131445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 </a:t>
            </a:r>
            <a:endParaRPr lang="ar-SA" sz="44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3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20000"/>
                <a:lumOff val="80000"/>
              </a:schemeClr>
            </a:gs>
            <a:gs pos="100000">
              <a:srgbClr val="00B0F0"/>
            </a:gs>
            <a:gs pos="11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FA4FE7-501A-496E-A40D-2E72A11143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0906" r="9073" b="21608"/>
          <a:stretch/>
        </p:blipFill>
        <p:spPr>
          <a:xfrm>
            <a:off x="5664338" y="3253856"/>
            <a:ext cx="1072469" cy="1041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094466-B308-44B0-ACD5-4AD765DAC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0906" r="9073" b="21608"/>
          <a:stretch/>
        </p:blipFill>
        <p:spPr>
          <a:xfrm>
            <a:off x="6384962" y="1818893"/>
            <a:ext cx="1072469" cy="104154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F3A222B-43EF-4F0E-B354-3FCA6F389E8B}"/>
              </a:ext>
            </a:extLst>
          </p:cNvPr>
          <p:cNvSpPr/>
          <p:nvPr/>
        </p:nvSpPr>
        <p:spPr>
          <a:xfrm>
            <a:off x="8858250" y="0"/>
            <a:ext cx="3333750" cy="11049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মূল্যায়ন </a:t>
            </a:r>
            <a:endParaRPr lang="ar-SA" sz="54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53B69-4BE7-4022-AC14-8621256FC896}"/>
              </a:ext>
            </a:extLst>
          </p:cNvPr>
          <p:cNvSpPr txBox="1"/>
          <p:nvPr/>
        </p:nvSpPr>
        <p:spPr>
          <a:xfrm>
            <a:off x="1352550" y="247649"/>
            <a:ext cx="5200650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 উত্তর কোনটি বল   </a:t>
            </a:r>
            <a:endParaRPr lang="ar-SA" sz="4800" b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753F9-1B59-438C-B65C-42A5DB151FDA}"/>
              </a:ext>
            </a:extLst>
          </p:cNvPr>
          <p:cNvSpPr txBox="1"/>
          <p:nvPr/>
        </p:nvSpPr>
        <p:spPr>
          <a:xfrm>
            <a:off x="457200" y="1135796"/>
            <a:ext cx="7829550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পানির উৎসকে কয়ভাগে ভাগ করা যায়?   </a:t>
            </a:r>
            <a:endParaRPr lang="ar-SA" sz="4400" b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E289-A6F1-485E-B8F3-127882A5F8EF}"/>
              </a:ext>
            </a:extLst>
          </p:cNvPr>
          <p:cNvSpPr txBox="1"/>
          <p:nvPr/>
        </p:nvSpPr>
        <p:spPr>
          <a:xfrm>
            <a:off x="723900" y="1962387"/>
            <a:ext cx="16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/>
              <a:t>ক. ৩  </a:t>
            </a:r>
            <a:endParaRPr lang="ar-SA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700B8-5DB6-430D-B6AF-299AAF3CDF09}"/>
              </a:ext>
            </a:extLst>
          </p:cNvPr>
          <p:cNvSpPr txBox="1"/>
          <p:nvPr/>
        </p:nvSpPr>
        <p:spPr>
          <a:xfrm>
            <a:off x="2562225" y="1974141"/>
            <a:ext cx="16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/>
              <a:t>খ. ১ </a:t>
            </a:r>
            <a:endParaRPr lang="ar-SA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461EB-13D2-4E00-970D-9983E4B613B1}"/>
              </a:ext>
            </a:extLst>
          </p:cNvPr>
          <p:cNvSpPr txBox="1"/>
          <p:nvPr/>
        </p:nvSpPr>
        <p:spPr>
          <a:xfrm>
            <a:off x="4572000" y="2038824"/>
            <a:ext cx="16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/>
              <a:t>গ. ৪  </a:t>
            </a:r>
            <a:endParaRPr lang="ar-SA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7F773-0782-42D3-AFBB-8734937BB912}"/>
              </a:ext>
            </a:extLst>
          </p:cNvPr>
          <p:cNvSpPr txBox="1"/>
          <p:nvPr/>
        </p:nvSpPr>
        <p:spPr>
          <a:xfrm>
            <a:off x="6496050" y="2011767"/>
            <a:ext cx="16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/>
              <a:t>ঘ. ২  </a:t>
            </a:r>
            <a:endParaRPr lang="ar-SA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92819-31A2-4BB4-B7C0-B2C606A0F1E0}"/>
              </a:ext>
            </a:extLst>
          </p:cNvPr>
          <p:cNvSpPr txBox="1"/>
          <p:nvPr/>
        </p:nvSpPr>
        <p:spPr>
          <a:xfrm>
            <a:off x="323850" y="2774096"/>
            <a:ext cx="7829550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নিচের কোনটি পানির প্রাকৃতিক উৎস?    </a:t>
            </a:r>
            <a:endParaRPr lang="ar-SA" sz="4400" b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56FBD-F869-4522-97F8-7E2C6C4F6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94" y="3804456"/>
            <a:ext cx="1800000" cy="1701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BDF2CD-22ED-44E0-91CA-44679D4DEB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06" y="3870989"/>
            <a:ext cx="1800000" cy="1546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C43F94-E904-48E9-838A-F5879EEDC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68" y="3804455"/>
            <a:ext cx="1800000" cy="1697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1D3D8-EBDC-4848-AD5B-9A1B635A2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85" y="3870988"/>
            <a:ext cx="1800000" cy="1631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2E5AF7-A220-48E5-A679-32C417B0059A}"/>
              </a:ext>
            </a:extLst>
          </p:cNvPr>
          <p:cNvSpPr txBox="1"/>
          <p:nvPr/>
        </p:nvSpPr>
        <p:spPr>
          <a:xfrm>
            <a:off x="701638" y="3539606"/>
            <a:ext cx="8891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>
                <a:solidFill>
                  <a:schemeClr val="accent2">
                    <a:lumMod val="75000"/>
                  </a:schemeClr>
                </a:solidFill>
              </a:rPr>
              <a:t>ক.  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1D1D05-2D49-43E4-A588-F75BB7AD3C67}"/>
              </a:ext>
            </a:extLst>
          </p:cNvPr>
          <p:cNvSpPr txBox="1"/>
          <p:nvPr/>
        </p:nvSpPr>
        <p:spPr>
          <a:xfrm>
            <a:off x="3197188" y="3463406"/>
            <a:ext cx="8891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>
                <a:solidFill>
                  <a:schemeClr val="accent2">
                    <a:lumMod val="75000"/>
                  </a:schemeClr>
                </a:solidFill>
              </a:rPr>
              <a:t>খ.  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9FC00F-C045-4300-ACBB-6B3C024F73F1}"/>
              </a:ext>
            </a:extLst>
          </p:cNvPr>
          <p:cNvSpPr txBox="1"/>
          <p:nvPr/>
        </p:nvSpPr>
        <p:spPr>
          <a:xfrm>
            <a:off x="5692738" y="3387206"/>
            <a:ext cx="8891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>
                <a:solidFill>
                  <a:schemeClr val="accent2">
                    <a:lumMod val="75000"/>
                  </a:schemeClr>
                </a:solidFill>
              </a:rPr>
              <a:t>গ.  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30BD76-F68A-4231-9320-0CF04AD3A2E8}"/>
              </a:ext>
            </a:extLst>
          </p:cNvPr>
          <p:cNvSpPr txBox="1"/>
          <p:nvPr/>
        </p:nvSpPr>
        <p:spPr>
          <a:xfrm>
            <a:off x="8188288" y="3387206"/>
            <a:ext cx="8891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>
                <a:solidFill>
                  <a:schemeClr val="accent2">
                    <a:lumMod val="75000"/>
                  </a:schemeClr>
                </a:solidFill>
              </a:rPr>
              <a:t>ঘ.  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0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300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8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20000"/>
                <a:lumOff val="80000"/>
              </a:schemeClr>
            </a:gs>
            <a:gs pos="100000">
              <a:srgbClr val="00B0F0"/>
            </a:gs>
            <a:gs pos="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733860-AACF-4CA8-A445-F9A0F8A0D12B}"/>
              </a:ext>
            </a:extLst>
          </p:cNvPr>
          <p:cNvSpPr/>
          <p:nvPr/>
        </p:nvSpPr>
        <p:spPr>
          <a:xfrm>
            <a:off x="8858250" y="0"/>
            <a:ext cx="3333750" cy="11049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মূল্যায়ন </a:t>
            </a:r>
            <a:endParaRPr lang="ar-SA" sz="54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A0336B-02E5-45B7-9D18-537C6582E50E}"/>
              </a:ext>
            </a:extLst>
          </p:cNvPr>
          <p:cNvGrpSpPr/>
          <p:nvPr/>
        </p:nvGrpSpPr>
        <p:grpSpPr>
          <a:xfrm>
            <a:off x="800100" y="1590674"/>
            <a:ext cx="10591800" cy="4819650"/>
            <a:chOff x="800100" y="1590674"/>
            <a:chExt cx="10591800" cy="48196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09E9A7-8CDC-4EB2-ADE4-8D410B308D22}"/>
                </a:ext>
              </a:extLst>
            </p:cNvPr>
            <p:cNvGrpSpPr/>
            <p:nvPr/>
          </p:nvGrpSpPr>
          <p:grpSpPr>
            <a:xfrm>
              <a:off x="800100" y="1590674"/>
              <a:ext cx="10591800" cy="4819650"/>
              <a:chOff x="800100" y="1828800"/>
              <a:chExt cx="10591800" cy="48196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2E61DC3-A16A-421B-BDEF-F07CE72DDA9A}"/>
                  </a:ext>
                </a:extLst>
              </p:cNvPr>
              <p:cNvSpPr/>
              <p:nvPr/>
            </p:nvSpPr>
            <p:spPr>
              <a:xfrm>
                <a:off x="800100" y="1828800"/>
                <a:ext cx="10591800" cy="48196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133FDDF-BAD9-4A07-BF68-3BCFCA4E9750}"/>
                  </a:ext>
                </a:extLst>
              </p:cNvPr>
              <p:cNvCxnSpPr/>
              <p:nvPr/>
            </p:nvCxnSpPr>
            <p:spPr>
              <a:xfrm>
                <a:off x="800100" y="2533650"/>
                <a:ext cx="105537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033D91D-107E-41D3-B91D-2C8573E3C0AF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6096000" y="1590674"/>
              <a:ext cx="0" cy="4819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86CAFF4-2D21-469C-A160-E4E1DB2ACADC}"/>
              </a:ext>
            </a:extLst>
          </p:cNvPr>
          <p:cNvSpPr txBox="1"/>
          <p:nvPr/>
        </p:nvSpPr>
        <p:spPr>
          <a:xfrm>
            <a:off x="1181100" y="906243"/>
            <a:ext cx="838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spc="-150" dirty="0"/>
              <a:t>বাম পাশের শব্দের সাথে ডান পাশের শব্দের মিল কর। </a:t>
            </a:r>
            <a:endParaRPr lang="ar-SA" sz="3600" b="1" spc="-1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B8C116-471C-4E28-B50E-3122F19369C7}"/>
              </a:ext>
            </a:extLst>
          </p:cNvPr>
          <p:cNvSpPr txBox="1"/>
          <p:nvPr/>
        </p:nvSpPr>
        <p:spPr>
          <a:xfrm>
            <a:off x="1962155" y="1649193"/>
            <a:ext cx="24574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/>
              <a:t>বাম পাশ </a:t>
            </a:r>
            <a:endParaRPr lang="ar-SA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B31A53-578A-40A4-B746-B1B631B7D87C}"/>
              </a:ext>
            </a:extLst>
          </p:cNvPr>
          <p:cNvSpPr txBox="1"/>
          <p:nvPr/>
        </p:nvSpPr>
        <p:spPr>
          <a:xfrm>
            <a:off x="7258055" y="1649193"/>
            <a:ext cx="24574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/>
              <a:t>ডান পাশ </a:t>
            </a:r>
            <a:endParaRPr lang="ar-SA" sz="3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427E5-2F18-4EB9-87AC-BEAB195A6ED8}"/>
              </a:ext>
            </a:extLst>
          </p:cNvPr>
          <p:cNvSpPr txBox="1"/>
          <p:nvPr/>
        </p:nvSpPr>
        <p:spPr>
          <a:xfrm>
            <a:off x="838201" y="2565644"/>
            <a:ext cx="28193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</a:rPr>
              <a:t>ক. নদী </a:t>
            </a:r>
            <a:endParaRPr lang="ar-SA" sz="3600" b="1" spc="-15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08DCF-7E78-4142-AA68-60DDFE133FC9}"/>
              </a:ext>
            </a:extLst>
          </p:cNvPr>
          <p:cNvSpPr txBox="1"/>
          <p:nvPr/>
        </p:nvSpPr>
        <p:spPr>
          <a:xfrm>
            <a:off x="752479" y="4669300"/>
            <a:ext cx="48767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</a:rPr>
              <a:t>ঘ. মানুষের তৈরি পানির উৎস  </a:t>
            </a:r>
            <a:endParaRPr lang="ar-SA" sz="3600" b="1" spc="-15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7A6291-B517-4EB6-A6F6-AACE5C2F06CD}"/>
              </a:ext>
            </a:extLst>
          </p:cNvPr>
          <p:cNvSpPr txBox="1"/>
          <p:nvPr/>
        </p:nvSpPr>
        <p:spPr>
          <a:xfrm>
            <a:off x="800100" y="3322860"/>
            <a:ext cx="24955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</a:rPr>
              <a:t>খ. পুকুর  </a:t>
            </a:r>
            <a:endParaRPr lang="ar-SA" sz="3600" b="1" spc="-15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B8B6C5-0E2E-4C08-9131-BD432AFE7F4B}"/>
              </a:ext>
            </a:extLst>
          </p:cNvPr>
          <p:cNvSpPr txBox="1"/>
          <p:nvPr/>
        </p:nvSpPr>
        <p:spPr>
          <a:xfrm>
            <a:off x="838201" y="4013443"/>
            <a:ext cx="28193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</a:rPr>
              <a:t>গ. পানির উৎস  </a:t>
            </a:r>
            <a:endParaRPr lang="ar-SA" sz="3600" b="1" spc="-15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83F054-223D-4166-95E7-AD5290CCD1B1}"/>
              </a:ext>
            </a:extLst>
          </p:cNvPr>
          <p:cNvSpPr txBox="1"/>
          <p:nvPr/>
        </p:nvSpPr>
        <p:spPr>
          <a:xfrm>
            <a:off x="6229351" y="2565644"/>
            <a:ext cx="44005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</a:rPr>
              <a:t> মানুষের তৈরি পানির উৎস</a:t>
            </a:r>
            <a:endParaRPr lang="ar-SA" sz="3600" b="1" spc="-15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4FE71A-D243-4E57-A566-7FC63AC35976}"/>
              </a:ext>
            </a:extLst>
          </p:cNvPr>
          <p:cNvSpPr txBox="1"/>
          <p:nvPr/>
        </p:nvSpPr>
        <p:spPr>
          <a:xfrm>
            <a:off x="6305551" y="3289544"/>
            <a:ext cx="44005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</a:rPr>
              <a:t> দুই প্রকার  </a:t>
            </a:r>
            <a:endParaRPr lang="ar-SA" sz="3600" b="1" spc="-15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0D712A-B53A-4ABF-A151-78CFD51A5109}"/>
              </a:ext>
            </a:extLst>
          </p:cNvPr>
          <p:cNvSpPr txBox="1"/>
          <p:nvPr/>
        </p:nvSpPr>
        <p:spPr>
          <a:xfrm>
            <a:off x="6143622" y="4620995"/>
            <a:ext cx="44005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</a:rPr>
              <a:t> প্রাকৃতিক পানির উৎস </a:t>
            </a:r>
            <a:endParaRPr lang="ar-SA" sz="3600" b="1" spc="-15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2CB6D-2441-4F87-B1A9-0432CB68972C}"/>
              </a:ext>
            </a:extLst>
          </p:cNvPr>
          <p:cNvSpPr txBox="1"/>
          <p:nvPr/>
        </p:nvSpPr>
        <p:spPr>
          <a:xfrm>
            <a:off x="6324601" y="4043662"/>
            <a:ext cx="44005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</a:rPr>
              <a:t> নলকূপ  </a:t>
            </a:r>
            <a:endParaRPr lang="ar-SA" sz="3600" b="1" spc="-150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07FB90-D9AC-4056-9A77-0B8CAE1769AF}"/>
              </a:ext>
            </a:extLst>
          </p:cNvPr>
          <p:cNvCxnSpPr>
            <a:cxnSpLocks/>
          </p:cNvCxnSpPr>
          <p:nvPr/>
        </p:nvCxnSpPr>
        <p:spPr>
          <a:xfrm>
            <a:off x="1990724" y="2806456"/>
            <a:ext cx="4333877" cy="20518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82F364-03D5-48AA-A0DC-F26CF4D3B3F5}"/>
              </a:ext>
            </a:extLst>
          </p:cNvPr>
          <p:cNvCxnSpPr>
            <a:cxnSpLocks/>
          </p:cNvCxnSpPr>
          <p:nvPr/>
        </p:nvCxnSpPr>
        <p:spPr>
          <a:xfrm flipV="1">
            <a:off x="2105023" y="2960950"/>
            <a:ext cx="4333877" cy="66470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60C19B-6339-4F14-85E1-7C7D4BE894CD}"/>
              </a:ext>
            </a:extLst>
          </p:cNvPr>
          <p:cNvCxnSpPr>
            <a:cxnSpLocks/>
          </p:cNvCxnSpPr>
          <p:nvPr/>
        </p:nvCxnSpPr>
        <p:spPr>
          <a:xfrm flipV="1">
            <a:off x="2895595" y="3697749"/>
            <a:ext cx="3657605" cy="59698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696E1-AE98-4F29-AD3D-0A56519C16EC}"/>
              </a:ext>
            </a:extLst>
          </p:cNvPr>
          <p:cNvCxnSpPr>
            <a:cxnSpLocks/>
          </p:cNvCxnSpPr>
          <p:nvPr/>
        </p:nvCxnSpPr>
        <p:spPr>
          <a:xfrm flipV="1">
            <a:off x="4876792" y="4383549"/>
            <a:ext cx="1666888" cy="55701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20000"/>
                <a:lumOff val="80000"/>
              </a:schemeClr>
            </a:gs>
            <a:gs pos="99000">
              <a:srgbClr val="00B0F0"/>
            </a:gs>
            <a:gs pos="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CEC56-02B6-4430-9CE7-EF56BC3C9EA4}"/>
              </a:ext>
            </a:extLst>
          </p:cNvPr>
          <p:cNvSpPr txBox="1"/>
          <p:nvPr/>
        </p:nvSpPr>
        <p:spPr>
          <a:xfrm>
            <a:off x="2914650" y="228600"/>
            <a:ext cx="5676900" cy="186204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1500" b="1" dirty="0">
                <a:ln/>
              </a:rPr>
              <a:t>বাড়ির কাজ </a:t>
            </a:r>
            <a:endParaRPr lang="ar-SA" sz="11500" b="1" dirty="0">
              <a:ln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174B4-906D-42A6-B6F5-0ADF4E28E45E}"/>
              </a:ext>
            </a:extLst>
          </p:cNvPr>
          <p:cNvSpPr txBox="1"/>
          <p:nvPr/>
        </p:nvSpPr>
        <p:spPr>
          <a:xfrm>
            <a:off x="1562100" y="2628900"/>
            <a:ext cx="100203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5400" b="1" dirty="0"/>
              <a:t>** তোমার বাড়িতে  প্রতিদিন যে পানি ব্যবহার কর তা কোন কোন উৎস থেকে সংগ্রহ করা হয় তা খাতায় লিখে আনবে। </a:t>
            </a:r>
            <a:endParaRPr lang="ar-SA" sz="5400" b="1" dirty="0"/>
          </a:p>
        </p:txBody>
      </p:sp>
    </p:spTree>
    <p:extLst>
      <p:ext uri="{BB962C8B-B14F-4D97-AF65-F5344CB8AC3E}">
        <p14:creationId xmlns:p14="http://schemas.microsoft.com/office/powerpoint/2010/main" val="35303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20000"/>
                <a:lumOff val="80000"/>
              </a:schemeClr>
            </a:gs>
            <a:gs pos="100000">
              <a:srgbClr val="00B0F0"/>
            </a:gs>
            <a:gs pos="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2DA693-3222-4834-83BA-97974581E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693214"/>
              </p:ext>
            </p:extLst>
          </p:nvPr>
        </p:nvGraphicFramePr>
        <p:xfrm>
          <a:off x="0" y="1752526"/>
          <a:ext cx="5962650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3CCCB72-6C73-4A50-AFA6-5E6091EEA16F}"/>
              </a:ext>
            </a:extLst>
          </p:cNvPr>
          <p:cNvGrpSpPr/>
          <p:nvPr/>
        </p:nvGrpSpPr>
        <p:grpSpPr>
          <a:xfrm>
            <a:off x="571500" y="250362"/>
            <a:ext cx="11049000" cy="6096000"/>
            <a:chOff x="571500" y="250362"/>
            <a:chExt cx="11049000" cy="6096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23A55C-4FBB-4382-A308-316C2193CEE4}"/>
                </a:ext>
              </a:extLst>
            </p:cNvPr>
            <p:cNvSpPr txBox="1"/>
            <p:nvPr/>
          </p:nvSpPr>
          <p:spPr>
            <a:xfrm>
              <a:off x="6572250" y="1581150"/>
              <a:ext cx="5048250" cy="280076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8800" b="1" dirty="0"/>
                <a:t>স</a:t>
              </a:r>
              <a:r>
                <a:rPr lang="bn-BD" sz="8800" b="1" dirty="0"/>
                <a:t>ব</a:t>
              </a:r>
              <a:r>
                <a:rPr lang="en-US" sz="8800" b="1" dirty="0"/>
                <a:t>া</a:t>
              </a:r>
              <a:r>
                <a:rPr lang="bn-BD" sz="8800" b="1" dirty="0"/>
                <a:t>ই</a:t>
              </a:r>
              <a:r>
                <a:rPr lang="en-US" sz="8800" b="1" dirty="0"/>
                <a:t>ক</a:t>
              </a:r>
              <a:r>
                <a:rPr lang="bn-BD" sz="8800" b="1" dirty="0"/>
                <a:t>ে</a:t>
              </a:r>
              <a:r>
                <a:rPr lang="en-US" sz="8800" b="1" dirty="0"/>
                <a:t> </a:t>
              </a:r>
              <a:r>
                <a:rPr lang="en-US" sz="8800" b="1" dirty="0" err="1"/>
                <a:t>ধন্যবাদ</a:t>
              </a:r>
              <a:r>
                <a:rPr lang="en-US" sz="8800" b="1" dirty="0"/>
                <a:t> </a:t>
              </a:r>
              <a:endParaRPr lang="ar-SA" sz="8800" b="1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CB3BFA4-2EAB-497C-B600-E89AEED27C51}"/>
                </a:ext>
              </a:extLst>
            </p:cNvPr>
            <p:cNvGrpSpPr/>
            <p:nvPr/>
          </p:nvGrpSpPr>
          <p:grpSpPr>
            <a:xfrm>
              <a:off x="571500" y="250362"/>
              <a:ext cx="10475583" cy="6096000"/>
              <a:chOff x="571500" y="250362"/>
              <a:chExt cx="10475583" cy="60960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A03E8C7B-63C3-4E08-8AA9-794483B1F242}"/>
                  </a:ext>
                </a:extLst>
              </p:cNvPr>
              <p:cNvSpPr/>
              <p:nvPr/>
            </p:nvSpPr>
            <p:spPr>
              <a:xfrm>
                <a:off x="571500" y="250362"/>
                <a:ext cx="6096000" cy="6096000"/>
              </a:xfrm>
              <a:prstGeom prst="ellipse">
                <a:avLst/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C83C249D-D9B6-484B-ADFC-DB04FDA10ADC}"/>
                  </a:ext>
                </a:extLst>
              </p:cNvPr>
              <p:cNvSpPr/>
              <p:nvPr/>
            </p:nvSpPr>
            <p:spPr>
              <a:xfrm>
                <a:off x="7145643" y="1975700"/>
                <a:ext cx="3901440" cy="2011680"/>
              </a:xfrm>
              <a:custGeom>
                <a:avLst/>
                <a:gdLst>
                  <a:gd name="connsiteX0" fmla="*/ 0 w 3901440"/>
                  <a:gd name="connsiteY0" fmla="*/ 0 h 2011680"/>
                  <a:gd name="connsiteX1" fmla="*/ 3901440 w 3901440"/>
                  <a:gd name="connsiteY1" fmla="*/ 0 h 2011680"/>
                  <a:gd name="connsiteX2" fmla="*/ 3901440 w 3901440"/>
                  <a:gd name="connsiteY2" fmla="*/ 2011680 h 2011680"/>
                  <a:gd name="connsiteX3" fmla="*/ 0 w 3901440"/>
                  <a:gd name="connsiteY3" fmla="*/ 2011680 h 2011680"/>
                  <a:gd name="connsiteX4" fmla="*/ 0 w 3901440"/>
                  <a:gd name="connsiteY4" fmla="*/ 0 h 201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1440" h="2011680">
                    <a:moveTo>
                      <a:pt x="0" y="0"/>
                    </a:moveTo>
                    <a:lnTo>
                      <a:pt x="3901440" y="0"/>
                    </a:lnTo>
                    <a:lnTo>
                      <a:pt x="3901440" y="2011680"/>
                    </a:lnTo>
                    <a:lnTo>
                      <a:pt x="0" y="20116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b" anchorCtr="0">
                <a:noAutofit/>
              </a:bodyPr>
              <a:lstStyle/>
              <a:p>
                <a:pPr marL="0" lvl="0" indent="0" algn="r" defTabSz="28892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ar-SA" sz="65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045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1AED99-2732-4C26-8DC8-E2888744E6DE}"/>
              </a:ext>
            </a:extLst>
          </p:cNvPr>
          <p:cNvSpPr txBox="1"/>
          <p:nvPr/>
        </p:nvSpPr>
        <p:spPr>
          <a:xfrm>
            <a:off x="4237220" y="299802"/>
            <a:ext cx="3717560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7200" b="1" dirty="0">
                <a:ln>
                  <a:solidFill>
                    <a:srgbClr val="00006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পরিচিতি </a:t>
            </a:r>
            <a:endParaRPr lang="ar-SA" sz="7200" b="1" dirty="0">
              <a:ln>
                <a:solidFill>
                  <a:srgbClr val="000066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7AF2A2-FE2F-46E5-BA76-1181DAFD3145}"/>
              </a:ext>
            </a:extLst>
          </p:cNvPr>
          <p:cNvGrpSpPr/>
          <p:nvPr/>
        </p:nvGrpSpPr>
        <p:grpSpPr>
          <a:xfrm>
            <a:off x="121771" y="2419278"/>
            <a:ext cx="5831386" cy="3539429"/>
            <a:chOff x="-129606" y="505723"/>
            <a:chExt cx="7465948" cy="23588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740F29-454A-4738-9F09-461B37D420CA}"/>
                </a:ext>
              </a:extLst>
            </p:cNvPr>
            <p:cNvSpPr txBox="1"/>
            <p:nvPr/>
          </p:nvSpPr>
          <p:spPr>
            <a:xfrm>
              <a:off x="-129606" y="505723"/>
              <a:ext cx="7465948" cy="235883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bn-IN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bn-IN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bn-IN" sz="28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আবদুর রহিম</a:t>
              </a:r>
            </a:p>
            <a:p>
              <a:pPr algn="ctr"/>
              <a:r>
                <a:rPr lang="bn-IN" sz="28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সহকারী শিক্ষক </a:t>
              </a:r>
            </a:p>
            <a:p>
              <a:pPr algn="ctr"/>
              <a:r>
                <a:rPr lang="bn-IN" sz="28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রূপকানিয়া মডেল সরকারি প্রাথমিক বিদ্যালয় </a:t>
              </a:r>
            </a:p>
            <a:p>
              <a:pPr algn="ctr"/>
              <a:r>
                <a:rPr lang="bn-IN" sz="28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সাতকানিয়া, চট্টগ্রাম </a:t>
              </a:r>
            </a:p>
            <a:p>
              <a:pPr algn="ctr"/>
              <a:r>
                <a:rPr lang="bn-IN" sz="28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মেইল- </a:t>
              </a:r>
              <a:r>
                <a:rPr lang="en-US" sz="28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rahimatgps@gmail.com</a:t>
              </a:r>
              <a:endPara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bn-IN" sz="28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মোবাইল নং- ০১৮১৮৮২৬৯৫৭ </a:t>
              </a:r>
              <a:endParaRPr lang="ar-SA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Picture 16" descr="Rahim 300.jpg">
              <a:extLst>
                <a:ext uri="{FF2B5EF4-FFF2-40B4-BE49-F238E27FC236}">
                  <a16:creationId xmlns:a16="http://schemas.microsoft.com/office/drawing/2014/main" id="{163306CE-908C-4C3B-98B1-0F310DCB9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7763" y="695610"/>
              <a:ext cx="1143000" cy="58393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F802D3F-69B8-4BE9-926E-7E8BF15DB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85" y="2024704"/>
            <a:ext cx="1216901" cy="47770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9CDE8B-3F4D-479C-AA54-C87A4978EA66}"/>
              </a:ext>
            </a:extLst>
          </p:cNvPr>
          <p:cNvSpPr txBox="1"/>
          <p:nvPr/>
        </p:nvSpPr>
        <p:spPr>
          <a:xfrm>
            <a:off x="7024915" y="2742829"/>
            <a:ext cx="4776800" cy="34163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bn-IN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lvl="0"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alt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(জীবনের জন্য পানি)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পাঠ- পানির উৎস</a:t>
            </a:r>
          </a:p>
          <a:p>
            <a:pPr lvl="0"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IN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9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A4D560-9611-4994-8958-C13298616799}"/>
              </a:ext>
            </a:extLst>
          </p:cNvPr>
          <p:cNvSpPr/>
          <p:nvPr/>
        </p:nvSpPr>
        <p:spPr>
          <a:xfrm>
            <a:off x="2148114" y="2794391"/>
            <a:ext cx="887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https://www.youtube.com/watch?v=n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73</a:t>
            </a:r>
            <a:r>
              <a:rPr lang="en-US" sz="2800" dirty="0"/>
              <a:t>A_uyGg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800" dirty="0"/>
              <a:t>w</a:t>
            </a:r>
            <a:endParaRPr lang="ar-SA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DC17D-BA9C-4219-A1C6-04AB5C1868C0}"/>
              </a:ext>
            </a:extLst>
          </p:cNvPr>
          <p:cNvSpPr txBox="1"/>
          <p:nvPr/>
        </p:nvSpPr>
        <p:spPr>
          <a:xfrm>
            <a:off x="2148114" y="507999"/>
            <a:ext cx="79393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চল ভিডিওটা দেখি................................। </a:t>
            </a:r>
            <a:endParaRPr lang="ar-SA" sz="44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69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8F539-B0B1-4503-85D3-7C05E2C1A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61" y="708966"/>
            <a:ext cx="5126632" cy="2317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FB3BC-2F24-4D07-8A9F-F88A3FA1A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7" y="705116"/>
            <a:ext cx="5126633" cy="2317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99270B-E211-4B13-BC9A-CEBC3FEE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7" y="3664243"/>
            <a:ext cx="5126633" cy="2635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CE7CB82-9821-4808-8DB4-55E0D06C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58" y="3696291"/>
            <a:ext cx="5126631" cy="2635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1053E0-5E35-4729-8F60-E1BA73B90D7A}"/>
              </a:ext>
            </a:extLst>
          </p:cNvPr>
          <p:cNvSpPr txBox="1"/>
          <p:nvPr/>
        </p:nvSpPr>
        <p:spPr>
          <a:xfrm>
            <a:off x="2124222" y="12220"/>
            <a:ext cx="75294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dirty="0"/>
              <a:t>ছবিতে  তোমরা কি দেখতে পাচ্ছ? একটু চিন্তা করো... </a:t>
            </a:r>
            <a:endParaRPr lang="ar-SA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65276F-E2AB-48FB-A3B2-8B68376DDA16}"/>
              </a:ext>
            </a:extLst>
          </p:cNvPr>
          <p:cNvSpPr txBox="1"/>
          <p:nvPr/>
        </p:nvSpPr>
        <p:spPr>
          <a:xfrm>
            <a:off x="1926829" y="3061673"/>
            <a:ext cx="23003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28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8B6E2-264D-44FB-AE2D-EB80DE80C7BB}"/>
              </a:ext>
            </a:extLst>
          </p:cNvPr>
          <p:cNvSpPr txBox="1"/>
          <p:nvPr/>
        </p:nvSpPr>
        <p:spPr>
          <a:xfrm>
            <a:off x="1730197" y="6337182"/>
            <a:ext cx="22934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6E85C2-3463-40F3-A6E5-C97E424F7BD3}"/>
              </a:ext>
            </a:extLst>
          </p:cNvPr>
          <p:cNvSpPr txBox="1"/>
          <p:nvPr/>
        </p:nvSpPr>
        <p:spPr>
          <a:xfrm>
            <a:off x="7420132" y="3064936"/>
            <a:ext cx="26382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কূপের</a:t>
            </a:r>
            <a:r>
              <a:rPr lang="en-US" sz="3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3F1428-F373-4146-BC30-FEE3F12F2552}"/>
              </a:ext>
            </a:extLst>
          </p:cNvPr>
          <p:cNvSpPr txBox="1"/>
          <p:nvPr/>
        </p:nvSpPr>
        <p:spPr>
          <a:xfrm>
            <a:off x="7592518" y="6286619"/>
            <a:ext cx="22934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ঝর্ণার</a:t>
            </a:r>
            <a:r>
              <a:rPr lang="en-US" sz="3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F3361B-0E4E-4677-A312-FA1708A95080}"/>
              </a:ext>
            </a:extLst>
          </p:cNvPr>
          <p:cNvSpPr txBox="1"/>
          <p:nvPr/>
        </p:nvSpPr>
        <p:spPr>
          <a:xfrm>
            <a:off x="2960914" y="91549"/>
            <a:ext cx="605245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 আমরা পড়ব  </a:t>
            </a:r>
            <a:endParaRPr lang="ar-SA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E0EC0-70BF-40B6-9B3C-773F178CC6DD}"/>
              </a:ext>
            </a:extLst>
          </p:cNvPr>
          <p:cNvSpPr txBox="1"/>
          <p:nvPr/>
        </p:nvSpPr>
        <p:spPr>
          <a:xfrm>
            <a:off x="2735942" y="5837872"/>
            <a:ext cx="605245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6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পানির উৎস   </a:t>
            </a:r>
            <a:endParaRPr lang="ar-SA" sz="60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F50123-AE71-469D-B3DA-5D73D3675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49" y="1519311"/>
            <a:ext cx="6808763" cy="4302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3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66AAC0-7481-4D63-BE2A-76A4A5946AD7}"/>
              </a:ext>
            </a:extLst>
          </p:cNvPr>
          <p:cNvSpPr txBox="1"/>
          <p:nvPr/>
        </p:nvSpPr>
        <p:spPr>
          <a:xfrm>
            <a:off x="4030018" y="754106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11430"/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11430"/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BF28B1-BF80-471B-B53B-1A47301EEC22}"/>
              </a:ext>
            </a:extLst>
          </p:cNvPr>
          <p:cNvSpPr/>
          <p:nvPr/>
        </p:nvSpPr>
        <p:spPr>
          <a:xfrm>
            <a:off x="803563" y="3022800"/>
            <a:ext cx="1079269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3.1.1 </a:t>
            </a:r>
            <a:r>
              <a:rPr lang="en-US" sz="5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 ।</a:t>
            </a:r>
          </a:p>
        </p:txBody>
      </p:sp>
    </p:spTree>
    <p:extLst>
      <p:ext uri="{BB962C8B-B14F-4D97-AF65-F5344CB8AC3E}">
        <p14:creationId xmlns:p14="http://schemas.microsoft.com/office/powerpoint/2010/main" val="387828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DF858A-08CC-4893-8652-FA6138B9B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48" y="1214511"/>
            <a:ext cx="4903030" cy="3807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A1D19D-672B-4F21-8180-3A2351D622C9}"/>
              </a:ext>
            </a:extLst>
          </p:cNvPr>
          <p:cNvSpPr txBox="1"/>
          <p:nvPr/>
        </p:nvSpPr>
        <p:spPr>
          <a:xfrm>
            <a:off x="164122" y="367645"/>
            <a:ext cx="120278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spc="-150" dirty="0"/>
              <a:t>আমাদের পৃথিবী মাটি ও পানিতে ঢাকা। পৃথিবীর উপরিভাগের চার ভাগের প্রায় তিন ভাগই পানি।  </a:t>
            </a:r>
            <a:endParaRPr lang="ar-SA" sz="3200" b="1" spc="-1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05AE7-01FC-477E-94E1-9F1FE63E7A5F}"/>
              </a:ext>
            </a:extLst>
          </p:cNvPr>
          <p:cNvSpPr txBox="1"/>
          <p:nvPr/>
        </p:nvSpPr>
        <p:spPr>
          <a:xfrm>
            <a:off x="464223" y="3531290"/>
            <a:ext cx="35919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/>
              <a:t>   গ্লোবে দেখা যাচ্ছে... </a:t>
            </a:r>
            <a:endParaRPr lang="ar-SA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124D4-4CB1-4294-AEE9-6059108AA5C0}"/>
              </a:ext>
            </a:extLst>
          </p:cNvPr>
          <p:cNvSpPr txBox="1"/>
          <p:nvPr/>
        </p:nvSpPr>
        <p:spPr>
          <a:xfrm>
            <a:off x="98476" y="4119582"/>
            <a:ext cx="45509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</a:rPr>
              <a:t>নীল রঙের অংশ হলো পানি 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11A5E-9F13-4019-9189-C369D267EBC5}"/>
              </a:ext>
            </a:extLst>
          </p:cNvPr>
          <p:cNvSpPr txBox="1"/>
          <p:nvPr/>
        </p:nvSpPr>
        <p:spPr>
          <a:xfrm>
            <a:off x="7580151" y="4116065"/>
            <a:ext cx="45509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</a:rPr>
              <a:t>সবুজ রঙের অংশ হলো মাটি  </a:t>
            </a:r>
            <a:endParaRPr lang="ar-SA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616E2-1996-4B5B-9653-16006FF2280B}"/>
              </a:ext>
            </a:extLst>
          </p:cNvPr>
          <p:cNvSpPr txBox="1"/>
          <p:nvPr/>
        </p:nvSpPr>
        <p:spPr>
          <a:xfrm>
            <a:off x="2757271" y="5391766"/>
            <a:ext cx="688378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spc="-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মাটির চেয়ে পানির অংশ বেশী </a:t>
            </a:r>
          </a:p>
          <a:p>
            <a:pPr algn="ctr"/>
            <a:r>
              <a:rPr lang="bn-IN" sz="4000" b="1" spc="-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সুতারাং আমাদের পৃথিবীতে পানি বেশী   </a:t>
            </a:r>
            <a:endParaRPr lang="ar-SA" sz="4000" b="1" spc="-1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9E5A41-AE46-47C0-A931-54E977E2B38C}"/>
              </a:ext>
            </a:extLst>
          </p:cNvPr>
          <p:cNvSpPr txBox="1"/>
          <p:nvPr/>
        </p:nvSpPr>
        <p:spPr>
          <a:xfrm>
            <a:off x="3151163" y="0"/>
            <a:ext cx="6105379" cy="1026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14FFA-BB55-401E-A2DE-7C71138C4DF0}"/>
              </a:ext>
            </a:extLst>
          </p:cNvPr>
          <p:cNvSpPr txBox="1"/>
          <p:nvPr/>
        </p:nvSpPr>
        <p:spPr>
          <a:xfrm>
            <a:off x="4037424" y="101395"/>
            <a:ext cx="48533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/>
              <a:t>আমরা কোথায় থেকে পানি পাই? </a:t>
            </a:r>
            <a:endParaRPr lang="ar-SA" sz="3600" b="1" spc="-1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0E808-C33C-416A-83AD-3DFB9AB95039}"/>
              </a:ext>
            </a:extLst>
          </p:cNvPr>
          <p:cNvSpPr txBox="1"/>
          <p:nvPr/>
        </p:nvSpPr>
        <p:spPr>
          <a:xfrm>
            <a:off x="77374" y="325303"/>
            <a:ext cx="2743200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b="1" u="sng" spc="-1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B209A5-0A9D-4526-B69E-A03543046DD5}"/>
              </a:ext>
            </a:extLst>
          </p:cNvPr>
          <p:cNvGrpSpPr/>
          <p:nvPr/>
        </p:nvGrpSpPr>
        <p:grpSpPr>
          <a:xfrm>
            <a:off x="2182594" y="2537902"/>
            <a:ext cx="7374085" cy="3416602"/>
            <a:chOff x="1648688" y="2028772"/>
            <a:chExt cx="9310258" cy="40414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3CE71F-CFC6-410C-9C4C-5C5EF842D2F3}"/>
                </a:ext>
              </a:extLst>
            </p:cNvPr>
            <p:cNvGrpSpPr/>
            <p:nvPr/>
          </p:nvGrpSpPr>
          <p:grpSpPr>
            <a:xfrm>
              <a:off x="1648688" y="2076626"/>
              <a:ext cx="9310258" cy="3993572"/>
              <a:chOff x="1745670" y="2573513"/>
              <a:chExt cx="8478390" cy="329995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153B4B-F3D3-4089-8C58-0201152F0DFD}"/>
                  </a:ext>
                </a:extLst>
              </p:cNvPr>
              <p:cNvSpPr/>
              <p:nvPr/>
            </p:nvSpPr>
            <p:spPr>
              <a:xfrm>
                <a:off x="1745672" y="2573513"/>
                <a:ext cx="8478386" cy="766183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B7455A-FB71-4CA8-BF54-E3D06413DBA9}"/>
                  </a:ext>
                </a:extLst>
              </p:cNvPr>
              <p:cNvSpPr/>
              <p:nvPr/>
            </p:nvSpPr>
            <p:spPr>
              <a:xfrm>
                <a:off x="1745672" y="3806260"/>
                <a:ext cx="8478386" cy="5168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000" dirty="0"/>
                  <a:t>২</a:t>
                </a:r>
                <a:endParaRPr lang="en-US" sz="20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DF300D9-84BB-4937-8CE7-09169BCC2D7F}"/>
                  </a:ext>
                </a:extLst>
              </p:cNvPr>
              <p:cNvSpPr/>
              <p:nvPr/>
            </p:nvSpPr>
            <p:spPr>
              <a:xfrm>
                <a:off x="1745672" y="3296931"/>
                <a:ext cx="8478386" cy="5093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b="1" dirty="0">
                    <a:solidFill>
                      <a:schemeClr val="tx1"/>
                    </a:solidFill>
                  </a:rPr>
                  <a:t>১। 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CD28B6-A3F1-46A3-BA7E-B8F976FAFD32}"/>
                  </a:ext>
                </a:extLst>
              </p:cNvPr>
              <p:cNvSpPr/>
              <p:nvPr/>
            </p:nvSpPr>
            <p:spPr>
              <a:xfrm>
                <a:off x="1745672" y="4323063"/>
                <a:ext cx="8478388" cy="5168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000" dirty="0"/>
                  <a:t>৩</a:t>
                </a:r>
                <a:endParaRPr lang="en-US" sz="20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B25D0D2-457B-4985-9B22-964B432C5450}"/>
                  </a:ext>
                </a:extLst>
              </p:cNvPr>
              <p:cNvSpPr/>
              <p:nvPr/>
            </p:nvSpPr>
            <p:spPr>
              <a:xfrm>
                <a:off x="1745672" y="4839866"/>
                <a:ext cx="8478388" cy="5168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b="1" dirty="0">
                    <a:solidFill>
                      <a:schemeClr val="tx1"/>
                    </a:solidFill>
                  </a:rPr>
                  <a:t>৪।</a:t>
                </a:r>
                <a:r>
                  <a:rPr lang="bn-IN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BE73FFA-76D8-467D-9B7D-336BA61909FA}"/>
                  </a:ext>
                </a:extLst>
              </p:cNvPr>
              <p:cNvSpPr/>
              <p:nvPr/>
            </p:nvSpPr>
            <p:spPr>
              <a:xfrm>
                <a:off x="1745672" y="5356667"/>
                <a:ext cx="8478388" cy="5168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b="1" dirty="0">
                    <a:solidFill>
                      <a:schemeClr val="tx1"/>
                    </a:solidFill>
                  </a:rPr>
                  <a:t>৫।</a:t>
                </a:r>
                <a:r>
                  <a:rPr lang="bn-IN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50C5C1-50E5-4CB0-9835-858A858A47BB}"/>
                  </a:ext>
                </a:extLst>
              </p:cNvPr>
              <p:cNvSpPr/>
              <p:nvPr/>
            </p:nvSpPr>
            <p:spPr>
              <a:xfrm>
                <a:off x="1745670" y="3800022"/>
                <a:ext cx="8478386" cy="5168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b="1" dirty="0">
                    <a:solidFill>
                      <a:schemeClr val="tx1"/>
                    </a:solidFill>
                  </a:rPr>
                  <a:t>২।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9BA17EB-3F40-4C24-AD6F-465FC023AD2D}"/>
                  </a:ext>
                </a:extLst>
              </p:cNvPr>
              <p:cNvSpPr/>
              <p:nvPr/>
            </p:nvSpPr>
            <p:spPr>
              <a:xfrm>
                <a:off x="1745670" y="4316825"/>
                <a:ext cx="8478388" cy="5168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b="1" dirty="0">
                    <a:solidFill>
                      <a:schemeClr val="tx1"/>
                    </a:solidFill>
                  </a:rPr>
                  <a:t>৩।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3A4E2A-3772-440E-AED6-82929F6C2461}"/>
                </a:ext>
              </a:extLst>
            </p:cNvPr>
            <p:cNvSpPr txBox="1"/>
            <p:nvPr/>
          </p:nvSpPr>
          <p:spPr>
            <a:xfrm>
              <a:off x="4322617" y="2028772"/>
              <a:ext cx="3732616" cy="10921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5400" b="1" spc="150" dirty="0" err="1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5400" b="1" spc="150" dirty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উৎস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8368B28-B9D2-40EA-ACF8-D2D172827322}"/>
              </a:ext>
            </a:extLst>
          </p:cNvPr>
          <p:cNvSpPr txBox="1"/>
          <p:nvPr/>
        </p:nvSpPr>
        <p:spPr>
          <a:xfrm>
            <a:off x="4364500" y="1344494"/>
            <a:ext cx="3463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bn-IN" sz="3600" b="1" dirty="0"/>
              <a:t>ছক করে খাতায় লিখি  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27953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EA4214-95AC-4B96-BBF9-C6B8AE03414E}"/>
              </a:ext>
            </a:extLst>
          </p:cNvPr>
          <p:cNvSpPr txBox="1"/>
          <p:nvPr/>
        </p:nvSpPr>
        <p:spPr>
          <a:xfrm>
            <a:off x="4100480" y="6430"/>
            <a:ext cx="39910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IN" sz="4800" dirty="0"/>
              <a:t> </a:t>
            </a:r>
            <a:endParaRPr lang="ar-SA" sz="4800" dirty="0"/>
          </a:p>
        </p:txBody>
      </p:sp>
      <p:sp>
        <p:nvSpPr>
          <p:cNvPr id="14" name="Flowchart: Punched Tape 13">
            <a:extLst>
              <a:ext uri="{FF2B5EF4-FFF2-40B4-BE49-F238E27FC236}">
                <a16:creationId xmlns:a16="http://schemas.microsoft.com/office/drawing/2014/main" id="{733B6E28-84FA-4355-BA70-7D1DE604FA21}"/>
              </a:ext>
            </a:extLst>
          </p:cNvPr>
          <p:cNvSpPr/>
          <p:nvPr/>
        </p:nvSpPr>
        <p:spPr>
          <a:xfrm>
            <a:off x="548640" y="2061503"/>
            <a:ext cx="3770142" cy="1121898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4000" spc="-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spc="-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IN" sz="4000" spc="-150" dirty="0">
                <a:solidFill>
                  <a:sysClr val="windowText" lastClr="000000"/>
                </a:solidFill>
              </a:rPr>
              <a:t> </a:t>
            </a:r>
            <a:endParaRPr lang="ar-SA" sz="4000" spc="-150" dirty="0">
              <a:solidFill>
                <a:sysClr val="windowText" lastClr="000000"/>
              </a:solidFill>
            </a:endParaRPr>
          </a:p>
        </p:txBody>
      </p:sp>
      <p:sp>
        <p:nvSpPr>
          <p:cNvPr id="15" name="Flowchart: Punched Tape 14">
            <a:extLst>
              <a:ext uri="{FF2B5EF4-FFF2-40B4-BE49-F238E27FC236}">
                <a16:creationId xmlns:a16="http://schemas.microsoft.com/office/drawing/2014/main" id="{5467E6F8-02F2-4CE8-B487-D2FFE641D642}"/>
              </a:ext>
            </a:extLst>
          </p:cNvPr>
          <p:cNvSpPr/>
          <p:nvPr/>
        </p:nvSpPr>
        <p:spPr>
          <a:xfrm>
            <a:off x="6933028" y="2023403"/>
            <a:ext cx="3770142" cy="1121898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spc="-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spc="-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IN" sz="4000" spc="-150" dirty="0">
                <a:solidFill>
                  <a:sysClr val="windowText" lastClr="000000"/>
                </a:solidFill>
              </a:rPr>
              <a:t> </a:t>
            </a:r>
            <a:endParaRPr lang="ar-SA" sz="4000" spc="-150" dirty="0">
              <a:solidFill>
                <a:sysClr val="windowText" lastClr="000000"/>
              </a:solidFill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D6171F88-C994-4626-A5E6-D11603C76538}"/>
              </a:ext>
            </a:extLst>
          </p:cNvPr>
          <p:cNvSpPr/>
          <p:nvPr/>
        </p:nvSpPr>
        <p:spPr>
          <a:xfrm>
            <a:off x="717451" y="4473516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</a:rPr>
              <a:t>নদী</a:t>
            </a:r>
            <a:r>
              <a:rPr lang="bn-IN" sz="1600" dirty="0"/>
              <a:t> </a:t>
            </a:r>
            <a:endParaRPr lang="ar-SA" sz="1600" dirty="0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FA2BEB36-A9B6-4EC6-986D-D0C4CCF3E46B}"/>
              </a:ext>
            </a:extLst>
          </p:cNvPr>
          <p:cNvSpPr/>
          <p:nvPr/>
        </p:nvSpPr>
        <p:spPr>
          <a:xfrm>
            <a:off x="2072051" y="3405133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</a:rPr>
              <a:t>খাল</a:t>
            </a:r>
            <a:r>
              <a:rPr lang="bn-IN" sz="1600" dirty="0"/>
              <a:t> </a:t>
            </a:r>
            <a:endParaRPr lang="ar-SA" sz="1600" dirty="0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BF640126-36A2-457E-A9E0-F5BF36D0B004}"/>
              </a:ext>
            </a:extLst>
          </p:cNvPr>
          <p:cNvSpPr/>
          <p:nvPr/>
        </p:nvSpPr>
        <p:spPr>
          <a:xfrm>
            <a:off x="1898019" y="4470344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</a:rPr>
              <a:t>বিল</a:t>
            </a:r>
            <a:r>
              <a:rPr lang="bn-IN" sz="1600" dirty="0"/>
              <a:t>  </a:t>
            </a:r>
            <a:endParaRPr lang="ar-SA" sz="1600" dirty="0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787C3F07-431B-497B-8C69-16622F64D1D1}"/>
              </a:ext>
            </a:extLst>
          </p:cNvPr>
          <p:cNvSpPr/>
          <p:nvPr/>
        </p:nvSpPr>
        <p:spPr>
          <a:xfrm>
            <a:off x="0" y="5572956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</a:rPr>
              <a:t>বৃষ্টি </a:t>
            </a:r>
            <a:r>
              <a:rPr lang="bn-IN" sz="1600" dirty="0"/>
              <a:t>  </a:t>
            </a:r>
            <a:endParaRPr lang="ar-SA" sz="1600" dirty="0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04AF8FB8-5FAE-499B-B7F0-F13F1FDF504E}"/>
              </a:ext>
            </a:extLst>
          </p:cNvPr>
          <p:cNvSpPr/>
          <p:nvPr/>
        </p:nvSpPr>
        <p:spPr>
          <a:xfrm>
            <a:off x="1156308" y="5572956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</a:rPr>
              <a:t>সমুদ্র </a:t>
            </a:r>
            <a:r>
              <a:rPr lang="bn-IN" sz="1600" dirty="0"/>
              <a:t>  </a:t>
            </a:r>
            <a:endParaRPr lang="ar-SA" sz="1600" dirty="0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012243C6-328F-4B8E-AA4C-38F387B9570E}"/>
              </a:ext>
            </a:extLst>
          </p:cNvPr>
          <p:cNvSpPr/>
          <p:nvPr/>
        </p:nvSpPr>
        <p:spPr>
          <a:xfrm>
            <a:off x="2361432" y="5547992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</a:rPr>
              <a:t>ঝর্ণা </a:t>
            </a:r>
            <a:r>
              <a:rPr lang="bn-IN" sz="1600" dirty="0"/>
              <a:t>  </a:t>
            </a:r>
            <a:endParaRPr lang="ar-SA" sz="1600" dirty="0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EC131431-CFB6-4BEB-8809-38B443150A7B}"/>
              </a:ext>
            </a:extLst>
          </p:cNvPr>
          <p:cNvSpPr/>
          <p:nvPr/>
        </p:nvSpPr>
        <p:spPr>
          <a:xfrm>
            <a:off x="3009576" y="4470005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</a:rPr>
              <a:t>হ্রদ</a:t>
            </a:r>
            <a:r>
              <a:rPr lang="bn-IN" sz="1600" dirty="0"/>
              <a:t>  </a:t>
            </a:r>
            <a:endParaRPr lang="ar-SA" sz="1600" dirty="0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DFDBD658-2441-4109-9A58-AACFD088C623}"/>
              </a:ext>
            </a:extLst>
          </p:cNvPr>
          <p:cNvSpPr/>
          <p:nvPr/>
        </p:nvSpPr>
        <p:spPr>
          <a:xfrm>
            <a:off x="3517740" y="5547992"/>
            <a:ext cx="1440000" cy="1080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</a:rPr>
              <a:t>নালা  </a:t>
            </a:r>
            <a:r>
              <a:rPr lang="bn-IN" sz="1600" dirty="0"/>
              <a:t>  </a:t>
            </a:r>
            <a:endParaRPr lang="ar-SA" sz="1600" dirty="0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D1721346-72A3-43A9-A488-BEAF56F92F94}"/>
              </a:ext>
            </a:extLst>
          </p:cNvPr>
          <p:cNvSpPr/>
          <p:nvPr/>
        </p:nvSpPr>
        <p:spPr>
          <a:xfrm>
            <a:off x="7463499" y="3764519"/>
            <a:ext cx="1656000" cy="1440000"/>
          </a:xfrm>
          <a:prstGeom prst="cube">
            <a:avLst>
              <a:gd name="adj" fmla="val 22287"/>
            </a:avLst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</a:rPr>
              <a:t>পুকুর</a:t>
            </a:r>
            <a:r>
              <a:rPr lang="bn-IN" sz="1600" dirty="0"/>
              <a:t>  </a:t>
            </a:r>
            <a:endParaRPr lang="ar-SA" sz="1600" dirty="0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11DF0541-39C3-4B1A-BDEE-FECE1A2F22D2}"/>
              </a:ext>
            </a:extLst>
          </p:cNvPr>
          <p:cNvSpPr/>
          <p:nvPr/>
        </p:nvSpPr>
        <p:spPr>
          <a:xfrm>
            <a:off x="8818099" y="3764519"/>
            <a:ext cx="1656000" cy="1440000"/>
          </a:xfrm>
          <a:prstGeom prst="cube">
            <a:avLst>
              <a:gd name="adj" fmla="val 22287"/>
            </a:avLst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b="1" dirty="0">
                <a:solidFill>
                  <a:sysClr val="windowText" lastClr="000000"/>
                </a:solidFill>
              </a:rPr>
              <a:t>নলকূপ</a:t>
            </a:r>
            <a:r>
              <a:rPr lang="bn-IN" sz="4000" dirty="0"/>
              <a:t> </a:t>
            </a:r>
            <a:r>
              <a:rPr lang="bn-IN" sz="1600" dirty="0"/>
              <a:t> </a:t>
            </a:r>
            <a:endParaRPr lang="ar-SA" sz="1600" dirty="0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06125519-B847-44AE-90ED-1B3A8E1B2803}"/>
              </a:ext>
            </a:extLst>
          </p:cNvPr>
          <p:cNvSpPr/>
          <p:nvPr/>
        </p:nvSpPr>
        <p:spPr>
          <a:xfrm>
            <a:off x="6536198" y="5224617"/>
            <a:ext cx="1656000" cy="1440000"/>
          </a:xfrm>
          <a:prstGeom prst="cube">
            <a:avLst>
              <a:gd name="adj" fmla="val 22287"/>
            </a:avLst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>
                <a:solidFill>
                  <a:sysClr val="windowText" lastClr="000000"/>
                </a:solidFill>
              </a:rPr>
              <a:t>কূয়া</a:t>
            </a:r>
            <a:r>
              <a:rPr lang="bn-IN" sz="1600" dirty="0"/>
              <a:t>   </a:t>
            </a:r>
            <a:endParaRPr lang="ar-SA" sz="1600" dirty="0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7F8BA8B3-9B60-48CF-8817-3EAB6C102AE6}"/>
              </a:ext>
            </a:extLst>
          </p:cNvPr>
          <p:cNvSpPr/>
          <p:nvPr/>
        </p:nvSpPr>
        <p:spPr>
          <a:xfrm>
            <a:off x="7878769" y="5231877"/>
            <a:ext cx="1656000" cy="1440000"/>
          </a:xfrm>
          <a:prstGeom prst="cube">
            <a:avLst>
              <a:gd name="adj" fmla="val 22287"/>
            </a:avLst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>
                <a:solidFill>
                  <a:sysClr val="windowText" lastClr="000000"/>
                </a:solidFill>
              </a:rPr>
              <a:t>বাঁধ </a:t>
            </a:r>
            <a:r>
              <a:rPr lang="bn-IN" sz="1600" dirty="0"/>
              <a:t>  </a:t>
            </a:r>
            <a:endParaRPr lang="ar-SA" sz="1600" dirty="0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57DEA43F-46FD-4CC6-8660-FF4518A7A0AB}"/>
              </a:ext>
            </a:extLst>
          </p:cNvPr>
          <p:cNvSpPr/>
          <p:nvPr/>
        </p:nvSpPr>
        <p:spPr>
          <a:xfrm>
            <a:off x="9250369" y="5210109"/>
            <a:ext cx="1656000" cy="1440000"/>
          </a:xfrm>
          <a:prstGeom prst="cube">
            <a:avLst>
              <a:gd name="adj" fmla="val 22287"/>
            </a:avLst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>
                <a:solidFill>
                  <a:sysClr val="windowText" lastClr="000000"/>
                </a:solidFill>
              </a:rPr>
              <a:t>কল </a:t>
            </a:r>
            <a:r>
              <a:rPr lang="bn-IN" sz="1600" dirty="0"/>
              <a:t>   </a:t>
            </a:r>
            <a:endParaRPr lang="ar-SA" sz="16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C6AB19C-9301-46D9-969D-EBF558E9B482}"/>
              </a:ext>
            </a:extLst>
          </p:cNvPr>
          <p:cNvCxnSpPr>
            <a:cxnSpLocks/>
          </p:cNvCxnSpPr>
          <p:nvPr/>
        </p:nvCxnSpPr>
        <p:spPr>
          <a:xfrm>
            <a:off x="6066020" y="1625599"/>
            <a:ext cx="0" cy="523240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D55B8B0-CAEA-4D7F-8579-9DAB41A94068}"/>
              </a:ext>
            </a:extLst>
          </p:cNvPr>
          <p:cNvCxnSpPr>
            <a:cxnSpLocks/>
          </p:cNvCxnSpPr>
          <p:nvPr/>
        </p:nvCxnSpPr>
        <p:spPr>
          <a:xfrm>
            <a:off x="6248400" y="1777170"/>
            <a:ext cx="0" cy="482600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5238A6-56B0-41D1-911F-5FA1EBE57FE6}"/>
              </a:ext>
            </a:extLst>
          </p:cNvPr>
          <p:cNvCxnSpPr>
            <a:cxnSpLocks/>
          </p:cNvCxnSpPr>
          <p:nvPr/>
        </p:nvCxnSpPr>
        <p:spPr>
          <a:xfrm>
            <a:off x="5907313" y="1792160"/>
            <a:ext cx="0" cy="482600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57703D9-6D07-403C-AA5C-B02A483384CB}"/>
              </a:ext>
            </a:extLst>
          </p:cNvPr>
          <p:cNvSpPr txBox="1"/>
          <p:nvPr/>
        </p:nvSpPr>
        <p:spPr>
          <a:xfrm>
            <a:off x="0" y="839713"/>
            <a:ext cx="121919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আমদের চার পাশে অনেক উৎস থেকে পানি পাওয়া যায়। এই সব উৎস কে দুইভাগে ভাগ করা যায়।  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2491262-F6E5-4052-BD2F-A232ECE3FE9A}"/>
              </a:ext>
            </a:extLst>
          </p:cNvPr>
          <p:cNvSpPr/>
          <p:nvPr/>
        </p:nvSpPr>
        <p:spPr>
          <a:xfrm>
            <a:off x="2072051" y="1462978"/>
            <a:ext cx="937524" cy="560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dirty="0"/>
              <a:t>১</a:t>
            </a:r>
            <a:endParaRPr lang="ar-SA" sz="4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D51C3A5-E544-44B9-B7FC-8F5D50ACDDFA}"/>
              </a:ext>
            </a:extLst>
          </p:cNvPr>
          <p:cNvSpPr/>
          <p:nvPr/>
        </p:nvSpPr>
        <p:spPr>
          <a:xfrm>
            <a:off x="8244251" y="1405828"/>
            <a:ext cx="937524" cy="560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dirty="0"/>
              <a:t>২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30796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1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8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5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42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9000"/>
                            </p:stCondLst>
                            <p:childTnLst>
                              <p:par>
                                <p:cTn id="25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4" grpId="0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441</Words>
  <Application>Microsoft Office PowerPoint</Application>
  <PresentationFormat>Widescreen</PresentationFormat>
  <Paragraphs>120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Rahim</dc:creator>
  <cp:lastModifiedBy>Rahim</cp:lastModifiedBy>
  <cp:revision>95</cp:revision>
  <dcterms:created xsi:type="dcterms:W3CDTF">2019-08-15T10:11:25Z</dcterms:created>
  <dcterms:modified xsi:type="dcterms:W3CDTF">2019-10-18T04:58:07Z</dcterms:modified>
</cp:coreProperties>
</file>